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320" r:id="rId3"/>
    <p:sldId id="257" r:id="rId4"/>
    <p:sldId id="258" r:id="rId5"/>
    <p:sldId id="280" r:id="rId6"/>
    <p:sldId id="292" r:id="rId7"/>
    <p:sldId id="265" r:id="rId8"/>
    <p:sldId id="266" r:id="rId9"/>
    <p:sldId id="259" r:id="rId10"/>
    <p:sldId id="288" r:id="rId11"/>
    <p:sldId id="289" r:id="rId12"/>
    <p:sldId id="293" r:id="rId13"/>
    <p:sldId id="294" r:id="rId14"/>
    <p:sldId id="268" r:id="rId15"/>
    <p:sldId id="295" r:id="rId16"/>
    <p:sldId id="306" r:id="rId17"/>
    <p:sldId id="279" r:id="rId18"/>
    <p:sldId id="307" r:id="rId19"/>
    <p:sldId id="340" r:id="rId20"/>
    <p:sldId id="269" r:id="rId21"/>
    <p:sldId id="267" r:id="rId22"/>
    <p:sldId id="278" r:id="rId23"/>
    <p:sldId id="262" r:id="rId24"/>
    <p:sldId id="290" r:id="rId25"/>
    <p:sldId id="342" r:id="rId26"/>
    <p:sldId id="297" r:id="rId27"/>
    <p:sldId id="298" r:id="rId28"/>
    <p:sldId id="270" r:id="rId29"/>
    <p:sldId id="272" r:id="rId30"/>
    <p:sldId id="300" r:id="rId31"/>
    <p:sldId id="308" r:id="rId32"/>
    <p:sldId id="318" r:id="rId33"/>
    <p:sldId id="319" r:id="rId34"/>
    <p:sldId id="341" r:id="rId35"/>
    <p:sldId id="283" r:id="rId36"/>
    <p:sldId id="284" r:id="rId37"/>
    <p:sldId id="282" r:id="rId38"/>
    <p:sldId id="285" r:id="rId39"/>
    <p:sldId id="305" r:id="rId40"/>
    <p:sldId id="286" r:id="rId41"/>
    <p:sldId id="323" r:id="rId42"/>
    <p:sldId id="303" r:id="rId43"/>
    <p:sldId id="310" r:id="rId44"/>
    <p:sldId id="327" r:id="rId45"/>
    <p:sldId id="328" r:id="rId46"/>
    <p:sldId id="329" r:id="rId47"/>
    <p:sldId id="330" r:id="rId48"/>
    <p:sldId id="331" r:id="rId49"/>
    <p:sldId id="332" r:id="rId50"/>
    <p:sldId id="333" r:id="rId51"/>
    <p:sldId id="334" r:id="rId52"/>
    <p:sldId id="325" r:id="rId53"/>
    <p:sldId id="326" r:id="rId54"/>
    <p:sldId id="339" r:id="rId55"/>
    <p:sldId id="335" r:id="rId56"/>
    <p:sldId id="336" r:id="rId57"/>
    <p:sldId id="337" r:id="rId58"/>
    <p:sldId id="276" r:id="rId59"/>
  </p:sldIdLst>
  <p:sldSz cx="12801600" cy="9601200" type="A3"/>
  <p:notesSz cx="6888163" cy="10020300"/>
  <p:defaultTextStyle>
    <a:defPPr>
      <a:defRPr lang="id-ID"/>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24" autoAdjust="0"/>
  </p:normalViewPr>
  <p:slideViewPr>
    <p:cSldViewPr>
      <p:cViewPr varScale="1">
        <p:scale>
          <a:sx n="40" d="100"/>
          <a:sy n="40" d="100"/>
        </p:scale>
        <p:origin x="1512" y="44"/>
      </p:cViewPr>
      <p:guideLst>
        <p:guide orient="horz" pos="3024"/>
        <p:guide pos="4032"/>
      </p:guideLst>
    </p:cSldViewPr>
  </p:slideViewPr>
  <p:outlineViewPr>
    <p:cViewPr>
      <p:scale>
        <a:sx n="33" d="100"/>
        <a:sy n="33" d="100"/>
      </p:scale>
      <p:origin x="0" y="20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Rizal\PJK\UR%20Eksternal\4.%20UR%20Semester%201%202023%20(6%20Juli%202023)\Bahan%20Laporan%20UR%20Des%2022%20-%20Mei%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d-ID"/>
              <a:t>KASUS RJTL</a:t>
            </a:r>
          </a:p>
        </c:rich>
      </c:tx>
      <c:overlay val="0"/>
    </c:title>
    <c:autoTitleDeleted val="0"/>
    <c:plotArea>
      <c:layout>
        <c:manualLayout>
          <c:layoutTarget val="inner"/>
          <c:xMode val="edge"/>
          <c:yMode val="edge"/>
          <c:x val="0.16074523443463673"/>
          <c:y val="8.701684164108478E-2"/>
          <c:w val="0.83878842287471378"/>
          <c:h val="0.71287596207682091"/>
        </c:manualLayout>
      </c:layout>
      <c:barChart>
        <c:barDir val="col"/>
        <c:grouping val="clustered"/>
        <c:varyColors val="0"/>
        <c:ser>
          <c:idx val="0"/>
          <c:order val="0"/>
          <c:tx>
            <c:strRef>
              <c:f>KASUS!$D$3</c:f>
              <c:strCache>
                <c:ptCount val="1"/>
                <c:pt idx="0">
                  <c:v>JKN</c:v>
                </c:pt>
              </c:strCache>
            </c:strRef>
          </c:tx>
          <c:invertIfNegative val="0"/>
          <c:cat>
            <c:numRef>
              <c:f>KASUS!$C$4:$C$9</c:f>
              <c:numCache>
                <c:formatCode>[$-409]mmm\-yy;@</c:formatCode>
                <c:ptCount val="6"/>
                <c:pt idx="0">
                  <c:v>44896</c:v>
                </c:pt>
                <c:pt idx="1">
                  <c:v>44927</c:v>
                </c:pt>
                <c:pt idx="2">
                  <c:v>44958</c:v>
                </c:pt>
                <c:pt idx="3">
                  <c:v>44986</c:v>
                </c:pt>
                <c:pt idx="4">
                  <c:v>45017</c:v>
                </c:pt>
                <c:pt idx="5">
                  <c:v>45047</c:v>
                </c:pt>
              </c:numCache>
            </c:numRef>
          </c:cat>
          <c:val>
            <c:numRef>
              <c:f>KASUS!$D$4:$D$9</c:f>
              <c:numCache>
                <c:formatCode>General</c:formatCode>
                <c:ptCount val="6"/>
                <c:pt idx="0">
                  <c:v>6310</c:v>
                </c:pt>
                <c:pt idx="1">
                  <c:v>6733</c:v>
                </c:pt>
                <c:pt idx="2">
                  <c:v>6412</c:v>
                </c:pt>
                <c:pt idx="3">
                  <c:v>7340</c:v>
                </c:pt>
                <c:pt idx="4">
                  <c:v>5075</c:v>
                </c:pt>
                <c:pt idx="5">
                  <c:v>7167</c:v>
                </c:pt>
              </c:numCache>
            </c:numRef>
          </c:val>
          <c:extLst>
            <c:ext xmlns:c16="http://schemas.microsoft.com/office/drawing/2014/chart" uri="{C3380CC4-5D6E-409C-BE32-E72D297353CC}">
              <c16:uniqueId val="{0000000A-1E6C-472C-AE11-50DB8F2CC358}"/>
            </c:ext>
          </c:extLst>
        </c:ser>
        <c:ser>
          <c:idx val="1"/>
          <c:order val="1"/>
          <c:tx>
            <c:strRef>
              <c:f>KASUS!$E$3</c:f>
              <c:strCache>
                <c:ptCount val="1"/>
                <c:pt idx="0">
                  <c:v>UMUM </c:v>
                </c:pt>
              </c:strCache>
            </c:strRef>
          </c:tx>
          <c:invertIfNegative val="0"/>
          <c:cat>
            <c:numRef>
              <c:f>KASUS!$C$4:$C$9</c:f>
              <c:numCache>
                <c:formatCode>[$-409]mmm\-yy;@</c:formatCode>
                <c:ptCount val="6"/>
                <c:pt idx="0">
                  <c:v>44896</c:v>
                </c:pt>
                <c:pt idx="1">
                  <c:v>44927</c:v>
                </c:pt>
                <c:pt idx="2">
                  <c:v>44958</c:v>
                </c:pt>
                <c:pt idx="3">
                  <c:v>44986</c:v>
                </c:pt>
                <c:pt idx="4">
                  <c:v>45017</c:v>
                </c:pt>
                <c:pt idx="5">
                  <c:v>45047</c:v>
                </c:pt>
              </c:numCache>
            </c:numRef>
          </c:cat>
          <c:val>
            <c:numRef>
              <c:f>KASUS!$E$4:$E$9</c:f>
              <c:numCache>
                <c:formatCode>General</c:formatCode>
                <c:ptCount val="6"/>
                <c:pt idx="0">
                  <c:v>4921</c:v>
                </c:pt>
                <c:pt idx="1">
                  <c:v>4962</c:v>
                </c:pt>
                <c:pt idx="2">
                  <c:v>4785</c:v>
                </c:pt>
                <c:pt idx="3">
                  <c:v>4789</c:v>
                </c:pt>
                <c:pt idx="4">
                  <c:v>3371</c:v>
                </c:pt>
                <c:pt idx="5">
                  <c:v>5088</c:v>
                </c:pt>
              </c:numCache>
            </c:numRef>
          </c:val>
          <c:extLst>
            <c:ext xmlns:c16="http://schemas.microsoft.com/office/drawing/2014/chart" uri="{C3380CC4-5D6E-409C-BE32-E72D297353CC}">
              <c16:uniqueId val="{0000000D-1E6C-472C-AE11-50DB8F2CC358}"/>
            </c:ext>
          </c:extLst>
        </c:ser>
        <c:ser>
          <c:idx val="2"/>
          <c:order val="2"/>
          <c:tx>
            <c:strRef>
              <c:f>KASUS!$F$3</c:f>
              <c:strCache>
                <c:ptCount val="1"/>
                <c:pt idx="0">
                  <c:v>LAIN-LAIN</c:v>
                </c:pt>
              </c:strCache>
            </c:strRef>
          </c:tx>
          <c:invertIfNegative val="0"/>
          <c:cat>
            <c:numRef>
              <c:f>KASUS!$C$4:$C$9</c:f>
              <c:numCache>
                <c:formatCode>[$-409]mmm\-yy;@</c:formatCode>
                <c:ptCount val="6"/>
                <c:pt idx="0">
                  <c:v>44896</c:v>
                </c:pt>
                <c:pt idx="1">
                  <c:v>44927</c:v>
                </c:pt>
                <c:pt idx="2">
                  <c:v>44958</c:v>
                </c:pt>
                <c:pt idx="3">
                  <c:v>44986</c:v>
                </c:pt>
                <c:pt idx="4">
                  <c:v>45017</c:v>
                </c:pt>
                <c:pt idx="5">
                  <c:v>45047</c:v>
                </c:pt>
              </c:numCache>
            </c:numRef>
          </c:cat>
          <c:val>
            <c:numRef>
              <c:f>KASUS!$F$4:$F$9</c:f>
              <c:numCache>
                <c:formatCode>General</c:formatCode>
                <c:ptCount val="6"/>
                <c:pt idx="0">
                  <c:v>396</c:v>
                </c:pt>
                <c:pt idx="1">
                  <c:v>630</c:v>
                </c:pt>
                <c:pt idx="2">
                  <c:v>374</c:v>
                </c:pt>
                <c:pt idx="3">
                  <c:v>370</c:v>
                </c:pt>
                <c:pt idx="4">
                  <c:v>217</c:v>
                </c:pt>
                <c:pt idx="5">
                  <c:v>335</c:v>
                </c:pt>
              </c:numCache>
            </c:numRef>
          </c:val>
          <c:extLst>
            <c:ext xmlns:c16="http://schemas.microsoft.com/office/drawing/2014/chart" uri="{C3380CC4-5D6E-409C-BE32-E72D297353CC}">
              <c16:uniqueId val="{00000010-1E6C-472C-AE11-50DB8F2CC358}"/>
            </c:ext>
          </c:extLst>
        </c:ser>
        <c:dLbls>
          <c:showLegendKey val="0"/>
          <c:showVal val="0"/>
          <c:showCatName val="0"/>
          <c:showSerName val="0"/>
          <c:showPercent val="0"/>
          <c:showBubbleSize val="0"/>
        </c:dLbls>
        <c:gapWidth val="150"/>
        <c:axId val="42513152"/>
        <c:axId val="42514688"/>
      </c:barChart>
      <c:dateAx>
        <c:axId val="42513152"/>
        <c:scaling>
          <c:orientation val="minMax"/>
        </c:scaling>
        <c:delete val="1"/>
        <c:axPos val="b"/>
        <c:numFmt formatCode="[$-409]mmm\-yy;@" sourceLinked="0"/>
        <c:majorTickMark val="none"/>
        <c:minorTickMark val="none"/>
        <c:tickLblPos val="nextTo"/>
        <c:crossAx val="42514688"/>
        <c:crosses val="autoZero"/>
        <c:auto val="1"/>
        <c:lblOffset val="100"/>
        <c:baseTimeUnit val="months"/>
      </c:dateAx>
      <c:valAx>
        <c:axId val="42514688"/>
        <c:scaling>
          <c:orientation val="minMax"/>
        </c:scaling>
        <c:delete val="0"/>
        <c:axPos val="l"/>
        <c:majorGridlines/>
        <c:numFmt formatCode="General" sourceLinked="1"/>
        <c:majorTickMark val="none"/>
        <c:minorTickMark val="none"/>
        <c:tickLblPos val="nextTo"/>
        <c:txPr>
          <a:bodyPr/>
          <a:lstStyle/>
          <a:p>
            <a:pPr>
              <a:defRPr b="1"/>
            </a:pPr>
            <a:endParaRPr lang="en-US"/>
          </a:p>
        </c:txPr>
        <c:crossAx val="42513152"/>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spPr>
    <a:no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8306685570625"/>
          <c:y val="6.7251378387150881E-2"/>
          <c:w val="0.82128613744903989"/>
          <c:h val="0.85863580517197435"/>
        </c:manualLayout>
      </c:layout>
      <c:lineChart>
        <c:grouping val="standard"/>
        <c:varyColors val="0"/>
        <c:ser>
          <c:idx val="0"/>
          <c:order val="0"/>
          <c:tx>
            <c:strRef>
              <c:f>'Unit cost'!$D$24</c:f>
              <c:strCache>
                <c:ptCount val="1"/>
                <c:pt idx="0">
                  <c:v>Unit Cost - INA CBGs</c:v>
                </c:pt>
              </c:strCache>
            </c:strRef>
          </c:tx>
          <c:dLbls>
            <c:dLbl>
              <c:idx val="0"/>
              <c:layout>
                <c:manualLayout>
                  <c:x val="-6.3072462147325772E-2"/>
                  <c:y val="-2.7665771341310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51-4008-8F97-4810C953F65C}"/>
                </c:ext>
              </c:extLst>
            </c:dLbl>
            <c:dLbl>
              <c:idx val="1"/>
              <c:layout>
                <c:manualLayout>
                  <c:x val="-6.1904453589042029E-2"/>
                  <c:y val="2.4207549923646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51-4008-8F97-4810C953F65C}"/>
                </c:ext>
              </c:extLst>
            </c:dLbl>
            <c:dLbl>
              <c:idx val="2"/>
              <c:layout>
                <c:manualLayout>
                  <c:x val="-7.3584539171880098E-2"/>
                  <c:y val="-2.9394882050142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51-4008-8F97-4810C953F65C}"/>
                </c:ext>
              </c:extLst>
            </c:dLbl>
            <c:dLbl>
              <c:idx val="3"/>
              <c:layout>
                <c:manualLayout>
                  <c:x val="-6.4240470705609606E-2"/>
                  <c:y val="-3.804043559430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51-4008-8F97-4810C953F65C}"/>
                </c:ext>
              </c:extLst>
            </c:dLbl>
            <c:dLbl>
              <c:idx val="4"/>
              <c:layout>
                <c:manualLayout>
                  <c:x val="-6.190445358904198E-2"/>
                  <c:y val="3.8040435594302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51-4008-8F97-4810C953F65C}"/>
                </c:ext>
              </c:extLst>
            </c:dLbl>
            <c:dLbl>
              <c:idx val="5"/>
              <c:layout>
                <c:manualLayout>
                  <c:x val="-1.5184111257689543E-2"/>
                  <c:y val="-2.4207549923646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51-4008-8F97-4810C953F65C}"/>
                </c:ext>
              </c:extLst>
            </c:dLbl>
            <c:numFmt formatCode="#,##0" sourceLinked="0"/>
            <c:spPr>
              <a:noFill/>
              <a:ln>
                <a:noFill/>
              </a:ln>
              <a:effectLst/>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'Unit cost'!$C$25:$C$36</c:f>
              <c:numCache>
                <c:formatCode>[$-409]mmm\-yy;@</c:formatCode>
                <c:ptCount val="12"/>
                <c:pt idx="0">
                  <c:v>44896</c:v>
                </c:pt>
                <c:pt idx="1">
                  <c:v>44927</c:v>
                </c:pt>
                <c:pt idx="2">
                  <c:v>44958</c:v>
                </c:pt>
                <c:pt idx="3">
                  <c:v>44986</c:v>
                </c:pt>
                <c:pt idx="4">
                  <c:v>45017</c:v>
                </c:pt>
                <c:pt idx="5">
                  <c:v>45047</c:v>
                </c:pt>
              </c:numCache>
            </c:numRef>
          </c:cat>
          <c:val>
            <c:numRef>
              <c:f>'Unit cost'!$D$25:$D$36</c:f>
              <c:numCache>
                <c:formatCode>_(* #,##0_);_(* \(#,##0\);_(* "-"??_);_(@_)</c:formatCode>
                <c:ptCount val="12"/>
                <c:pt idx="0">
                  <c:v>10829339.926739927</c:v>
                </c:pt>
                <c:pt idx="1">
                  <c:v>10777899.697885197</c:v>
                </c:pt>
                <c:pt idx="2">
                  <c:v>11273808.30449827</c:v>
                </c:pt>
                <c:pt idx="3">
                  <c:v>10915116.045845272</c:v>
                </c:pt>
                <c:pt idx="4">
                  <c:v>11460070.232558139</c:v>
                </c:pt>
                <c:pt idx="5">
                  <c:v>10856456.770833334</c:v>
                </c:pt>
              </c:numCache>
            </c:numRef>
          </c:val>
          <c:smooth val="0"/>
          <c:extLst>
            <c:ext xmlns:c16="http://schemas.microsoft.com/office/drawing/2014/chart" uri="{C3380CC4-5D6E-409C-BE32-E72D297353CC}">
              <c16:uniqueId val="{00000000-F351-4008-8F97-4810C953F65C}"/>
            </c:ext>
          </c:extLst>
        </c:ser>
        <c:ser>
          <c:idx val="1"/>
          <c:order val="1"/>
          <c:tx>
            <c:strRef>
              <c:f>'Unit cost'!$E$24</c:f>
              <c:strCache>
                <c:ptCount val="1"/>
                <c:pt idx="0">
                  <c:v>Unit Cost - Riil RS</c:v>
                </c:pt>
              </c:strCache>
            </c:strRef>
          </c:tx>
          <c:dLbls>
            <c:dLbl>
              <c:idx val="0"/>
              <c:layout>
                <c:manualLayout>
                  <c:x val="-7.0080513497028665E-2"/>
                  <c:y val="-3.9769546303134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51-4008-8F97-4810C953F65C}"/>
                </c:ext>
              </c:extLst>
            </c:dLbl>
            <c:dLbl>
              <c:idx val="1"/>
              <c:layout>
                <c:manualLayout>
                  <c:x val="-6.1904453589042029E-2"/>
                  <c:y val="2.9394882050142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51-4008-8F97-4810C953F65C}"/>
                </c:ext>
              </c:extLst>
            </c:dLbl>
            <c:dLbl>
              <c:idx val="2"/>
              <c:layout>
                <c:manualLayout>
                  <c:x val="-6.5408479263893413E-2"/>
                  <c:y val="-3.6311324885470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51-4008-8F97-4810C953F65C}"/>
                </c:ext>
              </c:extLst>
            </c:dLbl>
            <c:dLbl>
              <c:idx val="3"/>
              <c:layout>
                <c:manualLayout>
                  <c:x val="-7.0080513497028665E-2"/>
                  <c:y val="3.1123992758974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51-4008-8F97-4810C953F65C}"/>
                </c:ext>
              </c:extLst>
            </c:dLbl>
            <c:dLbl>
              <c:idx val="4"/>
              <c:layout>
                <c:manualLayout>
                  <c:x val="-8.1760599079866769E-2"/>
                  <c:y val="-4.6685989138461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51-4008-8F97-4810C953F65C}"/>
                </c:ext>
              </c:extLst>
            </c:dLbl>
            <c:dLbl>
              <c:idx val="5"/>
              <c:layout>
                <c:manualLayout>
                  <c:x val="-3.5040256748516043E-3"/>
                  <c:y val="-4.6685989138461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51-4008-8F97-4810C953F65C}"/>
                </c:ext>
              </c:extLst>
            </c:dLbl>
            <c:spPr>
              <a:noFill/>
              <a:ln>
                <a:noFill/>
              </a:ln>
              <a:effectLst/>
            </c:spPr>
            <c:txPr>
              <a:bodyPr/>
              <a:lstStyle/>
              <a:p>
                <a:pPr>
                  <a:defRPr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'Unit cost'!$C$25:$C$36</c:f>
              <c:numCache>
                <c:formatCode>[$-409]mmm\-yy;@</c:formatCode>
                <c:ptCount val="12"/>
                <c:pt idx="0">
                  <c:v>44896</c:v>
                </c:pt>
                <c:pt idx="1">
                  <c:v>44927</c:v>
                </c:pt>
                <c:pt idx="2">
                  <c:v>44958</c:v>
                </c:pt>
                <c:pt idx="3">
                  <c:v>44986</c:v>
                </c:pt>
                <c:pt idx="4">
                  <c:v>45017</c:v>
                </c:pt>
                <c:pt idx="5">
                  <c:v>45047</c:v>
                </c:pt>
              </c:numCache>
            </c:numRef>
          </c:cat>
          <c:val>
            <c:numRef>
              <c:f>'Unit cost'!$E$25:$E$36</c:f>
              <c:numCache>
                <c:formatCode>_(* #,##0_);_(* \(#,##0\);_(* "-"??_);_(@_)</c:formatCode>
                <c:ptCount val="12"/>
                <c:pt idx="0">
                  <c:v>14813078.996336997</c:v>
                </c:pt>
                <c:pt idx="1">
                  <c:v>14730698.256797584</c:v>
                </c:pt>
                <c:pt idx="2">
                  <c:v>15577770.297577854</c:v>
                </c:pt>
                <c:pt idx="3">
                  <c:v>14475278.217765043</c:v>
                </c:pt>
                <c:pt idx="4">
                  <c:v>15754903.869767442</c:v>
                </c:pt>
                <c:pt idx="5">
                  <c:v>13949340.270833334</c:v>
                </c:pt>
              </c:numCache>
            </c:numRef>
          </c:val>
          <c:smooth val="0"/>
          <c:extLst>
            <c:ext xmlns:c16="http://schemas.microsoft.com/office/drawing/2014/chart" uri="{C3380CC4-5D6E-409C-BE32-E72D297353CC}">
              <c16:uniqueId val="{00000001-F351-4008-8F97-4810C953F65C}"/>
            </c:ext>
          </c:extLst>
        </c:ser>
        <c:dLbls>
          <c:showLegendKey val="0"/>
          <c:showVal val="1"/>
          <c:showCatName val="0"/>
          <c:showSerName val="0"/>
          <c:showPercent val="0"/>
          <c:showBubbleSize val="0"/>
        </c:dLbls>
        <c:marker val="1"/>
        <c:smooth val="0"/>
        <c:axId val="45319680"/>
        <c:axId val="45321216"/>
      </c:lineChart>
      <c:dateAx>
        <c:axId val="45319680"/>
        <c:scaling>
          <c:orientation val="minMax"/>
        </c:scaling>
        <c:delete val="0"/>
        <c:axPos val="b"/>
        <c:numFmt formatCode="[$-409]mmm\-yy;@" sourceLinked="1"/>
        <c:majorTickMark val="none"/>
        <c:minorTickMark val="none"/>
        <c:tickLblPos val="nextTo"/>
        <c:txPr>
          <a:bodyPr/>
          <a:lstStyle/>
          <a:p>
            <a:pPr>
              <a:defRPr b="1"/>
            </a:pPr>
            <a:endParaRPr lang="en-US"/>
          </a:p>
        </c:txPr>
        <c:crossAx val="45321216"/>
        <c:crossesAt val="0"/>
        <c:auto val="1"/>
        <c:lblOffset val="100"/>
        <c:baseTimeUnit val="months"/>
      </c:dateAx>
      <c:valAx>
        <c:axId val="45321216"/>
        <c:scaling>
          <c:orientation val="minMax"/>
          <c:min val="8800000"/>
        </c:scaling>
        <c:delete val="0"/>
        <c:axPos val="l"/>
        <c:majorGridlines/>
        <c:numFmt formatCode="#,##0" sourceLinked="0"/>
        <c:majorTickMark val="none"/>
        <c:minorTickMark val="none"/>
        <c:tickLblPos val="nextTo"/>
        <c:crossAx val="45319680"/>
        <c:crosses val="autoZero"/>
        <c:crossBetween val="between"/>
      </c:valAx>
    </c:plotArea>
    <c:legend>
      <c:legendPos val="r"/>
      <c:layout>
        <c:manualLayout>
          <c:xMode val="edge"/>
          <c:yMode val="edge"/>
          <c:x val="0.66244534271762301"/>
          <c:y val="0.76383860398953496"/>
          <c:w val="0.251122023969375"/>
          <c:h val="0.12592663995939449"/>
        </c:manualLayout>
      </c:layout>
      <c:overlay val="0"/>
    </c:legend>
    <c:plotVisOnly val="1"/>
    <c:dispBlanksAs val="gap"/>
    <c:showDLblsOverMax val="0"/>
  </c:chart>
  <c:spPr>
    <a:no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6515705011531E-2"/>
          <c:y val="0.12176172344486977"/>
          <c:w val="0.82275107041417606"/>
          <c:h val="0.78400057120477074"/>
        </c:manualLayout>
      </c:layout>
      <c:barChart>
        <c:barDir val="col"/>
        <c:grouping val="clustered"/>
        <c:varyColors val="0"/>
        <c:ser>
          <c:idx val="0"/>
          <c:order val="0"/>
          <c:tx>
            <c:strRef>
              <c:f>KASUS!$D$3</c:f>
              <c:strCache>
                <c:ptCount val="1"/>
                <c:pt idx="0">
                  <c:v>JKN</c:v>
                </c:pt>
              </c:strCache>
            </c:strRef>
          </c:tx>
          <c:spPr>
            <a:ln w="25400">
              <a:solidFill>
                <a:schemeClr val="bg1">
                  <a:alpha val="80000"/>
                </a:schemeClr>
              </a:solidFill>
            </a:ln>
          </c:spPr>
          <c:invertIfNegative val="0"/>
          <c:dLbls>
            <c:dLbl>
              <c:idx val="0"/>
              <c:layout>
                <c:manualLayout>
                  <c:x val="-4.5535543305544226E-4"/>
                  <c:y val="6.0250039557894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3B-487D-9618-6DC4F37BB356}"/>
                </c:ext>
              </c:extLst>
            </c:dLbl>
            <c:dLbl>
              <c:idx val="1"/>
              <c:layout>
                <c:manualLayout>
                  <c:x val="3.0523614893557503E-3"/>
                  <c:y val="-1.356008142754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3B-487D-9618-6DC4F37BB356}"/>
                </c:ext>
              </c:extLst>
            </c:dLbl>
            <c:dLbl>
              <c:idx val="2"/>
              <c:layout>
                <c:manualLayout>
                  <c:x val="-4.5535543305544226E-4"/>
                  <c:y val="-5.3673890330928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3B-487D-9618-6DC4F37BB356}"/>
                </c:ext>
              </c:extLst>
            </c:dLbl>
            <c:dLbl>
              <c:idx val="3"/>
              <c:layout>
                <c:manualLayout>
                  <c:x val="1.8117372065587873E-3"/>
                  <c:y val="4.24349595275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3B-487D-9618-6DC4F37BB356}"/>
                </c:ext>
              </c:extLst>
            </c:dLbl>
            <c:dLbl>
              <c:idx val="4"/>
              <c:layout>
                <c:manualLayout>
                  <c:x val="-6.1606374098973661E-4"/>
                  <c:y val="-3.9490561654766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3B-487D-9618-6DC4F37BB356}"/>
                </c:ext>
              </c:extLst>
            </c:dLbl>
            <c:dLbl>
              <c:idx val="5"/>
              <c:layout>
                <c:manualLayout>
                  <c:x val="-4.0702416819060902E-3"/>
                  <c:y val="-1.44119789159229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3B-487D-9618-6DC4F37BB356}"/>
                </c:ext>
              </c:extLst>
            </c:dLbl>
            <c:dLbl>
              <c:idx val="6"/>
              <c:layout>
                <c:manualLayout>
                  <c:x val="-3.9906103286384977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3B-487D-9618-6DC4F37BB356}"/>
                </c:ext>
              </c:extLst>
            </c:dLbl>
            <c:dLbl>
              <c:idx val="7"/>
              <c:layout>
                <c:manualLayout>
                  <c:x val="-3.9906103286384977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3B-487D-9618-6DC4F37BB356}"/>
                </c:ext>
              </c:extLst>
            </c:dLbl>
            <c:dLbl>
              <c:idx val="8"/>
              <c:layout>
                <c:manualLayout>
                  <c:x val="-4.2253521126760479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3B-487D-9618-6DC4F37BB356}"/>
                </c:ext>
              </c:extLst>
            </c:dLbl>
            <c:dLbl>
              <c:idx val="9"/>
              <c:layout>
                <c:manualLayout>
                  <c:x val="-3.75586854460093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3B-487D-9618-6DC4F37BB356}"/>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KASUS!$C$4:$C$9</c:f>
              <c:numCache>
                <c:formatCode>[$-409]mmm\-yy;@</c:formatCode>
                <c:ptCount val="6"/>
                <c:pt idx="0">
                  <c:v>44896</c:v>
                </c:pt>
                <c:pt idx="1">
                  <c:v>44927</c:v>
                </c:pt>
                <c:pt idx="2">
                  <c:v>44958</c:v>
                </c:pt>
                <c:pt idx="3">
                  <c:v>44986</c:v>
                </c:pt>
                <c:pt idx="4">
                  <c:v>45017</c:v>
                </c:pt>
                <c:pt idx="5">
                  <c:v>45047</c:v>
                </c:pt>
              </c:numCache>
            </c:numRef>
          </c:cat>
          <c:val>
            <c:numRef>
              <c:f>KASUS!$D$4:$D$9</c:f>
              <c:numCache>
                <c:formatCode>General</c:formatCode>
                <c:ptCount val="6"/>
                <c:pt idx="0">
                  <c:v>6310</c:v>
                </c:pt>
                <c:pt idx="1">
                  <c:v>6733</c:v>
                </c:pt>
                <c:pt idx="2">
                  <c:v>6412</c:v>
                </c:pt>
                <c:pt idx="3">
                  <c:v>7340</c:v>
                </c:pt>
                <c:pt idx="4">
                  <c:v>5075</c:v>
                </c:pt>
                <c:pt idx="5">
                  <c:v>7167</c:v>
                </c:pt>
              </c:numCache>
            </c:numRef>
          </c:val>
          <c:extLst>
            <c:ext xmlns:c16="http://schemas.microsoft.com/office/drawing/2014/chart" uri="{C3380CC4-5D6E-409C-BE32-E72D297353CC}">
              <c16:uniqueId val="{0000000A-313B-487D-9618-6DC4F37BB356}"/>
            </c:ext>
          </c:extLst>
        </c:ser>
        <c:dLbls>
          <c:showLegendKey val="0"/>
          <c:showVal val="1"/>
          <c:showCatName val="0"/>
          <c:showSerName val="0"/>
          <c:showPercent val="0"/>
          <c:showBubbleSize val="0"/>
        </c:dLbls>
        <c:gapWidth val="150"/>
        <c:axId val="43037056"/>
        <c:axId val="43039744"/>
      </c:barChart>
      <c:dateAx>
        <c:axId val="43037056"/>
        <c:scaling>
          <c:orientation val="minMax"/>
        </c:scaling>
        <c:delete val="0"/>
        <c:axPos val="b"/>
        <c:numFmt formatCode="[$-409]mmm\-yy;@" sourceLinked="0"/>
        <c:majorTickMark val="none"/>
        <c:minorTickMark val="none"/>
        <c:tickLblPos val="nextTo"/>
        <c:txPr>
          <a:bodyPr/>
          <a:lstStyle/>
          <a:p>
            <a:pPr>
              <a:defRPr sz="1800" b="1"/>
            </a:pPr>
            <a:endParaRPr lang="en-US"/>
          </a:p>
        </c:txPr>
        <c:crossAx val="43039744"/>
        <c:crosses val="autoZero"/>
        <c:auto val="1"/>
        <c:lblOffset val="100"/>
        <c:baseTimeUnit val="months"/>
      </c:dateAx>
      <c:valAx>
        <c:axId val="43039744"/>
        <c:scaling>
          <c:orientation val="minMax"/>
        </c:scaling>
        <c:delete val="0"/>
        <c:axPos val="l"/>
        <c:majorGridlines/>
        <c:numFmt formatCode="General" sourceLinked="1"/>
        <c:majorTickMark val="none"/>
        <c:minorTickMark val="none"/>
        <c:tickLblPos val="nextTo"/>
        <c:txPr>
          <a:bodyPr/>
          <a:lstStyle/>
          <a:p>
            <a:pPr>
              <a:defRPr sz="1600" b="1"/>
            </a:pPr>
            <a:endParaRPr lang="en-US"/>
          </a:p>
        </c:txPr>
        <c:crossAx val="43037056"/>
        <c:crosses val="autoZero"/>
        <c:crossBetween val="between"/>
      </c:valAx>
    </c:plotArea>
    <c:legend>
      <c:legendPos val="r"/>
      <c:layout>
        <c:manualLayout>
          <c:xMode val="edge"/>
          <c:yMode val="edge"/>
          <c:x val="0.87424899244387722"/>
          <c:y val="0.72607589055761479"/>
          <c:w val="0.11298753364002216"/>
          <c:h val="0.14782406331956385"/>
        </c:manualLayout>
      </c:layout>
      <c:overlay val="0"/>
      <c:txPr>
        <a:bodyPr/>
        <a:lstStyle/>
        <a:p>
          <a:pPr>
            <a:defRPr sz="1800"/>
          </a:pPr>
          <a:endParaRPr lang="en-US"/>
        </a:p>
      </c:txPr>
    </c:legend>
    <c:plotVisOnly val="1"/>
    <c:dispBlanksAs val="gap"/>
    <c:showDLblsOverMax val="0"/>
  </c:chart>
  <c:spPr>
    <a:solidFill>
      <a:schemeClr val="bg1">
        <a:lumMod val="85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29706522167629"/>
          <c:y val="8.7804389899541382E-2"/>
          <c:w val="0.74228989044306581"/>
          <c:h val="0.84310033676818275"/>
        </c:manualLayout>
      </c:layout>
      <c:barChart>
        <c:barDir val="col"/>
        <c:grouping val="clustered"/>
        <c:varyColors val="0"/>
        <c:ser>
          <c:idx val="0"/>
          <c:order val="0"/>
          <c:tx>
            <c:strRef>
              <c:f>BIAYA!$D$3</c:f>
              <c:strCache>
                <c:ptCount val="1"/>
                <c:pt idx="0">
                  <c:v>Biaya INA CBGs</c:v>
                </c:pt>
              </c:strCache>
            </c:strRef>
          </c:tx>
          <c:spPr>
            <a:ln w="25400">
              <a:solidFill>
                <a:schemeClr val="bg1">
                  <a:alpha val="80000"/>
                </a:schemeClr>
              </a:solidFill>
            </a:ln>
          </c:spPr>
          <c:invertIfNegative val="0"/>
          <c:dLbls>
            <c:dLbl>
              <c:idx val="0"/>
              <c:layout>
                <c:manualLayout>
                  <c:x val="1.1378582461572667E-2"/>
                  <c:y val="-3.4582218885022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DF-4C82-8B08-C6FE2B54D4C9}"/>
                </c:ext>
              </c:extLst>
            </c:dLbl>
            <c:dLbl>
              <c:idx val="1"/>
              <c:layout>
                <c:manualLayout>
                  <c:x val="-1.479215720004444E-2"/>
                  <c:y val="-2.5936664163767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DF-4C82-8B08-C6FE2B54D4C9}"/>
                </c:ext>
              </c:extLst>
            </c:dLbl>
            <c:dLbl>
              <c:idx val="2"/>
              <c:layout>
                <c:manualLayout>
                  <c:x val="2.2757164923144458E-3"/>
                  <c:y val="1.210377660975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DF-4C82-8B08-C6FE2B54D4C9}"/>
                </c:ext>
              </c:extLst>
            </c:dLbl>
            <c:dLbl>
              <c:idx val="5"/>
              <c:layout>
                <c:manualLayout>
                  <c:x val="-5.6892912307863232E-3"/>
                  <c:y val="-2.4207553219516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DF-4C82-8B08-C6FE2B54D4C9}"/>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BIAYA!$C$4:$C$9</c:f>
              <c:numCache>
                <c:formatCode>[$-409]mmm\-yy;@</c:formatCode>
                <c:ptCount val="6"/>
                <c:pt idx="0">
                  <c:v>44896</c:v>
                </c:pt>
                <c:pt idx="1">
                  <c:v>44927</c:v>
                </c:pt>
                <c:pt idx="2">
                  <c:v>44958</c:v>
                </c:pt>
                <c:pt idx="3">
                  <c:v>44986</c:v>
                </c:pt>
                <c:pt idx="4">
                  <c:v>45017</c:v>
                </c:pt>
                <c:pt idx="5">
                  <c:v>45047</c:v>
                </c:pt>
              </c:numCache>
            </c:numRef>
          </c:cat>
          <c:val>
            <c:numRef>
              <c:f>BIAYA!$D$4:$D$9</c:f>
              <c:numCache>
                <c:formatCode>_(* #,##0_);_(* \(#,##0\);_(* "-"??_);_(@_)</c:formatCode>
                <c:ptCount val="6"/>
                <c:pt idx="0">
                  <c:v>2496827300</c:v>
                </c:pt>
                <c:pt idx="1">
                  <c:v>3364600000</c:v>
                </c:pt>
                <c:pt idx="2">
                  <c:v>3322187400</c:v>
                </c:pt>
                <c:pt idx="3">
                  <c:v>3636609700</c:v>
                </c:pt>
                <c:pt idx="4">
                  <c:v>2269629400</c:v>
                </c:pt>
                <c:pt idx="5">
                  <c:v>3847676700</c:v>
                </c:pt>
              </c:numCache>
            </c:numRef>
          </c:val>
          <c:extLst>
            <c:ext xmlns:c16="http://schemas.microsoft.com/office/drawing/2014/chart" uri="{C3380CC4-5D6E-409C-BE32-E72D297353CC}">
              <c16:uniqueId val="{00000000-7CDF-4C82-8B08-C6FE2B54D4C9}"/>
            </c:ext>
          </c:extLst>
        </c:ser>
        <c:dLbls>
          <c:showLegendKey val="0"/>
          <c:showVal val="1"/>
          <c:showCatName val="0"/>
          <c:showSerName val="0"/>
          <c:showPercent val="0"/>
          <c:showBubbleSize val="0"/>
        </c:dLbls>
        <c:gapWidth val="150"/>
        <c:axId val="44805120"/>
        <c:axId val="44815104"/>
      </c:barChart>
      <c:dateAx>
        <c:axId val="44805120"/>
        <c:scaling>
          <c:orientation val="minMax"/>
        </c:scaling>
        <c:delete val="0"/>
        <c:axPos val="b"/>
        <c:numFmt formatCode="[$-409]mmm\-yy;@" sourceLinked="1"/>
        <c:majorTickMark val="none"/>
        <c:minorTickMark val="none"/>
        <c:tickLblPos val="nextTo"/>
        <c:txPr>
          <a:bodyPr/>
          <a:lstStyle/>
          <a:p>
            <a:pPr>
              <a:defRPr b="1"/>
            </a:pPr>
            <a:endParaRPr lang="en-US"/>
          </a:p>
        </c:txPr>
        <c:crossAx val="44815104"/>
        <c:crosses val="autoZero"/>
        <c:auto val="1"/>
        <c:lblOffset val="100"/>
        <c:baseTimeUnit val="months"/>
      </c:dateAx>
      <c:valAx>
        <c:axId val="44815104"/>
        <c:scaling>
          <c:orientation val="minMax"/>
        </c:scaling>
        <c:delete val="0"/>
        <c:axPos val="l"/>
        <c:majorGridlines/>
        <c:numFmt formatCode="#,##0" sourceLinked="0"/>
        <c:majorTickMark val="none"/>
        <c:minorTickMark val="none"/>
        <c:tickLblPos val="nextTo"/>
        <c:txPr>
          <a:bodyPr/>
          <a:lstStyle/>
          <a:p>
            <a:pPr>
              <a:defRPr sz="1600" b="1"/>
            </a:pPr>
            <a:endParaRPr lang="en-US"/>
          </a:p>
        </c:txPr>
        <c:crossAx val="44805120"/>
        <c:crosses val="autoZero"/>
        <c:crossBetween val="between"/>
      </c:valAx>
    </c:plotArea>
    <c:legend>
      <c:legendPos val="r"/>
      <c:layout>
        <c:manualLayout>
          <c:xMode val="edge"/>
          <c:yMode val="edge"/>
          <c:x val="0.87010550723391145"/>
          <c:y val="0.50652848301829245"/>
          <c:w val="0.12306734328914501"/>
          <c:h val="0.17016820709575398"/>
        </c:manualLayout>
      </c:layout>
      <c:overlay val="0"/>
    </c:legend>
    <c:plotVisOnly val="1"/>
    <c:dispBlanksAs val="gap"/>
    <c:showDLblsOverMax val="0"/>
  </c:chart>
  <c:spPr>
    <a:solidFill>
      <a:schemeClr val="bg1">
        <a:lumMod val="85000"/>
      </a:schemeClr>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5048073816055"/>
          <c:y val="8.0658132521127163E-2"/>
          <c:w val="0.83719537698425661"/>
          <c:h val="0.82857069055808941"/>
        </c:manualLayout>
      </c:layout>
      <c:lineChart>
        <c:grouping val="standard"/>
        <c:varyColors val="0"/>
        <c:ser>
          <c:idx val="0"/>
          <c:order val="0"/>
          <c:tx>
            <c:strRef>
              <c:f>BIAYA!$D$3</c:f>
              <c:strCache>
                <c:ptCount val="1"/>
                <c:pt idx="0">
                  <c:v>Biaya INA CBGs</c:v>
                </c:pt>
              </c:strCache>
            </c:strRef>
          </c:tx>
          <c:dLbls>
            <c:dLbl>
              <c:idx val="0"/>
              <c:layout>
                <c:manualLayout>
                  <c:x val="-7.9095151373885106E-2"/>
                  <c:y val="-6.7934822232921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2-410E-AFBF-902670FB440F}"/>
                </c:ext>
              </c:extLst>
            </c:dLbl>
            <c:dLbl>
              <c:idx val="1"/>
              <c:layout>
                <c:manualLayout>
                  <c:x val="-4.3863499553063456E-2"/>
                  <c:y val="-4.6897712323313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2-410E-AFBF-902670FB440F}"/>
                </c:ext>
              </c:extLst>
            </c:dLbl>
            <c:dLbl>
              <c:idx val="2"/>
              <c:layout>
                <c:manualLayout>
                  <c:x val="-6.4147375055640235E-2"/>
                  <c:y val="7.3160631202176307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62-410E-AFBF-902670FB440F}"/>
                </c:ext>
              </c:extLst>
            </c:dLbl>
            <c:dLbl>
              <c:idx val="3"/>
              <c:layout>
                <c:manualLayout>
                  <c:x val="-8.1736197793563975E-2"/>
                  <c:y val="8.8332558650783058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62-410E-AFBF-902670FB440F}"/>
                </c:ext>
              </c:extLst>
            </c:dLbl>
            <c:dLbl>
              <c:idx val="4"/>
              <c:layout>
                <c:manualLayout>
                  <c:x val="-5.2544270680163992E-2"/>
                  <c:y val="0.1103048425598326"/>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62-410E-AFBF-902670FB440F}"/>
                </c:ext>
              </c:extLst>
            </c:dLbl>
            <c:dLbl>
              <c:idx val="5"/>
              <c:layout>
                <c:manualLayout>
                  <c:x val="-2.3054809451092217E-3"/>
                  <c:y val="3.7144072484178489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62-410E-AFBF-902670FB440F}"/>
                </c:ext>
              </c:extLst>
            </c:dLbl>
            <c:dLbl>
              <c:idx val="6"/>
              <c:layout>
                <c:manualLayout>
                  <c:x val="-0.11830984166059048"/>
                  <c:y val="-4.5133984854053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62-410E-AFBF-902670FB440F}"/>
                </c:ext>
              </c:extLst>
            </c:dLbl>
            <c:dLbl>
              <c:idx val="7"/>
              <c:layout>
                <c:manualLayout>
                  <c:x val="-7.8873227773726989E-2"/>
                  <c:y val="-4.513398485405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62-410E-AFBF-902670FB440F}"/>
                </c:ext>
              </c:extLst>
            </c:dLbl>
            <c:dLbl>
              <c:idx val="8"/>
              <c:layout>
                <c:manualLayout>
                  <c:x val="-9.7652567719852465E-2"/>
                  <c:y val="3.0089323236035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62-410E-AFBF-902670FB440F}"/>
                </c:ext>
              </c:extLst>
            </c:dLbl>
            <c:dLbl>
              <c:idx val="9"/>
              <c:layout>
                <c:manualLayout>
                  <c:x val="-7.1361491795276802E-2"/>
                  <c:y val="-5.6417481067566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62-410E-AFBF-902670FB440F}"/>
                </c:ext>
              </c:extLst>
            </c:dLbl>
            <c:spPr>
              <a:noFill/>
              <a:ln>
                <a:noFill/>
              </a:ln>
              <a:effectLst/>
            </c:spPr>
            <c:txPr>
              <a:bodyPr/>
              <a:lstStyle/>
              <a:p>
                <a:pPr>
                  <a:defRPr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BIAYA!$C$4:$C$15</c:f>
              <c:numCache>
                <c:formatCode>[$-409]mmm\-yy;@</c:formatCode>
                <c:ptCount val="12"/>
                <c:pt idx="0">
                  <c:v>44896</c:v>
                </c:pt>
                <c:pt idx="1">
                  <c:v>44927</c:v>
                </c:pt>
                <c:pt idx="2">
                  <c:v>44958</c:v>
                </c:pt>
                <c:pt idx="3">
                  <c:v>44986</c:v>
                </c:pt>
                <c:pt idx="4">
                  <c:v>45017</c:v>
                </c:pt>
                <c:pt idx="5">
                  <c:v>45047</c:v>
                </c:pt>
              </c:numCache>
            </c:numRef>
          </c:cat>
          <c:val>
            <c:numRef>
              <c:f>BIAYA!$D$4:$D$15</c:f>
              <c:numCache>
                <c:formatCode>_(* #,##0_);_(* \(#,##0\);_(* "-"??_);_(@_)</c:formatCode>
                <c:ptCount val="12"/>
                <c:pt idx="0">
                  <c:v>2496827300</c:v>
                </c:pt>
                <c:pt idx="1">
                  <c:v>3364600000</c:v>
                </c:pt>
                <c:pt idx="2">
                  <c:v>3322187400</c:v>
                </c:pt>
                <c:pt idx="3">
                  <c:v>3636609700</c:v>
                </c:pt>
                <c:pt idx="4">
                  <c:v>2269629400</c:v>
                </c:pt>
                <c:pt idx="5">
                  <c:v>3847676700</c:v>
                </c:pt>
              </c:numCache>
            </c:numRef>
          </c:val>
          <c:smooth val="0"/>
          <c:extLst>
            <c:ext xmlns:c16="http://schemas.microsoft.com/office/drawing/2014/chart" uri="{C3380CC4-5D6E-409C-BE32-E72D297353CC}">
              <c16:uniqueId val="{0000000A-4062-410E-AFBF-902670FB440F}"/>
            </c:ext>
          </c:extLst>
        </c:ser>
        <c:ser>
          <c:idx val="1"/>
          <c:order val="1"/>
          <c:tx>
            <c:strRef>
              <c:f>BIAYA!$E$3</c:f>
              <c:strCache>
                <c:ptCount val="1"/>
                <c:pt idx="0">
                  <c:v>Biaya RiiL RS</c:v>
                </c:pt>
              </c:strCache>
            </c:strRef>
          </c:tx>
          <c:dLbls>
            <c:dLbl>
              <c:idx val="0"/>
              <c:layout>
                <c:manualLayout>
                  <c:x val="-7.8386352133713533E-2"/>
                  <c:y val="3.8801249694651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62-410E-AFBF-902670FB440F}"/>
                </c:ext>
              </c:extLst>
            </c:dLbl>
            <c:dLbl>
              <c:idx val="1"/>
              <c:layout>
                <c:manualLayout>
                  <c:x val="-3.6887695121747506E-2"/>
                  <c:y val="4.409232919846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62-410E-AFBF-902670FB440F}"/>
                </c:ext>
              </c:extLst>
            </c:dLbl>
            <c:dLbl>
              <c:idx val="2"/>
              <c:layout>
                <c:manualLayout>
                  <c:x val="-5.7637023627730544E-2"/>
                  <c:y val="-9.8766817404568608E-2"/>
                </c:manualLayout>
              </c:layout>
              <c:spPr>
                <a:noFill/>
                <a:ln>
                  <a:noFill/>
                </a:ln>
                <a:effectLst/>
              </c:spPr>
              <c:txPr>
                <a:bodyPr/>
                <a:lstStyle/>
                <a:p>
                  <a:pPr>
                    <a:defRPr sz="18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62-410E-AFBF-902670FB440F}"/>
                </c:ext>
              </c:extLst>
            </c:dLbl>
            <c:dLbl>
              <c:idx val="3"/>
              <c:layout>
                <c:manualLayout>
                  <c:x val="-5.5331542682621318E-2"/>
                  <c:y val="-7.4075113053426428E-2"/>
                </c:manualLayout>
              </c:layout>
              <c:spPr>
                <a:noFill/>
                <a:ln>
                  <a:noFill/>
                </a:ln>
                <a:effectLst/>
              </c:spPr>
              <c:txPr>
                <a:bodyPr/>
                <a:lstStyle/>
                <a:p>
                  <a:pPr>
                    <a:defRPr sz="18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62-410E-AFBF-902670FB440F}"/>
                </c:ext>
              </c:extLst>
            </c:dLbl>
            <c:dLbl>
              <c:idx val="4"/>
              <c:layout>
                <c:manualLayout>
                  <c:x val="-5.8789764100285156E-2"/>
                  <c:y val="4.0564942862590603E-2"/>
                </c:manualLayout>
              </c:layout>
              <c:spPr>
                <a:noFill/>
                <a:ln>
                  <a:noFill/>
                </a:ln>
                <a:effectLst/>
              </c:spPr>
              <c:txPr>
                <a:bodyPr/>
                <a:lstStyle/>
                <a:p>
                  <a:pPr>
                    <a:defRPr sz="18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62-410E-AFBF-902670FB440F}"/>
                </c:ext>
              </c:extLst>
            </c:dLbl>
            <c:dLbl>
              <c:idx val="5"/>
              <c:layout>
                <c:manualLayout>
                  <c:x val="0"/>
                  <c:y val="-5.9965567709916637E-2"/>
                </c:manualLayout>
              </c:layout>
              <c:spPr>
                <a:noFill/>
                <a:ln>
                  <a:noFill/>
                </a:ln>
                <a:effectLst/>
              </c:spPr>
              <c:txPr>
                <a:bodyPr/>
                <a:lstStyle/>
                <a:p>
                  <a:pPr>
                    <a:defRPr sz="18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62-410E-AFBF-902670FB440F}"/>
                </c:ext>
              </c:extLst>
            </c:dLbl>
            <c:dLbl>
              <c:idx val="9"/>
              <c:layout>
                <c:manualLayout>
                  <c:x val="-3.1924877908413307E-2"/>
                  <c:y val="-5.2656315663062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62-410E-AFBF-902670FB440F}"/>
                </c:ext>
              </c:extLst>
            </c:dLbl>
            <c:spPr>
              <a:noFill/>
              <a:ln>
                <a:noFill/>
              </a:ln>
              <a:effectLst/>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BIAYA!$C$4:$C$15</c:f>
              <c:numCache>
                <c:formatCode>[$-409]mmm\-yy;@</c:formatCode>
                <c:ptCount val="12"/>
                <c:pt idx="0">
                  <c:v>44896</c:v>
                </c:pt>
                <c:pt idx="1">
                  <c:v>44927</c:v>
                </c:pt>
                <c:pt idx="2">
                  <c:v>44958</c:v>
                </c:pt>
                <c:pt idx="3">
                  <c:v>44986</c:v>
                </c:pt>
                <c:pt idx="4">
                  <c:v>45017</c:v>
                </c:pt>
                <c:pt idx="5">
                  <c:v>45047</c:v>
                </c:pt>
              </c:numCache>
            </c:numRef>
          </c:cat>
          <c:val>
            <c:numRef>
              <c:f>BIAYA!$E$4:$E$15</c:f>
              <c:numCache>
                <c:formatCode>_(* #,##0_);_(* \(#,##0\);_(* "-"??_);_(@_)</c:formatCode>
                <c:ptCount val="12"/>
                <c:pt idx="0">
                  <c:v>2605141800</c:v>
                </c:pt>
                <c:pt idx="1">
                  <c:v>3381545161</c:v>
                </c:pt>
                <c:pt idx="2">
                  <c:v>3100209843</c:v>
                </c:pt>
                <c:pt idx="3">
                  <c:v>3393198003</c:v>
                </c:pt>
                <c:pt idx="4">
                  <c:v>2120323900</c:v>
                </c:pt>
                <c:pt idx="5">
                  <c:v>3578517300</c:v>
                </c:pt>
              </c:numCache>
            </c:numRef>
          </c:val>
          <c:smooth val="0"/>
          <c:extLst>
            <c:ext xmlns:c16="http://schemas.microsoft.com/office/drawing/2014/chart" uri="{C3380CC4-5D6E-409C-BE32-E72D297353CC}">
              <c16:uniqueId val="{0000000C-4062-410E-AFBF-902670FB440F}"/>
            </c:ext>
          </c:extLst>
        </c:ser>
        <c:dLbls>
          <c:showLegendKey val="0"/>
          <c:showVal val="1"/>
          <c:showCatName val="0"/>
          <c:showSerName val="0"/>
          <c:showPercent val="0"/>
          <c:showBubbleSize val="0"/>
        </c:dLbls>
        <c:marker val="1"/>
        <c:smooth val="0"/>
        <c:axId val="44694912"/>
        <c:axId val="44696704"/>
      </c:lineChart>
      <c:dateAx>
        <c:axId val="44694912"/>
        <c:scaling>
          <c:orientation val="minMax"/>
        </c:scaling>
        <c:delete val="0"/>
        <c:axPos val="b"/>
        <c:numFmt formatCode="[$-409]mmm\-yy;@" sourceLinked="1"/>
        <c:majorTickMark val="none"/>
        <c:minorTickMark val="none"/>
        <c:tickLblPos val="nextTo"/>
        <c:txPr>
          <a:bodyPr/>
          <a:lstStyle/>
          <a:p>
            <a:pPr>
              <a:defRPr b="1"/>
            </a:pPr>
            <a:endParaRPr lang="en-US"/>
          </a:p>
        </c:txPr>
        <c:crossAx val="44696704"/>
        <c:crosses val="autoZero"/>
        <c:auto val="1"/>
        <c:lblOffset val="100"/>
        <c:baseTimeUnit val="months"/>
      </c:dateAx>
      <c:valAx>
        <c:axId val="44696704"/>
        <c:scaling>
          <c:orientation val="minMax"/>
        </c:scaling>
        <c:delete val="0"/>
        <c:axPos val="l"/>
        <c:majorGridlines/>
        <c:numFmt formatCode="#,##0" sourceLinked="0"/>
        <c:majorTickMark val="none"/>
        <c:minorTickMark val="none"/>
        <c:tickLblPos val="nextTo"/>
        <c:txPr>
          <a:bodyPr/>
          <a:lstStyle/>
          <a:p>
            <a:pPr>
              <a:defRPr sz="1600"/>
            </a:pPr>
            <a:endParaRPr lang="en-US"/>
          </a:p>
        </c:txPr>
        <c:crossAx val="44694912"/>
        <c:crosses val="autoZero"/>
        <c:crossBetween val="between"/>
        <c:dispUnits>
          <c:builtInUnit val="thousands"/>
          <c:dispUnitsLbl>
            <c:tx>
              <c:rich>
                <a:bodyPr/>
                <a:lstStyle/>
                <a:p>
                  <a:pPr>
                    <a:defRPr/>
                  </a:pPr>
                  <a:r>
                    <a:rPr lang="id-ID"/>
                    <a:t>Ribuan</a:t>
                  </a:r>
                  <a:endParaRPr lang="en-US"/>
                </a:p>
              </c:rich>
            </c:tx>
          </c:dispUnitsLbl>
        </c:dispUnits>
      </c:valAx>
    </c:plotArea>
    <c:legend>
      <c:legendPos val="r"/>
      <c:layout>
        <c:manualLayout>
          <c:xMode val="edge"/>
          <c:yMode val="edge"/>
          <c:x val="0.67185463416192692"/>
          <c:y val="0.65950834067163933"/>
          <c:w val="0.29932685402420789"/>
          <c:h val="0.14913803315437635"/>
        </c:manualLayout>
      </c:layout>
      <c:overlay val="0"/>
      <c:txPr>
        <a:bodyPr/>
        <a:lstStyle/>
        <a:p>
          <a:pPr>
            <a:defRPr sz="1600"/>
          </a:pPr>
          <a:endParaRPr lang="en-US"/>
        </a:p>
      </c:txPr>
    </c:legend>
    <c:plotVisOnly val="1"/>
    <c:dispBlanksAs val="gap"/>
    <c:showDLblsOverMax val="0"/>
  </c:chart>
  <c:spPr>
    <a:solidFill>
      <a:schemeClr val="bg1">
        <a:lumMod val="85000"/>
      </a:schemeClr>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63344523834207E-2"/>
          <c:y val="6.8784160147783144E-2"/>
          <c:w val="0.85642762483788715"/>
          <c:h val="0.863175333459681"/>
        </c:manualLayout>
      </c:layout>
      <c:lineChart>
        <c:grouping val="standard"/>
        <c:varyColors val="0"/>
        <c:ser>
          <c:idx val="0"/>
          <c:order val="0"/>
          <c:tx>
            <c:strRef>
              <c:f>'Unit cost'!$D$3</c:f>
              <c:strCache>
                <c:ptCount val="1"/>
                <c:pt idx="0">
                  <c:v>Unit Cost - INA CBGs</c:v>
                </c:pt>
              </c:strCache>
            </c:strRef>
          </c:tx>
          <c:dLbls>
            <c:dLbl>
              <c:idx val="0"/>
              <c:layout>
                <c:manualLayout>
                  <c:x val="-6.6138007244208569E-2"/>
                  <c:y val="2.0749328505982934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34-4B42-AB65-57C2BA168FF1}"/>
                </c:ext>
              </c:extLst>
            </c:dLbl>
            <c:dLbl>
              <c:idx val="1"/>
              <c:layout>
                <c:manualLayout>
                  <c:x val="-3.1328529747256695E-2"/>
                  <c:y val="3.2853103467806379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34-4B42-AB65-57C2BA168FF1}"/>
                </c:ext>
              </c:extLst>
            </c:dLbl>
            <c:dLbl>
              <c:idx val="2"/>
              <c:layout>
                <c:manualLayout>
                  <c:x val="-4.9893584412297708E-2"/>
                  <c:y val="-3.6311324885470259E-2"/>
                </c:manualLayout>
              </c:layout>
              <c:numFmt formatCode="#,##0" sourceLinked="0"/>
              <c:spPr/>
              <c:txPr>
                <a:bodyPr/>
                <a:lstStyle/>
                <a:p>
                  <a:pPr>
                    <a:defRPr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34-4B42-AB65-57C2BA168FF1}"/>
                </c:ext>
              </c:extLst>
            </c:dLbl>
            <c:dLbl>
              <c:idx val="3"/>
              <c:layout>
                <c:manualLayout>
                  <c:x val="-4.7572952579167667E-2"/>
                  <c:y val="-3.9769546303134076E-2"/>
                </c:manualLayout>
              </c:layout>
              <c:numFmt formatCode="#,##0" sourceLinked="0"/>
              <c:spPr/>
              <c:txPr>
                <a:bodyPr/>
                <a:lstStyle/>
                <a:p>
                  <a:pPr>
                    <a:defRPr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34-4B42-AB65-57C2BA168FF1}"/>
                </c:ext>
              </c:extLst>
            </c:dLbl>
            <c:dLbl>
              <c:idx val="4"/>
              <c:layout>
                <c:manualLayout>
                  <c:x val="-5.9176111744818294E-2"/>
                  <c:y val="-5.0144210556125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34-4B42-AB65-57C2BA168FF1}"/>
                </c:ext>
              </c:extLst>
            </c:dLbl>
            <c:dLbl>
              <c:idx val="5"/>
              <c:layout>
                <c:manualLayout>
                  <c:x val="-4.6412636662602515E-3"/>
                  <c:y val="-1.0374664252991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334-4B42-AB65-57C2BA168FF1}"/>
                </c:ext>
              </c:extLst>
            </c:dLbl>
            <c:spPr>
              <a:noFill/>
              <a:ln>
                <a:noFill/>
              </a:ln>
              <a:effectLst/>
            </c:spPr>
            <c:txPr>
              <a:bodyPr/>
              <a:lstStyle/>
              <a:p>
                <a:pPr>
                  <a:defRPr b="1">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'Unit cost'!$C$4:$C$15</c:f>
              <c:numCache>
                <c:formatCode>[$-409]mmm\-yy;@</c:formatCode>
                <c:ptCount val="12"/>
                <c:pt idx="0">
                  <c:v>44896</c:v>
                </c:pt>
                <c:pt idx="1">
                  <c:v>44927</c:v>
                </c:pt>
                <c:pt idx="2">
                  <c:v>44958</c:v>
                </c:pt>
                <c:pt idx="3">
                  <c:v>44986</c:v>
                </c:pt>
                <c:pt idx="4">
                  <c:v>45017</c:v>
                </c:pt>
                <c:pt idx="5">
                  <c:v>45047</c:v>
                </c:pt>
              </c:numCache>
            </c:numRef>
          </c:cat>
          <c:val>
            <c:numRef>
              <c:f>'Unit cost'!$D$4:$D$15</c:f>
              <c:numCache>
                <c:formatCode>_(* #,##0_);_(* \(#,##0\);_(* "-"??_);_(@_)</c:formatCode>
                <c:ptCount val="12"/>
                <c:pt idx="0">
                  <c:v>395693.70839936606</c:v>
                </c:pt>
                <c:pt idx="1">
                  <c:v>499717.80781226791</c:v>
                </c:pt>
                <c:pt idx="2">
                  <c:v>518120.3056768559</c:v>
                </c:pt>
                <c:pt idx="3">
                  <c:v>495450.91280653951</c:v>
                </c:pt>
                <c:pt idx="4">
                  <c:v>447217.61576354678</c:v>
                </c:pt>
                <c:pt idx="5">
                  <c:v>536860.15069066558</c:v>
                </c:pt>
              </c:numCache>
            </c:numRef>
          </c:val>
          <c:smooth val="0"/>
          <c:extLst>
            <c:ext xmlns:c16="http://schemas.microsoft.com/office/drawing/2014/chart" uri="{C3380CC4-5D6E-409C-BE32-E72D297353CC}">
              <c16:uniqueId val="{00000004-B334-4B42-AB65-57C2BA168FF1}"/>
            </c:ext>
          </c:extLst>
        </c:ser>
        <c:ser>
          <c:idx val="1"/>
          <c:order val="1"/>
          <c:tx>
            <c:strRef>
              <c:f>'Unit cost'!$E$3</c:f>
              <c:strCache>
                <c:ptCount val="1"/>
                <c:pt idx="0">
                  <c:v>Unit Cost - Riil RS</c:v>
                </c:pt>
              </c:strCache>
            </c:strRef>
          </c:tx>
          <c:dLbls>
            <c:dLbl>
              <c:idx val="0"/>
              <c:layout>
                <c:manualLayout>
                  <c:x val="-7.3099902743598968E-2"/>
                  <c:y val="-4.1498657011965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34-4B42-AB65-57C2BA168FF1}"/>
                </c:ext>
              </c:extLst>
            </c:dLbl>
            <c:dLbl>
              <c:idx val="1"/>
              <c:layout>
                <c:manualLayout>
                  <c:x val="-4.6412636662602515E-2"/>
                  <c:y val="-3.9769546303134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34-4B42-AB65-57C2BA168FF1}"/>
                </c:ext>
              </c:extLst>
            </c:dLbl>
            <c:dLbl>
              <c:idx val="2"/>
              <c:layout>
                <c:manualLayout>
                  <c:x val="-5.5695163995123018E-2"/>
                  <c:y val="2.9394882050142578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334-4B42-AB65-57C2BA168FF1}"/>
                </c:ext>
              </c:extLst>
            </c:dLbl>
            <c:dLbl>
              <c:idx val="3"/>
              <c:layout>
                <c:manualLayout>
                  <c:x val="-6.0336427661383356E-2"/>
                  <c:y val="3.804043559430216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34-4B42-AB65-57C2BA168FF1}"/>
                </c:ext>
              </c:extLst>
            </c:dLbl>
            <c:dLbl>
              <c:idx val="4"/>
              <c:layout>
                <c:manualLayout>
                  <c:x val="-5.9176111744818294E-2"/>
                  <c:y val="4.3227767720797908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334-4B42-AB65-57C2BA168FF1}"/>
                </c:ext>
              </c:extLst>
            </c:dLbl>
            <c:dLbl>
              <c:idx val="5"/>
              <c:layout>
                <c:manualLayout>
                  <c:x val="-4.6412636662602515E-3"/>
                  <c:y val="1.2103774961823414E-2"/>
                </c:manualLayout>
              </c:layout>
              <c:spPr>
                <a:noFill/>
                <a:ln>
                  <a:noFill/>
                </a:ln>
                <a:effectLst/>
              </c:spPr>
              <c:txPr>
                <a:bodyPr/>
                <a:lstStyle/>
                <a:p>
                  <a:pPr>
                    <a:defRPr sz="1600" b="1">
                      <a:solidFill>
                        <a:srgbClr val="0000F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34-4B42-AB65-57C2BA168FF1}"/>
                </c:ext>
              </c:extLst>
            </c:dLbl>
            <c:spPr>
              <a:noFill/>
              <a:ln>
                <a:noFill/>
              </a:ln>
              <a:effectLst/>
            </c:spPr>
            <c:txPr>
              <a:bodyPr/>
              <a:lstStyle/>
              <a:p>
                <a:pPr>
                  <a:defRPr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'Unit cost'!$C$4:$C$15</c:f>
              <c:numCache>
                <c:formatCode>[$-409]mmm\-yy;@</c:formatCode>
                <c:ptCount val="12"/>
                <c:pt idx="0">
                  <c:v>44896</c:v>
                </c:pt>
                <c:pt idx="1">
                  <c:v>44927</c:v>
                </c:pt>
                <c:pt idx="2">
                  <c:v>44958</c:v>
                </c:pt>
                <c:pt idx="3">
                  <c:v>44986</c:v>
                </c:pt>
                <c:pt idx="4">
                  <c:v>45017</c:v>
                </c:pt>
                <c:pt idx="5">
                  <c:v>45047</c:v>
                </c:pt>
              </c:numCache>
            </c:numRef>
          </c:cat>
          <c:val>
            <c:numRef>
              <c:f>'Unit cost'!$E$4:$E$15</c:f>
              <c:numCache>
                <c:formatCode>_(* #,##0_);_(* \(#,##0\);_(* "-"??_);_(@_)</c:formatCode>
                <c:ptCount val="12"/>
                <c:pt idx="0">
                  <c:v>412859.23930269416</c:v>
                </c:pt>
                <c:pt idx="1">
                  <c:v>502234.54047230061</c:v>
                </c:pt>
                <c:pt idx="2">
                  <c:v>483501.22317529633</c:v>
                </c:pt>
                <c:pt idx="3">
                  <c:v>462288.55626702996</c:v>
                </c:pt>
                <c:pt idx="4">
                  <c:v>417797.8128078818</c:v>
                </c:pt>
                <c:pt idx="5">
                  <c:v>499304.77187107579</c:v>
                </c:pt>
              </c:numCache>
            </c:numRef>
          </c:val>
          <c:smooth val="0"/>
          <c:extLst>
            <c:ext xmlns:c16="http://schemas.microsoft.com/office/drawing/2014/chart" uri="{C3380CC4-5D6E-409C-BE32-E72D297353CC}">
              <c16:uniqueId val="{00000005-B334-4B42-AB65-57C2BA168FF1}"/>
            </c:ext>
          </c:extLst>
        </c:ser>
        <c:dLbls>
          <c:showLegendKey val="0"/>
          <c:showVal val="1"/>
          <c:showCatName val="0"/>
          <c:showSerName val="0"/>
          <c:showPercent val="0"/>
          <c:showBubbleSize val="0"/>
        </c:dLbls>
        <c:marker val="1"/>
        <c:smooth val="0"/>
        <c:axId val="45263104"/>
        <c:axId val="45281280"/>
      </c:lineChart>
      <c:dateAx>
        <c:axId val="45263104"/>
        <c:scaling>
          <c:orientation val="minMax"/>
        </c:scaling>
        <c:delete val="0"/>
        <c:axPos val="b"/>
        <c:numFmt formatCode="[$-409]mmm\-yy;@" sourceLinked="1"/>
        <c:majorTickMark val="none"/>
        <c:minorTickMark val="none"/>
        <c:tickLblPos val="nextTo"/>
        <c:txPr>
          <a:bodyPr/>
          <a:lstStyle/>
          <a:p>
            <a:pPr>
              <a:defRPr b="1"/>
            </a:pPr>
            <a:endParaRPr lang="en-US"/>
          </a:p>
        </c:txPr>
        <c:crossAx val="45281280"/>
        <c:crosses val="autoZero"/>
        <c:auto val="1"/>
        <c:lblOffset val="100"/>
        <c:baseTimeUnit val="months"/>
      </c:dateAx>
      <c:valAx>
        <c:axId val="45281280"/>
        <c:scaling>
          <c:orientation val="minMax"/>
        </c:scaling>
        <c:delete val="0"/>
        <c:axPos val="l"/>
        <c:majorGridlines/>
        <c:numFmt formatCode="#,##0" sourceLinked="0"/>
        <c:majorTickMark val="none"/>
        <c:minorTickMark val="none"/>
        <c:tickLblPos val="nextTo"/>
        <c:txPr>
          <a:bodyPr/>
          <a:lstStyle/>
          <a:p>
            <a:pPr>
              <a:defRPr sz="1600"/>
            </a:pPr>
            <a:endParaRPr lang="en-US"/>
          </a:p>
        </c:txPr>
        <c:crossAx val="45263104"/>
        <c:crosses val="autoZero"/>
        <c:crossBetween val="between"/>
      </c:valAx>
    </c:plotArea>
    <c:legend>
      <c:legendPos val="r"/>
      <c:layout>
        <c:manualLayout>
          <c:xMode val="edge"/>
          <c:yMode val="edge"/>
          <c:x val="0.62586124905724327"/>
          <c:y val="0.81200917762950087"/>
          <c:w val="0.22561831362242862"/>
          <c:h val="8.6585695271331503E-2"/>
        </c:manualLayout>
      </c:layout>
      <c:overlay val="0"/>
      <c:txPr>
        <a:bodyPr/>
        <a:lstStyle/>
        <a:p>
          <a:pPr>
            <a:defRPr sz="16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d-ID"/>
              <a:t>KASUS RITL</a:t>
            </a:r>
          </a:p>
        </c:rich>
      </c:tx>
      <c:overlay val="0"/>
    </c:title>
    <c:autoTitleDeleted val="0"/>
    <c:plotArea>
      <c:layout>
        <c:manualLayout>
          <c:layoutTarget val="inner"/>
          <c:xMode val="edge"/>
          <c:yMode val="edge"/>
          <c:x val="0.17256763137429174"/>
          <c:y val="9.1259837231866731E-2"/>
          <c:w val="0.81449870954509329"/>
          <c:h val="0.71735993226120542"/>
        </c:manualLayout>
      </c:layout>
      <c:barChart>
        <c:barDir val="col"/>
        <c:grouping val="clustered"/>
        <c:varyColors val="0"/>
        <c:ser>
          <c:idx val="0"/>
          <c:order val="0"/>
          <c:tx>
            <c:strRef>
              <c:f>KASUS!$D$26</c:f>
              <c:strCache>
                <c:ptCount val="1"/>
                <c:pt idx="0">
                  <c:v>JKN</c:v>
                </c:pt>
              </c:strCache>
            </c:strRef>
          </c:tx>
          <c:invertIfNegative val="0"/>
          <c:cat>
            <c:numRef>
              <c:f>KASUS!$C$27:$C$32</c:f>
              <c:numCache>
                <c:formatCode>[$-409]mmm\-yy;@</c:formatCode>
                <c:ptCount val="6"/>
                <c:pt idx="0">
                  <c:v>44896</c:v>
                </c:pt>
                <c:pt idx="1">
                  <c:v>44927</c:v>
                </c:pt>
                <c:pt idx="2">
                  <c:v>44958</c:v>
                </c:pt>
                <c:pt idx="3">
                  <c:v>44986</c:v>
                </c:pt>
                <c:pt idx="4">
                  <c:v>45017</c:v>
                </c:pt>
                <c:pt idx="5">
                  <c:v>45047</c:v>
                </c:pt>
              </c:numCache>
            </c:numRef>
          </c:cat>
          <c:val>
            <c:numRef>
              <c:f>KASUS!$D$27:$D$32</c:f>
              <c:numCache>
                <c:formatCode>General</c:formatCode>
                <c:ptCount val="6"/>
                <c:pt idx="0">
                  <c:v>273</c:v>
                </c:pt>
                <c:pt idx="1">
                  <c:v>331</c:v>
                </c:pt>
                <c:pt idx="2">
                  <c:v>289</c:v>
                </c:pt>
                <c:pt idx="3">
                  <c:v>349</c:v>
                </c:pt>
                <c:pt idx="4">
                  <c:v>215</c:v>
                </c:pt>
                <c:pt idx="5">
                  <c:v>384</c:v>
                </c:pt>
              </c:numCache>
            </c:numRef>
          </c:val>
          <c:extLst>
            <c:ext xmlns:c16="http://schemas.microsoft.com/office/drawing/2014/chart" uri="{C3380CC4-5D6E-409C-BE32-E72D297353CC}">
              <c16:uniqueId val="{0000000A-52C8-4C24-9A2E-91C149839EA9}"/>
            </c:ext>
          </c:extLst>
        </c:ser>
        <c:ser>
          <c:idx val="1"/>
          <c:order val="1"/>
          <c:tx>
            <c:strRef>
              <c:f>KASUS!$E$26</c:f>
              <c:strCache>
                <c:ptCount val="1"/>
                <c:pt idx="0">
                  <c:v>UMUM </c:v>
                </c:pt>
              </c:strCache>
            </c:strRef>
          </c:tx>
          <c:invertIfNegative val="0"/>
          <c:cat>
            <c:numRef>
              <c:f>KASUS!$C$27:$C$32</c:f>
              <c:numCache>
                <c:formatCode>[$-409]mmm\-yy;@</c:formatCode>
                <c:ptCount val="6"/>
                <c:pt idx="0">
                  <c:v>44896</c:v>
                </c:pt>
                <c:pt idx="1">
                  <c:v>44927</c:v>
                </c:pt>
                <c:pt idx="2">
                  <c:v>44958</c:v>
                </c:pt>
                <c:pt idx="3">
                  <c:v>44986</c:v>
                </c:pt>
                <c:pt idx="4">
                  <c:v>45017</c:v>
                </c:pt>
                <c:pt idx="5">
                  <c:v>45047</c:v>
                </c:pt>
              </c:numCache>
            </c:numRef>
          </c:cat>
          <c:val>
            <c:numRef>
              <c:f>KASUS!$E$27:$E$32</c:f>
              <c:numCache>
                <c:formatCode>General</c:formatCode>
                <c:ptCount val="6"/>
                <c:pt idx="0">
                  <c:v>47</c:v>
                </c:pt>
                <c:pt idx="1">
                  <c:v>39</c:v>
                </c:pt>
                <c:pt idx="2">
                  <c:v>51</c:v>
                </c:pt>
                <c:pt idx="3">
                  <c:v>36</c:v>
                </c:pt>
                <c:pt idx="4">
                  <c:v>26</c:v>
                </c:pt>
                <c:pt idx="5">
                  <c:v>42</c:v>
                </c:pt>
              </c:numCache>
            </c:numRef>
          </c:val>
          <c:extLst>
            <c:ext xmlns:c16="http://schemas.microsoft.com/office/drawing/2014/chart" uri="{C3380CC4-5D6E-409C-BE32-E72D297353CC}">
              <c16:uniqueId val="{0000000D-52C8-4C24-9A2E-91C149839EA9}"/>
            </c:ext>
          </c:extLst>
        </c:ser>
        <c:ser>
          <c:idx val="2"/>
          <c:order val="2"/>
          <c:tx>
            <c:strRef>
              <c:f>KASUS!$F$26</c:f>
              <c:strCache>
                <c:ptCount val="1"/>
                <c:pt idx="0">
                  <c:v>LAIN-LAIN</c:v>
                </c:pt>
              </c:strCache>
            </c:strRef>
          </c:tx>
          <c:invertIfNegative val="0"/>
          <c:cat>
            <c:numRef>
              <c:f>KASUS!$C$27:$C$32</c:f>
              <c:numCache>
                <c:formatCode>[$-409]mmm\-yy;@</c:formatCode>
                <c:ptCount val="6"/>
                <c:pt idx="0">
                  <c:v>44896</c:v>
                </c:pt>
                <c:pt idx="1">
                  <c:v>44927</c:v>
                </c:pt>
                <c:pt idx="2">
                  <c:v>44958</c:v>
                </c:pt>
                <c:pt idx="3">
                  <c:v>44986</c:v>
                </c:pt>
                <c:pt idx="4">
                  <c:v>45017</c:v>
                </c:pt>
                <c:pt idx="5">
                  <c:v>45047</c:v>
                </c:pt>
              </c:numCache>
            </c:numRef>
          </c:cat>
          <c:val>
            <c:numRef>
              <c:f>KASUS!$F$27:$F$32</c:f>
              <c:numCache>
                <c:formatCode>General</c:formatCode>
                <c:ptCount val="6"/>
                <c:pt idx="0">
                  <c:v>16</c:v>
                </c:pt>
                <c:pt idx="1">
                  <c:v>14</c:v>
                </c:pt>
                <c:pt idx="2">
                  <c:v>14</c:v>
                </c:pt>
                <c:pt idx="3">
                  <c:v>15</c:v>
                </c:pt>
                <c:pt idx="4">
                  <c:v>9</c:v>
                </c:pt>
                <c:pt idx="5">
                  <c:v>14</c:v>
                </c:pt>
              </c:numCache>
            </c:numRef>
          </c:val>
          <c:extLst>
            <c:ext xmlns:c16="http://schemas.microsoft.com/office/drawing/2014/chart" uri="{C3380CC4-5D6E-409C-BE32-E72D297353CC}">
              <c16:uniqueId val="{0000000F-52C8-4C24-9A2E-91C149839EA9}"/>
            </c:ext>
          </c:extLst>
        </c:ser>
        <c:dLbls>
          <c:showLegendKey val="0"/>
          <c:showVal val="0"/>
          <c:showCatName val="0"/>
          <c:showSerName val="0"/>
          <c:showPercent val="0"/>
          <c:showBubbleSize val="0"/>
        </c:dLbls>
        <c:gapWidth val="150"/>
        <c:axId val="42993536"/>
        <c:axId val="42995072"/>
      </c:barChart>
      <c:dateAx>
        <c:axId val="42993536"/>
        <c:scaling>
          <c:orientation val="minMax"/>
        </c:scaling>
        <c:delete val="1"/>
        <c:axPos val="b"/>
        <c:numFmt formatCode="[$-409]mmm\-yy;@" sourceLinked="1"/>
        <c:majorTickMark val="none"/>
        <c:minorTickMark val="none"/>
        <c:tickLblPos val="nextTo"/>
        <c:crossAx val="42995072"/>
        <c:crosses val="autoZero"/>
        <c:auto val="1"/>
        <c:lblOffset val="100"/>
        <c:baseTimeUnit val="months"/>
      </c:dateAx>
      <c:valAx>
        <c:axId val="42995072"/>
        <c:scaling>
          <c:orientation val="minMax"/>
        </c:scaling>
        <c:delete val="0"/>
        <c:axPos val="l"/>
        <c:majorGridlines/>
        <c:numFmt formatCode="General" sourceLinked="1"/>
        <c:majorTickMark val="none"/>
        <c:minorTickMark val="none"/>
        <c:tickLblPos val="nextTo"/>
        <c:crossAx val="42993536"/>
        <c:crosses val="autoZero"/>
        <c:crossBetween val="between"/>
      </c:valAx>
      <c:dTable>
        <c:showHorzBorder val="1"/>
        <c:showVertBorder val="1"/>
        <c:showOutline val="1"/>
        <c:showKeys val="1"/>
      </c:dTable>
    </c:plotArea>
    <c:plotVisOnly val="1"/>
    <c:dispBlanksAs val="gap"/>
    <c:showDLblsOverMax val="0"/>
  </c:chart>
  <c:spPr>
    <a:noFill/>
  </c:spPr>
  <c:txPr>
    <a:bodyPr/>
    <a:lstStyle/>
    <a:p>
      <a:pPr>
        <a:defRPr sz="18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d-ID"/>
              <a:t>KASUS RITL</a:t>
            </a:r>
          </a:p>
        </c:rich>
      </c:tx>
      <c:overlay val="0"/>
    </c:title>
    <c:autoTitleDeleted val="0"/>
    <c:plotArea>
      <c:layout>
        <c:manualLayout>
          <c:layoutTarget val="inner"/>
          <c:xMode val="edge"/>
          <c:yMode val="edge"/>
          <c:x val="7.312290862386521E-2"/>
          <c:y val="0.11509818887644963"/>
          <c:w val="0.87596493661244168"/>
          <c:h val="0.80748559989061042"/>
        </c:manualLayout>
      </c:layout>
      <c:barChart>
        <c:barDir val="col"/>
        <c:grouping val="clustered"/>
        <c:varyColors val="0"/>
        <c:ser>
          <c:idx val="0"/>
          <c:order val="0"/>
          <c:tx>
            <c:strRef>
              <c:f>KASUS!$D$26</c:f>
              <c:strCache>
                <c:ptCount val="1"/>
                <c:pt idx="0">
                  <c:v>JKN</c:v>
                </c:pt>
              </c:strCache>
            </c:strRef>
          </c:tx>
          <c:spPr>
            <a:ln w="25400">
              <a:solidFill>
                <a:schemeClr val="bg1">
                  <a:alpha val="80000"/>
                </a:schemeClr>
              </a:solidFill>
            </a:ln>
          </c:spPr>
          <c:invertIfNegative val="0"/>
          <c:dLbls>
            <c:dLbl>
              <c:idx val="0"/>
              <c:layout>
                <c:manualLayout>
                  <c:x val="5.0921713696926215E-3"/>
                  <c:y val="9.30946241015955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E1-4CDC-8CC8-D266482F495D}"/>
                </c:ext>
              </c:extLst>
            </c:dLbl>
            <c:dLbl>
              <c:idx val="1"/>
              <c:layout>
                <c:manualLayout>
                  <c:x val="2.6191525621876276E-3"/>
                  <c:y val="8.071485646893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E1-4CDC-8CC8-D266482F495D}"/>
                </c:ext>
              </c:extLst>
            </c:dLbl>
            <c:dLbl>
              <c:idx val="2"/>
              <c:layout>
                <c:manualLayout>
                  <c:x val="4.8142449368730034E-4"/>
                  <c:y val="-1.0124943382359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E1-4CDC-8CC8-D266482F495D}"/>
                </c:ext>
              </c:extLst>
            </c:dLbl>
            <c:dLbl>
              <c:idx val="3"/>
              <c:layout>
                <c:manualLayout>
                  <c:x val="-7.1324164241996042E-4"/>
                  <c:y val="1.2880513276302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E1-4CDC-8CC8-D266482F495D}"/>
                </c:ext>
              </c:extLst>
            </c:dLbl>
            <c:dLbl>
              <c:idx val="4"/>
              <c:layout>
                <c:manualLayout>
                  <c:x val="-2.934747012517763E-3"/>
                  <c:y val="5.080899130865179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E1-4CDC-8CC8-D266482F495D}"/>
                </c:ext>
              </c:extLst>
            </c:dLbl>
            <c:dLbl>
              <c:idx val="5"/>
              <c:layout>
                <c:manualLayout>
                  <c:x val="-5.2402112168278064E-3"/>
                  <c:y val="-1.2600763376718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E1-4CDC-8CC8-D266482F495D}"/>
                </c:ext>
              </c:extLst>
            </c:dLbl>
            <c:dLbl>
              <c:idx val="6"/>
              <c:layout>
                <c:manualLayout>
                  <c:x val="-2.8169019291157314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E1-4CDC-8CC8-D266482F495D}"/>
                </c:ext>
              </c:extLst>
            </c:dLbl>
            <c:dLbl>
              <c:idx val="7"/>
              <c:layout>
                <c:manualLayout>
                  <c:x val="-3.521127411394663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E1-4CDC-8CC8-D266482F495D}"/>
                </c:ext>
              </c:extLst>
            </c:dLbl>
            <c:dLbl>
              <c:idx val="8"/>
              <c:layout>
                <c:manualLayout>
                  <c:x val="-3.990611066247285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E1-4CDC-8CC8-D266482F495D}"/>
                </c:ext>
              </c:extLst>
            </c:dLbl>
            <c:dLbl>
              <c:idx val="9"/>
              <c:layout>
                <c:manualLayout>
                  <c:x val="-3.0516437565420423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E1-4CDC-8CC8-D266482F495D}"/>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KASUS!$C$27:$C$32</c:f>
              <c:numCache>
                <c:formatCode>[$-409]mmm\-yy;@</c:formatCode>
                <c:ptCount val="6"/>
                <c:pt idx="0">
                  <c:v>44896</c:v>
                </c:pt>
                <c:pt idx="1">
                  <c:v>44927</c:v>
                </c:pt>
                <c:pt idx="2">
                  <c:v>44958</c:v>
                </c:pt>
                <c:pt idx="3">
                  <c:v>44986</c:v>
                </c:pt>
                <c:pt idx="4">
                  <c:v>45017</c:v>
                </c:pt>
                <c:pt idx="5">
                  <c:v>45047</c:v>
                </c:pt>
              </c:numCache>
            </c:numRef>
          </c:cat>
          <c:val>
            <c:numRef>
              <c:f>KASUS!$D$27:$D$32</c:f>
              <c:numCache>
                <c:formatCode>General</c:formatCode>
                <c:ptCount val="6"/>
                <c:pt idx="0">
                  <c:v>273</c:v>
                </c:pt>
                <c:pt idx="1">
                  <c:v>331</c:v>
                </c:pt>
                <c:pt idx="2">
                  <c:v>289</c:v>
                </c:pt>
                <c:pt idx="3">
                  <c:v>349</c:v>
                </c:pt>
                <c:pt idx="4">
                  <c:v>215</c:v>
                </c:pt>
                <c:pt idx="5">
                  <c:v>384</c:v>
                </c:pt>
              </c:numCache>
            </c:numRef>
          </c:val>
          <c:extLst>
            <c:ext xmlns:c16="http://schemas.microsoft.com/office/drawing/2014/chart" uri="{C3380CC4-5D6E-409C-BE32-E72D297353CC}">
              <c16:uniqueId val="{0000000A-64E1-4CDC-8CC8-D266482F495D}"/>
            </c:ext>
          </c:extLst>
        </c:ser>
        <c:dLbls>
          <c:showLegendKey val="0"/>
          <c:showVal val="1"/>
          <c:showCatName val="0"/>
          <c:showSerName val="0"/>
          <c:showPercent val="0"/>
          <c:showBubbleSize val="0"/>
        </c:dLbls>
        <c:gapWidth val="150"/>
        <c:axId val="43084416"/>
        <c:axId val="43091456"/>
      </c:barChart>
      <c:dateAx>
        <c:axId val="43084416"/>
        <c:scaling>
          <c:orientation val="minMax"/>
        </c:scaling>
        <c:delete val="0"/>
        <c:axPos val="b"/>
        <c:numFmt formatCode="[$-409]mmm\-yy;@" sourceLinked="1"/>
        <c:majorTickMark val="none"/>
        <c:minorTickMark val="none"/>
        <c:tickLblPos val="nextTo"/>
        <c:txPr>
          <a:bodyPr/>
          <a:lstStyle/>
          <a:p>
            <a:pPr>
              <a:defRPr b="1"/>
            </a:pPr>
            <a:endParaRPr lang="en-US"/>
          </a:p>
        </c:txPr>
        <c:crossAx val="43091456"/>
        <c:crosses val="autoZero"/>
        <c:auto val="1"/>
        <c:lblOffset val="100"/>
        <c:baseTimeUnit val="months"/>
      </c:dateAx>
      <c:valAx>
        <c:axId val="43091456"/>
        <c:scaling>
          <c:orientation val="minMax"/>
        </c:scaling>
        <c:delete val="0"/>
        <c:axPos val="l"/>
        <c:majorGridlines/>
        <c:numFmt formatCode="General" sourceLinked="1"/>
        <c:majorTickMark val="none"/>
        <c:minorTickMark val="none"/>
        <c:tickLblPos val="nextTo"/>
        <c:txPr>
          <a:bodyPr/>
          <a:lstStyle/>
          <a:p>
            <a:pPr>
              <a:defRPr b="1"/>
            </a:pPr>
            <a:endParaRPr lang="en-US"/>
          </a:p>
        </c:txPr>
        <c:crossAx val="43084416"/>
        <c:crosses val="autoZero"/>
        <c:crossBetween val="between"/>
      </c:valAx>
    </c:plotArea>
    <c:legend>
      <c:legendPos val="r"/>
      <c:layout>
        <c:manualLayout>
          <c:xMode val="edge"/>
          <c:yMode val="edge"/>
          <c:x val="0.90204354894809113"/>
          <c:y val="7.807759607906814E-2"/>
          <c:w val="9.1410294206277692E-2"/>
          <c:h val="0.11887461222257356"/>
        </c:manualLayout>
      </c:layout>
      <c:overlay val="0"/>
    </c:legend>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7847638092985"/>
          <c:y val="8.7653795547771363E-2"/>
          <c:w val="0.76047859930545869"/>
          <c:h val="0.82207001509636168"/>
        </c:manualLayout>
      </c:layout>
      <c:barChart>
        <c:barDir val="col"/>
        <c:grouping val="clustered"/>
        <c:varyColors val="0"/>
        <c:ser>
          <c:idx val="0"/>
          <c:order val="0"/>
          <c:tx>
            <c:strRef>
              <c:f>BIAYA!$D$24</c:f>
              <c:strCache>
                <c:ptCount val="1"/>
                <c:pt idx="0">
                  <c:v>Biaya INA CBGs</c:v>
                </c:pt>
              </c:strCache>
            </c:strRef>
          </c:tx>
          <c:spPr>
            <a:ln w="25400">
              <a:solidFill>
                <a:schemeClr val="bg1">
                  <a:alpha val="80000"/>
                </a:schemeClr>
              </a:solidFill>
            </a:ln>
          </c:spPr>
          <c:invertIfNegative val="0"/>
          <c:dLbls>
            <c:dLbl>
              <c:idx val="0"/>
              <c:layout>
                <c:manualLayout>
                  <c:x val="1.3760290001541078E-2"/>
                  <c:y val="-1.7566403297237191E-2"/>
                </c:manualLayout>
              </c:layout>
              <c:numFmt formatCode="#,##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26-431B-ADEE-68DE489461CD}"/>
                </c:ext>
              </c:extLst>
            </c:dLbl>
            <c:dLbl>
              <c:idx val="1"/>
              <c:layout>
                <c:manualLayout>
                  <c:x val="-1.0210709844355327E-2"/>
                  <c:y val="5.1718109752511158E-3"/>
                </c:manualLayout>
              </c:layout>
              <c:numFmt formatCode="#,##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6-431B-ADEE-68DE489461CD}"/>
                </c:ext>
              </c:extLst>
            </c:dLbl>
            <c:dLbl>
              <c:idx val="2"/>
              <c:layout>
                <c:manualLayout>
                  <c:x val="-1.7219827045546584E-2"/>
                  <c:y val="-1.7135895575872834E-3"/>
                </c:manualLayout>
              </c:layout>
              <c:numFmt formatCode="#,##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26-431B-ADEE-68DE489461CD}"/>
                </c:ext>
              </c:extLst>
            </c:dLbl>
            <c:dLbl>
              <c:idx val="3"/>
              <c:layout>
                <c:manualLayout>
                  <c:x val="-1.7917773166614786E-2"/>
                  <c:y val="1.0359143101746864E-2"/>
                </c:manualLayout>
              </c:layout>
              <c:numFmt formatCode="#,##0" sourceLinked="0"/>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26-431B-ADEE-68DE489461CD}"/>
                </c:ext>
              </c:extLst>
            </c:dLbl>
            <c:dLbl>
              <c:idx val="4"/>
              <c:layout>
                <c:manualLayout>
                  <c:x val="-1.3730275630480982E-2"/>
                  <c:y val="-1.59922317999531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26-431B-ADEE-68DE489461CD}"/>
                </c:ext>
              </c:extLst>
            </c:dLbl>
            <c:dLbl>
              <c:idx val="5"/>
              <c:layout>
                <c:manualLayout>
                  <c:x val="-2.7816602337357946E-3"/>
                  <c:y val="-1.7135895575872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26-431B-ADEE-68DE489461CD}"/>
                </c:ext>
              </c:extLst>
            </c:dLbl>
            <c:dLbl>
              <c:idx val="6"/>
              <c:layout>
                <c:manualLayout>
                  <c:x val="-2.0997375328083989E-2"/>
                  <c:y val="3.9639639639639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26-431B-ADEE-68DE489461CD}"/>
                </c:ext>
              </c:extLst>
            </c:dLbl>
            <c:dLbl>
              <c:idx val="7"/>
              <c:layout>
                <c:manualLayout>
                  <c:x val="-8.5739282589676294E-2"/>
                  <c:y val="-4.3243243243243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26-431B-ADEE-68DE489461CD}"/>
                </c:ext>
              </c:extLst>
            </c:dLbl>
            <c:dLbl>
              <c:idx val="8"/>
              <c:layout>
                <c:manualLayout>
                  <c:x val="-7.1741032370953625E-2"/>
                  <c:y val="4.3243243243243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26-431B-ADEE-68DE489461CD}"/>
                </c:ext>
              </c:extLst>
            </c:dLbl>
            <c:dLbl>
              <c:idx val="9"/>
              <c:layout>
                <c:manualLayout>
                  <c:x val="-5.57742863479566E-2"/>
                  <c:y val="0.10450450450450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26-431B-ADEE-68DE489461CD}"/>
                </c:ext>
              </c:extLst>
            </c:dLbl>
            <c:dLbl>
              <c:idx val="10"/>
              <c:layout>
                <c:manualLayout>
                  <c:x val="-7.7777789118954374E-2"/>
                  <c:y val="6.486486486486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26-431B-ADEE-68DE489461CD}"/>
                </c:ext>
              </c:extLst>
            </c:dLbl>
            <c:dLbl>
              <c:idx val="11"/>
              <c:layout>
                <c:manualLayout>
                  <c:x val="-2.0370373340678528E-2"/>
                  <c:y val="6.486486486486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26-431B-ADEE-68DE489461CD}"/>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BIAYA!$C$25:$C$30</c:f>
              <c:numCache>
                <c:formatCode>[$-409]mmm\-yy;@</c:formatCode>
                <c:ptCount val="6"/>
                <c:pt idx="0">
                  <c:v>44896</c:v>
                </c:pt>
                <c:pt idx="1">
                  <c:v>44927</c:v>
                </c:pt>
                <c:pt idx="2">
                  <c:v>44958</c:v>
                </c:pt>
                <c:pt idx="3">
                  <c:v>44986</c:v>
                </c:pt>
                <c:pt idx="4">
                  <c:v>45017</c:v>
                </c:pt>
                <c:pt idx="5">
                  <c:v>45047</c:v>
                </c:pt>
              </c:numCache>
            </c:numRef>
          </c:cat>
          <c:val>
            <c:numRef>
              <c:f>BIAYA!$D$25:$D$30</c:f>
              <c:numCache>
                <c:formatCode>_(* #,##0_);_(* \(#,##0\);_(* "-"??_);_(@_)</c:formatCode>
                <c:ptCount val="6"/>
                <c:pt idx="0">
                  <c:v>2956409800</c:v>
                </c:pt>
                <c:pt idx="1">
                  <c:v>3567484800</c:v>
                </c:pt>
                <c:pt idx="2">
                  <c:v>3258130600</c:v>
                </c:pt>
                <c:pt idx="3">
                  <c:v>3809375500</c:v>
                </c:pt>
                <c:pt idx="4" formatCode="_(* #,##0_);_(* \(#,##0\);_(* &quot;-&quot;_);_(@_)">
                  <c:v>2463915100</c:v>
                </c:pt>
                <c:pt idx="5">
                  <c:v>4168879400</c:v>
                </c:pt>
              </c:numCache>
            </c:numRef>
          </c:val>
          <c:extLst>
            <c:ext xmlns:c16="http://schemas.microsoft.com/office/drawing/2014/chart" uri="{C3380CC4-5D6E-409C-BE32-E72D297353CC}">
              <c16:uniqueId val="{0000000C-7226-431B-ADEE-68DE489461CD}"/>
            </c:ext>
          </c:extLst>
        </c:ser>
        <c:dLbls>
          <c:showLegendKey val="0"/>
          <c:showVal val="1"/>
          <c:showCatName val="0"/>
          <c:showSerName val="0"/>
          <c:showPercent val="0"/>
          <c:showBubbleSize val="0"/>
        </c:dLbls>
        <c:gapWidth val="150"/>
        <c:axId val="44923136"/>
        <c:axId val="44933120"/>
      </c:barChart>
      <c:dateAx>
        <c:axId val="44923136"/>
        <c:scaling>
          <c:orientation val="minMax"/>
        </c:scaling>
        <c:delete val="0"/>
        <c:axPos val="b"/>
        <c:numFmt formatCode="[$-409]mmm\-yy;@" sourceLinked="1"/>
        <c:majorTickMark val="none"/>
        <c:minorTickMark val="none"/>
        <c:tickLblPos val="nextTo"/>
        <c:txPr>
          <a:bodyPr/>
          <a:lstStyle/>
          <a:p>
            <a:pPr>
              <a:defRPr b="1"/>
            </a:pPr>
            <a:endParaRPr lang="en-US"/>
          </a:p>
        </c:txPr>
        <c:crossAx val="44933120"/>
        <c:crosses val="autoZero"/>
        <c:auto val="1"/>
        <c:lblOffset val="100"/>
        <c:baseTimeUnit val="months"/>
      </c:dateAx>
      <c:valAx>
        <c:axId val="44933120"/>
        <c:scaling>
          <c:orientation val="minMax"/>
        </c:scaling>
        <c:delete val="0"/>
        <c:axPos val="l"/>
        <c:majorGridlines/>
        <c:numFmt formatCode="#,##0" sourceLinked="0"/>
        <c:majorTickMark val="none"/>
        <c:minorTickMark val="none"/>
        <c:tickLblPos val="nextTo"/>
        <c:txPr>
          <a:bodyPr/>
          <a:lstStyle/>
          <a:p>
            <a:pPr>
              <a:defRPr b="1"/>
            </a:pPr>
            <a:endParaRPr lang="en-US"/>
          </a:p>
        </c:txPr>
        <c:crossAx val="44923136"/>
        <c:crosses val="autoZero"/>
        <c:crossBetween val="between"/>
      </c:valAx>
    </c:plotArea>
    <c:legend>
      <c:legendPos val="r"/>
      <c:layout>
        <c:manualLayout>
          <c:xMode val="edge"/>
          <c:yMode val="edge"/>
          <c:x val="0.90153569167978642"/>
          <c:y val="0.65543221232499216"/>
          <c:w val="9.8464308320213537E-2"/>
          <c:h val="0.15680651496238979"/>
        </c:manualLayout>
      </c:layout>
      <c:overlay val="0"/>
    </c:legend>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9870350662792"/>
          <c:y val="8.5076369921161799E-2"/>
          <c:w val="0.79736242756652764"/>
          <c:h val="0.81466419873682794"/>
        </c:manualLayout>
      </c:layout>
      <c:lineChart>
        <c:grouping val="standard"/>
        <c:varyColors val="0"/>
        <c:ser>
          <c:idx val="0"/>
          <c:order val="0"/>
          <c:tx>
            <c:strRef>
              <c:f>BIAYA!$D$24</c:f>
              <c:strCache>
                <c:ptCount val="1"/>
                <c:pt idx="0">
                  <c:v>Biaya INA CBGs</c:v>
                </c:pt>
              </c:strCache>
            </c:strRef>
          </c:tx>
          <c:dLbls>
            <c:dLbl>
              <c:idx val="0"/>
              <c:layout>
                <c:manualLayout>
                  <c:x val="-5.4758352873072583E-2"/>
                  <c:y val="3.7699951577707357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33-4815-A657-59CDAFF6754A}"/>
                </c:ext>
              </c:extLst>
            </c:dLbl>
            <c:dLbl>
              <c:idx val="1"/>
              <c:layout>
                <c:manualLayout>
                  <c:x val="-5.6638260953461313E-2"/>
                  <c:y val="-2.993233980291498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33-4815-A657-59CDAFF6754A}"/>
                </c:ext>
              </c:extLst>
            </c:dLbl>
            <c:dLbl>
              <c:idx val="2"/>
              <c:layout>
                <c:manualLayout>
                  <c:x val="-5.1333112110350312E-2"/>
                  <c:y val="5.1562536028491535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33-4815-A657-59CDAFF6754A}"/>
                </c:ext>
              </c:extLst>
            </c:dLbl>
            <c:dLbl>
              <c:idx val="3"/>
              <c:layout>
                <c:manualLayout>
                  <c:x val="-7.1666653266596103E-2"/>
                  <c:y val="6.9899335084361636E-2"/>
                </c:manualLayout>
              </c:layout>
              <c:numFmt formatCode="#,##0" sourceLinked="0"/>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33-4815-A657-59CDAFF6754A}"/>
                </c:ext>
              </c:extLst>
            </c:dLbl>
            <c:dLbl>
              <c:idx val="4"/>
              <c:layout>
                <c:manualLayout>
                  <c:x val="-5.2934176904320659E-2"/>
                  <c:y val="2.8578716620585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33-4815-A657-59CDAFF6754A}"/>
                </c:ext>
              </c:extLst>
            </c:dLbl>
            <c:dLbl>
              <c:idx val="5"/>
              <c:layout>
                <c:manualLayout>
                  <c:x val="-3.133149679275402E-3"/>
                  <c:y val="-3.3448851595105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33-4815-A657-59CDAFF6754A}"/>
                </c:ext>
              </c:extLst>
            </c:dLbl>
            <c:dLbl>
              <c:idx val="6"/>
              <c:layout>
                <c:manualLayout>
                  <c:x val="-2.0997375328083989E-2"/>
                  <c:y val="3.9639639639639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33-4815-A657-59CDAFF6754A}"/>
                </c:ext>
              </c:extLst>
            </c:dLbl>
            <c:dLbl>
              <c:idx val="7"/>
              <c:layout>
                <c:manualLayout>
                  <c:x val="-8.5739282589676294E-2"/>
                  <c:y val="-4.3243243243243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33-4815-A657-59CDAFF6754A}"/>
                </c:ext>
              </c:extLst>
            </c:dLbl>
            <c:dLbl>
              <c:idx val="8"/>
              <c:layout>
                <c:manualLayout>
                  <c:x val="-7.1741032370953625E-2"/>
                  <c:y val="4.3243243243243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33-4815-A657-59CDAFF6754A}"/>
                </c:ext>
              </c:extLst>
            </c:dLbl>
            <c:dLbl>
              <c:idx val="9"/>
              <c:layout>
                <c:manualLayout>
                  <c:x val="-5.57742863479566E-2"/>
                  <c:y val="0.10450450450450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33-4815-A657-59CDAFF6754A}"/>
                </c:ext>
              </c:extLst>
            </c:dLbl>
            <c:dLbl>
              <c:idx val="10"/>
              <c:layout>
                <c:manualLayout>
                  <c:x val="-7.7777789118954374E-2"/>
                  <c:y val="6.486486486486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33-4815-A657-59CDAFF6754A}"/>
                </c:ext>
              </c:extLst>
            </c:dLbl>
            <c:dLbl>
              <c:idx val="11"/>
              <c:layout>
                <c:manualLayout>
                  <c:x val="-2.0370373340678528E-2"/>
                  <c:y val="6.4864864864864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33-4815-A657-59CDAFF6754A}"/>
                </c:ext>
              </c:extLst>
            </c:dLbl>
            <c:spPr>
              <a:noFill/>
              <a:ln>
                <a:noFill/>
              </a:ln>
              <a:effectLst/>
            </c:spPr>
            <c:txPr>
              <a:bodyPr/>
              <a:lstStyle/>
              <a:p>
                <a:pPr>
                  <a:defRPr sz="1600" b="1">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BIAYA!$C$25:$C$36</c:f>
              <c:numCache>
                <c:formatCode>[$-409]mmm\-yy;@</c:formatCode>
                <c:ptCount val="12"/>
                <c:pt idx="0">
                  <c:v>44896</c:v>
                </c:pt>
                <c:pt idx="1">
                  <c:v>44927</c:v>
                </c:pt>
                <c:pt idx="2">
                  <c:v>44958</c:v>
                </c:pt>
                <c:pt idx="3">
                  <c:v>44986</c:v>
                </c:pt>
                <c:pt idx="4">
                  <c:v>45017</c:v>
                </c:pt>
                <c:pt idx="5">
                  <c:v>45047</c:v>
                </c:pt>
              </c:numCache>
            </c:numRef>
          </c:cat>
          <c:val>
            <c:numRef>
              <c:f>BIAYA!$D$25:$D$36</c:f>
              <c:numCache>
                <c:formatCode>_(* #,##0_);_(* \(#,##0\);_(* "-"??_);_(@_)</c:formatCode>
                <c:ptCount val="12"/>
                <c:pt idx="0">
                  <c:v>2956409800</c:v>
                </c:pt>
                <c:pt idx="1">
                  <c:v>3567484800</c:v>
                </c:pt>
                <c:pt idx="2">
                  <c:v>3258130600</c:v>
                </c:pt>
                <c:pt idx="3">
                  <c:v>3809375500</c:v>
                </c:pt>
                <c:pt idx="4" formatCode="_(* #,##0_);_(* \(#,##0\);_(* &quot;-&quot;_);_(@_)">
                  <c:v>2463915100</c:v>
                </c:pt>
                <c:pt idx="5">
                  <c:v>4168879400</c:v>
                </c:pt>
              </c:numCache>
            </c:numRef>
          </c:val>
          <c:smooth val="0"/>
          <c:extLst>
            <c:ext xmlns:c16="http://schemas.microsoft.com/office/drawing/2014/chart" uri="{C3380CC4-5D6E-409C-BE32-E72D297353CC}">
              <c16:uniqueId val="{0000000C-8C33-4815-A657-59CDAFF6754A}"/>
            </c:ext>
          </c:extLst>
        </c:ser>
        <c:ser>
          <c:idx val="1"/>
          <c:order val="1"/>
          <c:tx>
            <c:strRef>
              <c:f>BIAYA!$E$24</c:f>
              <c:strCache>
                <c:ptCount val="1"/>
                <c:pt idx="0">
                  <c:v>Biaya RiiL RS</c:v>
                </c:pt>
              </c:strCache>
            </c:strRef>
          </c:tx>
          <c:dLbls>
            <c:dLbl>
              <c:idx val="0"/>
              <c:layout>
                <c:manualLayout>
                  <c:x val="-6.1497187447008834E-2"/>
                  <c:y val="-5.6571282436123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C33-4815-A657-59CDAFF6754A}"/>
                </c:ext>
              </c:extLst>
            </c:dLbl>
            <c:dLbl>
              <c:idx val="1"/>
              <c:layout>
                <c:manualLayout>
                  <c:x val="-6.8459133195726829E-2"/>
                  <c:y val="-3.6604947458668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C33-4815-A657-59CDAFF6754A}"/>
                </c:ext>
              </c:extLst>
            </c:dLbl>
            <c:dLbl>
              <c:idx val="2"/>
              <c:layout>
                <c:manualLayout>
                  <c:x val="-6.381783602991481E-2"/>
                  <c:y val="-3.9932669954910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C33-4815-A657-59CDAFF6754A}"/>
                </c:ext>
              </c:extLst>
            </c:dLbl>
            <c:dLbl>
              <c:idx val="3"/>
              <c:layout>
                <c:manualLayout>
                  <c:x val="-6.4978160321367884E-2"/>
                  <c:y val="-3.1613363714304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C33-4815-A657-59CDAFF6754A}"/>
                </c:ext>
              </c:extLst>
            </c:dLbl>
            <c:dLbl>
              <c:idx val="4"/>
              <c:layout>
                <c:manualLayout>
                  <c:x val="-6.6138484612820708E-2"/>
                  <c:y val="-0.10648711987976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C33-4815-A657-59CDAFF6754A}"/>
                </c:ext>
              </c:extLst>
            </c:dLbl>
            <c:dLbl>
              <c:idx val="9"/>
              <c:layout>
                <c:manualLayout>
                  <c:x val="-0.15062702692140958"/>
                  <c:y val="-8.2882882882882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C33-4815-A657-59CDAFF6754A}"/>
                </c:ext>
              </c:extLst>
            </c:dLbl>
            <c:dLbl>
              <c:idx val="10"/>
              <c:layout>
                <c:manualLayout>
                  <c:x val="-7.7777789118954374E-2"/>
                  <c:y val="-5.4054054054054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33-4815-A657-59CDAFF6754A}"/>
                </c:ext>
              </c:extLst>
            </c:dLbl>
            <c:dLbl>
              <c:idx val="11"/>
              <c:layout>
                <c:manualLayout>
                  <c:x val="0"/>
                  <c:y val="-9.3693693693693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33-4815-A657-59CDAFF6754A}"/>
                </c:ext>
              </c:extLst>
            </c:dLbl>
            <c:spPr>
              <a:noFill/>
              <a:ln>
                <a:noFill/>
              </a:ln>
              <a:effectLst/>
            </c:spPr>
            <c:txPr>
              <a:bodyPr/>
              <a:lstStyle/>
              <a:p>
                <a:pPr>
                  <a:defRPr b="1">
                    <a:solidFill>
                      <a:srgbClr val="0000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BIAYA!$C$25:$C$36</c:f>
              <c:numCache>
                <c:formatCode>[$-409]mmm\-yy;@</c:formatCode>
                <c:ptCount val="12"/>
                <c:pt idx="0">
                  <c:v>44896</c:v>
                </c:pt>
                <c:pt idx="1">
                  <c:v>44927</c:v>
                </c:pt>
                <c:pt idx="2">
                  <c:v>44958</c:v>
                </c:pt>
                <c:pt idx="3">
                  <c:v>44986</c:v>
                </c:pt>
                <c:pt idx="4">
                  <c:v>45017</c:v>
                </c:pt>
                <c:pt idx="5">
                  <c:v>45047</c:v>
                </c:pt>
              </c:numCache>
            </c:numRef>
          </c:cat>
          <c:val>
            <c:numRef>
              <c:f>BIAYA!$E$25:$E$36</c:f>
              <c:numCache>
                <c:formatCode>_(* #,##0_);_(* \(#,##0\);_(* "-"??_);_(@_)</c:formatCode>
                <c:ptCount val="12"/>
                <c:pt idx="0">
                  <c:v>4043970566</c:v>
                </c:pt>
                <c:pt idx="1">
                  <c:v>4875861123</c:v>
                </c:pt>
                <c:pt idx="2">
                  <c:v>4501975616</c:v>
                </c:pt>
                <c:pt idx="3">
                  <c:v>5051872098</c:v>
                </c:pt>
                <c:pt idx="4">
                  <c:v>3387304332</c:v>
                </c:pt>
                <c:pt idx="5">
                  <c:v>5356546664</c:v>
                </c:pt>
              </c:numCache>
            </c:numRef>
          </c:val>
          <c:smooth val="0"/>
          <c:extLst>
            <c:ext xmlns:c16="http://schemas.microsoft.com/office/drawing/2014/chart" uri="{C3380CC4-5D6E-409C-BE32-E72D297353CC}">
              <c16:uniqueId val="{00000010-8C33-4815-A657-59CDAFF6754A}"/>
            </c:ext>
          </c:extLst>
        </c:ser>
        <c:dLbls>
          <c:showLegendKey val="0"/>
          <c:showVal val="1"/>
          <c:showCatName val="0"/>
          <c:showSerName val="0"/>
          <c:showPercent val="0"/>
          <c:showBubbleSize val="0"/>
        </c:dLbls>
        <c:marker val="1"/>
        <c:smooth val="0"/>
        <c:axId val="44773760"/>
        <c:axId val="44775296"/>
      </c:lineChart>
      <c:dateAx>
        <c:axId val="44773760"/>
        <c:scaling>
          <c:orientation val="minMax"/>
        </c:scaling>
        <c:delete val="0"/>
        <c:axPos val="b"/>
        <c:numFmt formatCode="[$-409]mmm\-yy;@" sourceLinked="1"/>
        <c:majorTickMark val="none"/>
        <c:minorTickMark val="none"/>
        <c:tickLblPos val="nextTo"/>
        <c:txPr>
          <a:bodyPr/>
          <a:lstStyle/>
          <a:p>
            <a:pPr>
              <a:defRPr b="1"/>
            </a:pPr>
            <a:endParaRPr lang="en-US"/>
          </a:p>
        </c:txPr>
        <c:crossAx val="44775296"/>
        <c:crosses val="autoZero"/>
        <c:auto val="1"/>
        <c:lblOffset val="100"/>
        <c:baseTimeUnit val="months"/>
      </c:dateAx>
      <c:valAx>
        <c:axId val="44775296"/>
        <c:scaling>
          <c:orientation val="minMax"/>
        </c:scaling>
        <c:delete val="0"/>
        <c:axPos val="l"/>
        <c:majorGridlines/>
        <c:numFmt formatCode="#,##0" sourceLinked="0"/>
        <c:majorTickMark val="none"/>
        <c:minorTickMark val="none"/>
        <c:tickLblPos val="nextTo"/>
        <c:crossAx val="44773760"/>
        <c:crosses val="autoZero"/>
        <c:crossBetween val="between"/>
        <c:dispUnits>
          <c:builtInUnit val="thousands"/>
          <c:dispUnitsLbl>
            <c:tx>
              <c:rich>
                <a:bodyPr/>
                <a:lstStyle/>
                <a:p>
                  <a:pPr>
                    <a:defRPr/>
                  </a:pPr>
                  <a:r>
                    <a:rPr lang="id-ID"/>
                    <a:t>Ribuan</a:t>
                  </a:r>
                  <a:endParaRPr lang="en-US"/>
                </a:p>
              </c:rich>
            </c:tx>
          </c:dispUnitsLbl>
        </c:dispUnits>
      </c:valAx>
    </c:plotArea>
    <c:legend>
      <c:legendPos val="r"/>
      <c:layout>
        <c:manualLayout>
          <c:xMode val="edge"/>
          <c:yMode val="edge"/>
          <c:x val="0.62961050745823566"/>
          <c:y val="0.69647410769872531"/>
          <c:w val="0.31170504081417855"/>
          <c:h val="0.1479751725699241"/>
        </c:manualLayout>
      </c:layout>
      <c:overlay val="0"/>
    </c:legend>
    <c:plotVisOnly val="1"/>
    <c:dispBlanksAs val="gap"/>
    <c:showDLblsOverMax val="0"/>
  </c:chart>
  <c:spPr>
    <a:solidFill>
      <a:schemeClr val="accent6">
        <a:lumMod val="40000"/>
        <a:lumOff val="60000"/>
      </a:schemeClr>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500" cy="50165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902076" y="1"/>
            <a:ext cx="2984500" cy="501650"/>
          </a:xfrm>
          <a:prstGeom prst="rect">
            <a:avLst/>
          </a:prstGeom>
        </p:spPr>
        <p:txBody>
          <a:bodyPr vert="horz" lIns="91440" tIns="45720" rIns="91440" bIns="45720" rtlCol="0"/>
          <a:lstStyle>
            <a:lvl1pPr algn="r">
              <a:defRPr sz="1200"/>
            </a:lvl1pPr>
          </a:lstStyle>
          <a:p>
            <a:fld id="{BD971570-B426-44FC-837A-9A2B45FB28B7}" type="datetimeFigureOut">
              <a:rPr lang="id-ID" smtClean="0"/>
              <a:pPr/>
              <a:t>05/07/2023</a:t>
            </a:fld>
            <a:endParaRPr lang="id-ID"/>
          </a:p>
        </p:txBody>
      </p:sp>
      <p:sp>
        <p:nvSpPr>
          <p:cNvPr id="4" name="Footer Placeholder 3"/>
          <p:cNvSpPr>
            <a:spLocks noGrp="1"/>
          </p:cNvSpPr>
          <p:nvPr>
            <p:ph type="ftr" sz="quarter" idx="2"/>
          </p:nvPr>
        </p:nvSpPr>
        <p:spPr>
          <a:xfrm>
            <a:off x="1" y="9517066"/>
            <a:ext cx="2984500" cy="50165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902076" y="9517066"/>
            <a:ext cx="2984500" cy="501650"/>
          </a:xfrm>
          <a:prstGeom prst="rect">
            <a:avLst/>
          </a:prstGeom>
        </p:spPr>
        <p:txBody>
          <a:bodyPr vert="horz" lIns="91440" tIns="45720" rIns="91440" bIns="45720" rtlCol="0" anchor="b"/>
          <a:lstStyle>
            <a:lvl1pPr algn="r">
              <a:defRPr sz="1200"/>
            </a:lvl1pPr>
          </a:lstStyle>
          <a:p>
            <a:fld id="{70103367-29C6-4286-BB1A-B063A412B6EE}" type="slidenum">
              <a:rPr lang="id-ID" smtClean="0"/>
              <a:pPr/>
              <a:t>‹#›</a:t>
            </a:fld>
            <a:endParaRPr lang="id-ID"/>
          </a:p>
        </p:txBody>
      </p:sp>
    </p:spTree>
    <p:extLst>
      <p:ext uri="{BB962C8B-B14F-4D97-AF65-F5344CB8AC3E}">
        <p14:creationId xmlns:p14="http://schemas.microsoft.com/office/powerpoint/2010/main" val="103674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101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idx="1"/>
          </p:nvPr>
        </p:nvSpPr>
        <p:spPr>
          <a:xfrm>
            <a:off x="3901699" y="0"/>
            <a:ext cx="2984871" cy="501015"/>
          </a:xfrm>
          <a:prstGeom prst="rect">
            <a:avLst/>
          </a:prstGeom>
        </p:spPr>
        <p:txBody>
          <a:bodyPr vert="horz" lIns="96616" tIns="48308" rIns="96616" bIns="48308" rtlCol="0"/>
          <a:lstStyle>
            <a:lvl1pPr algn="r">
              <a:defRPr sz="1300"/>
            </a:lvl1pPr>
          </a:lstStyle>
          <a:p>
            <a:fld id="{25C46662-2218-49F5-991C-C4AB93FF8B40}" type="datetimeFigureOut">
              <a:rPr lang="id-ID" smtClean="0"/>
              <a:pPr/>
              <a:t>05/07/2023</a:t>
            </a:fld>
            <a:endParaRPr lang="id-ID"/>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id-ID"/>
          </a:p>
        </p:txBody>
      </p:sp>
      <p:sp>
        <p:nvSpPr>
          <p:cNvPr id="5" name="Notes Placeholder 4"/>
          <p:cNvSpPr>
            <a:spLocks noGrp="1"/>
          </p:cNvSpPr>
          <p:nvPr>
            <p:ph type="body" sz="quarter" idx="3"/>
          </p:nvPr>
        </p:nvSpPr>
        <p:spPr>
          <a:xfrm>
            <a:off x="688818" y="4759647"/>
            <a:ext cx="5510530" cy="4509134"/>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id-ID"/>
          </a:p>
        </p:txBody>
      </p:sp>
      <p:sp>
        <p:nvSpPr>
          <p:cNvPr id="7" name="Slide Number Placeholder 6"/>
          <p:cNvSpPr>
            <a:spLocks noGrp="1"/>
          </p:cNvSpPr>
          <p:nvPr>
            <p:ph type="sldNum" sz="quarter" idx="5"/>
          </p:nvPr>
        </p:nvSpPr>
        <p:spPr>
          <a:xfrm>
            <a:off x="3901699" y="9517547"/>
            <a:ext cx="2984871" cy="501015"/>
          </a:xfrm>
          <a:prstGeom prst="rect">
            <a:avLst/>
          </a:prstGeom>
        </p:spPr>
        <p:txBody>
          <a:bodyPr vert="horz" lIns="96616" tIns="48308" rIns="96616" bIns="48308" rtlCol="0" anchor="b"/>
          <a:lstStyle>
            <a:lvl1pPr algn="r">
              <a:defRPr sz="1300"/>
            </a:lvl1pPr>
          </a:lstStyle>
          <a:p>
            <a:fld id="{AD820D70-3D2A-4EF4-BDCF-E3F46EAF777A}" type="slidenum">
              <a:rPr lang="id-ID" smtClean="0"/>
              <a:pPr/>
              <a:t>‹#›</a:t>
            </a:fld>
            <a:endParaRPr lang="id-ID"/>
          </a:p>
        </p:txBody>
      </p:sp>
    </p:spTree>
    <p:extLst>
      <p:ext uri="{BB962C8B-B14F-4D97-AF65-F5344CB8AC3E}">
        <p14:creationId xmlns:p14="http://schemas.microsoft.com/office/powerpoint/2010/main" val="3082116731"/>
      </p:ext>
    </p:extLst>
  </p:cSld>
  <p:clrMap bg1="lt1" tx1="dk1" bg2="lt2" tx2="dk2" accent1="accent1" accent2="accent2" accent3="accent3" accent4="accent4" accent5="accent5" accent6="accent6" hlink="hlink" folHlink="folHlink"/>
  <p:notesStyle>
    <a:lvl1pPr marL="0" algn="l" defTabSz="1280160" rtl="0" eaLnBrk="1" latinLnBrk="0" hangingPunct="1">
      <a:defRPr sz="1700" kern="1200">
        <a:solidFill>
          <a:schemeClr val="tx1"/>
        </a:solidFill>
        <a:latin typeface="+mn-lt"/>
        <a:ea typeface="+mn-ea"/>
        <a:cs typeface="+mn-cs"/>
      </a:defRPr>
    </a:lvl1pPr>
    <a:lvl2pPr marL="640080" algn="l" defTabSz="1280160" rtl="0" eaLnBrk="1" latinLnBrk="0" hangingPunct="1">
      <a:defRPr sz="1700" kern="1200">
        <a:solidFill>
          <a:schemeClr val="tx1"/>
        </a:solidFill>
        <a:latin typeface="+mn-lt"/>
        <a:ea typeface="+mn-ea"/>
        <a:cs typeface="+mn-cs"/>
      </a:defRPr>
    </a:lvl2pPr>
    <a:lvl3pPr marL="1280160" algn="l" defTabSz="1280160" rtl="0" eaLnBrk="1" latinLnBrk="0" hangingPunct="1">
      <a:defRPr sz="1700" kern="1200">
        <a:solidFill>
          <a:schemeClr val="tx1"/>
        </a:solidFill>
        <a:latin typeface="+mn-lt"/>
        <a:ea typeface="+mn-ea"/>
        <a:cs typeface="+mn-cs"/>
      </a:defRPr>
    </a:lvl3pPr>
    <a:lvl4pPr marL="1920240" algn="l" defTabSz="1280160" rtl="0" eaLnBrk="1" latinLnBrk="0" hangingPunct="1">
      <a:defRPr sz="1700" kern="1200">
        <a:solidFill>
          <a:schemeClr val="tx1"/>
        </a:solidFill>
        <a:latin typeface="+mn-lt"/>
        <a:ea typeface="+mn-ea"/>
        <a:cs typeface="+mn-cs"/>
      </a:defRPr>
    </a:lvl4pPr>
    <a:lvl5pPr marL="2560320" algn="l" defTabSz="1280160" rtl="0" eaLnBrk="1" latinLnBrk="0" hangingPunct="1">
      <a:defRPr sz="1700" kern="1200">
        <a:solidFill>
          <a:schemeClr val="tx1"/>
        </a:solidFill>
        <a:latin typeface="+mn-lt"/>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a:bodyPr>
          <a:lstStyle/>
          <a:p>
            <a:r>
              <a:rPr lang="id-ID" dirty="0"/>
              <a:t>Lain-lain adalah yg dijamin asuransi lain atau selain penjaminan JKN dan Umum</a:t>
            </a:r>
          </a:p>
        </p:txBody>
      </p:sp>
      <p:sp>
        <p:nvSpPr>
          <p:cNvPr id="4" name="Slide Number Placeholder 3"/>
          <p:cNvSpPr>
            <a:spLocks noGrp="1"/>
          </p:cNvSpPr>
          <p:nvPr>
            <p:ph type="sldNum" sz="quarter" idx="10"/>
          </p:nvPr>
        </p:nvSpPr>
        <p:spPr/>
        <p:txBody>
          <a:bodyPr/>
          <a:lstStyle/>
          <a:p>
            <a:fld id="{AD820D70-3D2A-4EF4-BDCF-E3F46EAF777A}" type="slidenum">
              <a:rPr lang="id-ID" smtClean="0"/>
              <a:pPr/>
              <a:t>8</a:t>
            </a:fld>
            <a:endParaRPr lang="id-ID"/>
          </a:p>
        </p:txBody>
      </p:sp>
    </p:spTree>
    <p:extLst>
      <p:ext uri="{BB962C8B-B14F-4D97-AF65-F5344CB8AC3E}">
        <p14:creationId xmlns:p14="http://schemas.microsoft.com/office/powerpoint/2010/main" val="107695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20D70-3D2A-4EF4-BDCF-E3F46EAF777A}" type="slidenum">
              <a:rPr lang="id-ID" smtClean="0"/>
              <a:pPr/>
              <a:t>10</a:t>
            </a:fld>
            <a:endParaRPr lang="id-ID"/>
          </a:p>
        </p:txBody>
      </p:sp>
    </p:spTree>
    <p:extLst>
      <p:ext uri="{BB962C8B-B14F-4D97-AF65-F5344CB8AC3E}">
        <p14:creationId xmlns:p14="http://schemas.microsoft.com/office/powerpoint/2010/main" val="125233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20D70-3D2A-4EF4-BDCF-E3F46EAF777A}" type="slidenum">
              <a:rPr lang="id-ID" smtClean="0"/>
              <a:pPr/>
              <a:t>20</a:t>
            </a:fld>
            <a:endParaRPr lang="id-ID"/>
          </a:p>
        </p:txBody>
      </p:sp>
    </p:spTree>
    <p:extLst>
      <p:ext uri="{BB962C8B-B14F-4D97-AF65-F5344CB8AC3E}">
        <p14:creationId xmlns:p14="http://schemas.microsoft.com/office/powerpoint/2010/main" val="171769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normAutofit/>
          </a:bodyPr>
          <a:lstStyle/>
          <a:p>
            <a:r>
              <a:rPr lang="id-ID" dirty="0"/>
              <a:t>Lain-lain adalah yg dijamin asuransi lain atau selain penjaminan JKN dan Umum</a:t>
            </a:r>
          </a:p>
        </p:txBody>
      </p:sp>
      <p:sp>
        <p:nvSpPr>
          <p:cNvPr id="4" name="Slide Number Placeholder 3"/>
          <p:cNvSpPr>
            <a:spLocks noGrp="1"/>
          </p:cNvSpPr>
          <p:nvPr>
            <p:ph type="sldNum" sz="quarter" idx="10"/>
          </p:nvPr>
        </p:nvSpPr>
        <p:spPr/>
        <p:txBody>
          <a:bodyPr/>
          <a:lstStyle/>
          <a:p>
            <a:fld id="{AD820D70-3D2A-4EF4-BDCF-E3F46EAF777A}" type="slidenum">
              <a:rPr lang="id-ID" smtClean="0"/>
              <a:pPr/>
              <a:t>22</a:t>
            </a:fld>
            <a:endParaRPr lang="id-ID"/>
          </a:p>
        </p:txBody>
      </p:sp>
    </p:spTree>
    <p:extLst>
      <p:ext uri="{BB962C8B-B14F-4D97-AF65-F5344CB8AC3E}">
        <p14:creationId xmlns:p14="http://schemas.microsoft.com/office/powerpoint/2010/main" val="289210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20D70-3D2A-4EF4-BDCF-E3F46EAF777A}" type="slidenum">
              <a:rPr lang="id-ID" smtClean="0"/>
              <a:pPr/>
              <a:t>36</a:t>
            </a:fld>
            <a:endParaRPr lang="id-ID"/>
          </a:p>
        </p:txBody>
      </p:sp>
    </p:spTree>
    <p:extLst>
      <p:ext uri="{BB962C8B-B14F-4D97-AF65-F5344CB8AC3E}">
        <p14:creationId xmlns:p14="http://schemas.microsoft.com/office/powerpoint/2010/main" val="88256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2021</a:t>
            </a:r>
            <a:r>
              <a:rPr lang="id-ID" baseline="0" dirty="0"/>
              <a:t>, terdapat pembaruan harga, proses klaim</a:t>
            </a:r>
            <a:endParaRPr lang="en-US" dirty="0"/>
          </a:p>
        </p:txBody>
      </p:sp>
      <p:sp>
        <p:nvSpPr>
          <p:cNvPr id="4" name="Slide Number Placeholder 3"/>
          <p:cNvSpPr>
            <a:spLocks noGrp="1"/>
          </p:cNvSpPr>
          <p:nvPr>
            <p:ph type="sldNum" sz="quarter" idx="10"/>
          </p:nvPr>
        </p:nvSpPr>
        <p:spPr/>
        <p:txBody>
          <a:bodyPr/>
          <a:lstStyle/>
          <a:p>
            <a:fld id="{AD820D70-3D2A-4EF4-BDCF-E3F46EAF777A}" type="slidenum">
              <a:rPr lang="id-ID" smtClean="0"/>
              <a:pPr/>
              <a:t>39</a:t>
            </a:fld>
            <a:endParaRPr lang="id-ID"/>
          </a:p>
        </p:txBody>
      </p:sp>
    </p:spTree>
    <p:extLst>
      <p:ext uri="{BB962C8B-B14F-4D97-AF65-F5344CB8AC3E}">
        <p14:creationId xmlns:p14="http://schemas.microsoft.com/office/powerpoint/2010/main" val="165854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200400" y="4373880"/>
            <a:ext cx="8641080" cy="2652107"/>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200400" y="7004651"/>
            <a:ext cx="8641080" cy="1920240"/>
          </a:xfrm>
        </p:spPr>
        <p:txBody>
          <a:bodyPr/>
          <a:lstStyle>
            <a:lvl1pPr marL="0" indent="0" algn="l">
              <a:buNone/>
              <a:defRPr sz="2500" b="1">
                <a:solidFill>
                  <a:schemeClr val="tx2"/>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870469" y="1643736"/>
            <a:ext cx="3200400" cy="533400"/>
          </a:xfrm>
        </p:spPr>
        <p:txBody>
          <a:bodyPr/>
          <a:lstStyle/>
          <a:p>
            <a:fld id="{61B456AE-7DCB-4AE7-A605-3798BE6FC871}" type="datetimeFigureOut">
              <a:rPr lang="id-ID" smtClean="0"/>
              <a:pPr/>
              <a:t>05/07/2023</a:t>
            </a:fld>
            <a:endParaRPr lang="id-ID"/>
          </a:p>
        </p:txBody>
      </p:sp>
      <p:sp>
        <p:nvSpPr>
          <p:cNvPr id="17" name="Footer Placeholder 16"/>
          <p:cNvSpPr>
            <a:spLocks noGrp="1"/>
          </p:cNvSpPr>
          <p:nvPr>
            <p:ph type="ftr" sz="quarter" idx="11"/>
          </p:nvPr>
        </p:nvSpPr>
        <p:spPr bwMode="auto">
          <a:xfrm rot="5400000">
            <a:off x="9908177" y="5854337"/>
            <a:ext cx="5120640" cy="537667"/>
          </a:xfrm>
        </p:spPr>
        <p:txBody>
          <a:bodyPr/>
          <a:lstStyle/>
          <a:p>
            <a:endParaRPr lang="id-ID"/>
          </a:p>
        </p:txBody>
      </p:sp>
      <p:sp>
        <p:nvSpPr>
          <p:cNvPr id="10" name="Rectangle 9"/>
          <p:cNvSpPr/>
          <p:nvPr/>
        </p:nvSpPr>
        <p:spPr bwMode="auto">
          <a:xfrm>
            <a:off x="533400" y="0"/>
            <a:ext cx="853440" cy="96012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2" name="Rectangle 11"/>
          <p:cNvSpPr/>
          <p:nvPr/>
        </p:nvSpPr>
        <p:spPr bwMode="auto">
          <a:xfrm>
            <a:off x="386870" y="0"/>
            <a:ext cx="146530" cy="96012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4" name="Rectangle 13"/>
          <p:cNvSpPr/>
          <p:nvPr/>
        </p:nvSpPr>
        <p:spPr bwMode="auto">
          <a:xfrm>
            <a:off x="1386840" y="0"/>
            <a:ext cx="254621" cy="96012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9" name="Rectangle 18"/>
          <p:cNvSpPr/>
          <p:nvPr/>
        </p:nvSpPr>
        <p:spPr bwMode="auto">
          <a:xfrm>
            <a:off x="1597848" y="0"/>
            <a:ext cx="322392" cy="96012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Straight Connector 10"/>
          <p:cNvSpPr>
            <a:spLocks noChangeShapeType="1"/>
          </p:cNvSpPr>
          <p:nvPr/>
        </p:nvSpPr>
        <p:spPr bwMode="auto">
          <a:xfrm>
            <a:off x="148882" y="0"/>
            <a:ext cx="0" cy="96012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8" name="Straight Connector 17"/>
          <p:cNvSpPr>
            <a:spLocks noChangeShapeType="1"/>
          </p:cNvSpPr>
          <p:nvPr/>
        </p:nvSpPr>
        <p:spPr bwMode="auto">
          <a:xfrm>
            <a:off x="1280160" y="0"/>
            <a:ext cx="0" cy="96012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20" name="Straight Connector 19"/>
          <p:cNvSpPr>
            <a:spLocks noChangeShapeType="1"/>
          </p:cNvSpPr>
          <p:nvPr/>
        </p:nvSpPr>
        <p:spPr bwMode="auto">
          <a:xfrm>
            <a:off x="1195757" y="0"/>
            <a:ext cx="0" cy="96012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6" name="Straight Connector 15"/>
          <p:cNvSpPr>
            <a:spLocks noChangeShapeType="1"/>
          </p:cNvSpPr>
          <p:nvPr/>
        </p:nvSpPr>
        <p:spPr bwMode="auto">
          <a:xfrm>
            <a:off x="2417296" y="0"/>
            <a:ext cx="0" cy="96012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5" name="Straight Connector 14"/>
          <p:cNvSpPr>
            <a:spLocks noChangeShapeType="1"/>
          </p:cNvSpPr>
          <p:nvPr/>
        </p:nvSpPr>
        <p:spPr bwMode="auto">
          <a:xfrm>
            <a:off x="1493520" y="0"/>
            <a:ext cx="0" cy="96012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22" name="Straight Connector 21"/>
          <p:cNvSpPr>
            <a:spLocks noChangeShapeType="1"/>
          </p:cNvSpPr>
          <p:nvPr/>
        </p:nvSpPr>
        <p:spPr bwMode="auto">
          <a:xfrm>
            <a:off x="12759398"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27" name="Rectangle 26"/>
          <p:cNvSpPr/>
          <p:nvPr/>
        </p:nvSpPr>
        <p:spPr bwMode="auto">
          <a:xfrm>
            <a:off x="1706880" y="0"/>
            <a:ext cx="106680" cy="96012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1" name="Oval 20"/>
          <p:cNvSpPr/>
          <p:nvPr/>
        </p:nvSpPr>
        <p:spPr bwMode="auto">
          <a:xfrm>
            <a:off x="853440" y="4800600"/>
            <a:ext cx="1813560" cy="181356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Oval 22"/>
          <p:cNvSpPr/>
          <p:nvPr/>
        </p:nvSpPr>
        <p:spPr bwMode="auto">
          <a:xfrm>
            <a:off x="1833485" y="6813453"/>
            <a:ext cx="897994" cy="89799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4" name="Oval 23"/>
          <p:cNvSpPr/>
          <p:nvPr/>
        </p:nvSpPr>
        <p:spPr bwMode="auto">
          <a:xfrm>
            <a:off x="1527512" y="7700885"/>
            <a:ext cx="192024" cy="19202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6" name="Oval 25"/>
          <p:cNvSpPr/>
          <p:nvPr/>
        </p:nvSpPr>
        <p:spPr bwMode="auto">
          <a:xfrm>
            <a:off x="2329891" y="8103413"/>
            <a:ext cx="384048" cy="38404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5" name="Oval 24"/>
          <p:cNvSpPr/>
          <p:nvPr/>
        </p:nvSpPr>
        <p:spPr>
          <a:xfrm>
            <a:off x="2667000" y="6294120"/>
            <a:ext cx="512064" cy="51206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855762" y="6900183"/>
            <a:ext cx="853440" cy="724534"/>
          </a:xfrm>
        </p:spPr>
        <p:txBody>
          <a:bodyPr/>
          <a:lstStyle/>
          <a:p>
            <a:fld id="{68BDF9AC-BC5B-41BC-AACC-02C3549B2144}"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B456AE-7DCB-4AE7-A605-3798BE6FC871}" type="datetimeFigureOut">
              <a:rPr lang="id-ID" smtClean="0"/>
              <a:pPr/>
              <a:t>05/07/2023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8BDF9AC-BC5B-41BC-AACC-02C3549B214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5"/>
            <a:ext cx="2346960" cy="819213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40080" y="384495"/>
            <a:ext cx="8427720" cy="819213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B456AE-7DCB-4AE7-A605-3798BE6FC871}" type="datetimeFigureOut">
              <a:rPr lang="id-ID" smtClean="0"/>
              <a:pPr/>
              <a:t>05/07/2023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8BDF9AC-BC5B-41BC-AACC-02C3549B214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40080" y="2240280"/>
            <a:ext cx="10454640" cy="682325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1B456AE-7DCB-4AE7-A605-3798BE6FC871}" type="datetimeFigureOut">
              <a:rPr lang="id-ID" smtClean="0"/>
              <a:pPr/>
              <a:t>05/07/2023</a:t>
            </a:fld>
            <a:endParaRPr lang="id-ID"/>
          </a:p>
        </p:txBody>
      </p:sp>
      <p:sp>
        <p:nvSpPr>
          <p:cNvPr id="9" name="Slide Number Placeholder 8"/>
          <p:cNvSpPr>
            <a:spLocks noGrp="1"/>
          </p:cNvSpPr>
          <p:nvPr>
            <p:ph type="sldNum" sz="quarter" idx="15"/>
          </p:nvPr>
        </p:nvSpPr>
        <p:spPr/>
        <p:txBody>
          <a:bodyPr rtlCol="0"/>
          <a:lstStyle/>
          <a:p>
            <a:fld id="{68BDF9AC-BC5B-41BC-AACC-02C3549B2144}" type="slidenum">
              <a:rPr lang="id-ID" smtClean="0"/>
              <a:pPr/>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4053840"/>
            <a:ext cx="8641080" cy="2875026"/>
          </a:xfrm>
        </p:spPr>
        <p:txBody>
          <a:bodyPr/>
          <a:lstStyle>
            <a:lvl1pPr algn="l">
              <a:buNone/>
              <a:defRPr sz="4200" b="1" cap="small" baseline="0"/>
            </a:lvl1pPr>
          </a:lstStyle>
          <a:p>
            <a:r>
              <a:rPr kumimoji="0" lang="en-US"/>
              <a:t>Click to edit Master title style</a:t>
            </a:r>
          </a:p>
        </p:txBody>
      </p:sp>
      <p:sp>
        <p:nvSpPr>
          <p:cNvPr id="3" name="Text Placeholder 2"/>
          <p:cNvSpPr>
            <a:spLocks noGrp="1"/>
          </p:cNvSpPr>
          <p:nvPr>
            <p:ph type="body" idx="1"/>
          </p:nvPr>
        </p:nvSpPr>
        <p:spPr>
          <a:xfrm>
            <a:off x="3200400" y="7014210"/>
            <a:ext cx="8641080" cy="1920240"/>
          </a:xfrm>
        </p:spPr>
        <p:txBody>
          <a:bodyPr anchor="t"/>
          <a:lstStyle>
            <a:lvl1pPr marL="0" indent="0">
              <a:buNone/>
              <a:defRPr sz="2500" b="1">
                <a:solidFill>
                  <a:schemeClr val="tx2"/>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868558" y="1638605"/>
            <a:ext cx="3200400" cy="533400"/>
          </a:xfrm>
        </p:spPr>
        <p:txBody>
          <a:bodyPr/>
          <a:lstStyle/>
          <a:p>
            <a:fld id="{61B456AE-7DCB-4AE7-A605-3798BE6FC871}" type="datetimeFigureOut">
              <a:rPr lang="id-ID" smtClean="0"/>
              <a:pPr/>
              <a:t>05/07/2023</a:t>
            </a:fld>
            <a:endParaRPr lang="id-ID"/>
          </a:p>
        </p:txBody>
      </p:sp>
      <p:sp>
        <p:nvSpPr>
          <p:cNvPr id="5" name="Footer Placeholder 4"/>
          <p:cNvSpPr>
            <a:spLocks noGrp="1"/>
          </p:cNvSpPr>
          <p:nvPr>
            <p:ph type="ftr" sz="quarter" idx="11"/>
          </p:nvPr>
        </p:nvSpPr>
        <p:spPr bwMode="auto">
          <a:xfrm rot="5400000">
            <a:off x="9908438" y="5850331"/>
            <a:ext cx="5120640" cy="537667"/>
          </a:xfrm>
        </p:spPr>
        <p:txBody>
          <a:bodyPr/>
          <a:lstStyle/>
          <a:p>
            <a:endParaRPr lang="id-ID"/>
          </a:p>
        </p:txBody>
      </p:sp>
      <p:sp>
        <p:nvSpPr>
          <p:cNvPr id="9" name="Rectangle 8"/>
          <p:cNvSpPr/>
          <p:nvPr/>
        </p:nvSpPr>
        <p:spPr bwMode="auto">
          <a:xfrm>
            <a:off x="533400" y="0"/>
            <a:ext cx="853440" cy="96012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0" name="Rectangle 9"/>
          <p:cNvSpPr/>
          <p:nvPr/>
        </p:nvSpPr>
        <p:spPr bwMode="auto">
          <a:xfrm>
            <a:off x="386870" y="0"/>
            <a:ext cx="146530" cy="96012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Rectangle 10"/>
          <p:cNvSpPr/>
          <p:nvPr/>
        </p:nvSpPr>
        <p:spPr bwMode="auto">
          <a:xfrm>
            <a:off x="1386840" y="0"/>
            <a:ext cx="254621" cy="96012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2" name="Rectangle 11"/>
          <p:cNvSpPr/>
          <p:nvPr/>
        </p:nvSpPr>
        <p:spPr bwMode="auto">
          <a:xfrm>
            <a:off x="1597848" y="0"/>
            <a:ext cx="322392" cy="96012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Straight Connector 12"/>
          <p:cNvSpPr>
            <a:spLocks noChangeShapeType="1"/>
          </p:cNvSpPr>
          <p:nvPr/>
        </p:nvSpPr>
        <p:spPr bwMode="auto">
          <a:xfrm>
            <a:off x="148882" y="0"/>
            <a:ext cx="0" cy="96012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4" name="Straight Connector 13"/>
          <p:cNvSpPr>
            <a:spLocks noChangeShapeType="1"/>
          </p:cNvSpPr>
          <p:nvPr/>
        </p:nvSpPr>
        <p:spPr bwMode="auto">
          <a:xfrm>
            <a:off x="1280160" y="0"/>
            <a:ext cx="0" cy="96012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5" name="Straight Connector 14"/>
          <p:cNvSpPr>
            <a:spLocks noChangeShapeType="1"/>
          </p:cNvSpPr>
          <p:nvPr/>
        </p:nvSpPr>
        <p:spPr bwMode="auto">
          <a:xfrm>
            <a:off x="1195757" y="0"/>
            <a:ext cx="0" cy="96012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6" name="Straight Connector 15"/>
          <p:cNvSpPr>
            <a:spLocks noChangeShapeType="1"/>
          </p:cNvSpPr>
          <p:nvPr/>
        </p:nvSpPr>
        <p:spPr bwMode="auto">
          <a:xfrm>
            <a:off x="2417296" y="0"/>
            <a:ext cx="0" cy="96012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7" name="Straight Connector 16"/>
          <p:cNvSpPr>
            <a:spLocks noChangeShapeType="1"/>
          </p:cNvSpPr>
          <p:nvPr/>
        </p:nvSpPr>
        <p:spPr bwMode="auto">
          <a:xfrm>
            <a:off x="1493520" y="0"/>
            <a:ext cx="0" cy="96012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8" name="Rectangle 17"/>
          <p:cNvSpPr/>
          <p:nvPr/>
        </p:nvSpPr>
        <p:spPr bwMode="auto">
          <a:xfrm>
            <a:off x="1706880" y="0"/>
            <a:ext cx="106680" cy="96012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9" name="Oval 18"/>
          <p:cNvSpPr/>
          <p:nvPr/>
        </p:nvSpPr>
        <p:spPr bwMode="auto">
          <a:xfrm>
            <a:off x="853440" y="4800600"/>
            <a:ext cx="1813560" cy="181356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0" name="Oval 19"/>
          <p:cNvSpPr/>
          <p:nvPr/>
        </p:nvSpPr>
        <p:spPr bwMode="auto">
          <a:xfrm>
            <a:off x="1854585" y="6813453"/>
            <a:ext cx="897994" cy="89799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1" name="Oval 20"/>
          <p:cNvSpPr/>
          <p:nvPr/>
        </p:nvSpPr>
        <p:spPr bwMode="auto">
          <a:xfrm>
            <a:off x="1527512" y="7700885"/>
            <a:ext cx="192024" cy="19202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2" name="Oval 21"/>
          <p:cNvSpPr/>
          <p:nvPr/>
        </p:nvSpPr>
        <p:spPr bwMode="auto">
          <a:xfrm>
            <a:off x="2329891" y="8107680"/>
            <a:ext cx="384048" cy="38404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Oval 22"/>
          <p:cNvSpPr/>
          <p:nvPr/>
        </p:nvSpPr>
        <p:spPr bwMode="auto">
          <a:xfrm>
            <a:off x="2630656" y="6271843"/>
            <a:ext cx="512064" cy="51206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6" name="Straight Connector 25"/>
          <p:cNvSpPr>
            <a:spLocks noChangeShapeType="1"/>
          </p:cNvSpPr>
          <p:nvPr/>
        </p:nvSpPr>
        <p:spPr bwMode="auto">
          <a:xfrm>
            <a:off x="12737122"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6" name="Slide Number Placeholder 5"/>
          <p:cNvSpPr>
            <a:spLocks noGrp="1"/>
          </p:cNvSpPr>
          <p:nvPr>
            <p:ph type="sldNum" sz="quarter" idx="12"/>
          </p:nvPr>
        </p:nvSpPr>
        <p:spPr bwMode="auto">
          <a:xfrm>
            <a:off x="1876862" y="6900183"/>
            <a:ext cx="853440" cy="724534"/>
          </a:xfrm>
        </p:spPr>
        <p:txBody>
          <a:bodyPr/>
          <a:lstStyle/>
          <a:p>
            <a:fld id="{68BDF9AC-BC5B-41BC-AACC-02C3549B2144}"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1B456AE-7DCB-4AE7-A605-3798BE6FC871}" type="datetimeFigureOut">
              <a:rPr lang="id-ID" smtClean="0"/>
              <a:pPr/>
              <a:t>05/07/2023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8BDF9AC-BC5B-41BC-AACC-02C3549B2144}" type="slidenum">
              <a:rPr lang="id-ID" smtClean="0"/>
              <a:pPr/>
              <a:t>‹#›</a:t>
            </a:fld>
            <a:endParaRPr lang="id-ID"/>
          </a:p>
        </p:txBody>
      </p:sp>
      <p:sp>
        <p:nvSpPr>
          <p:cNvPr id="9" name="Content Placeholder 8"/>
          <p:cNvSpPr>
            <a:spLocks noGrp="1"/>
          </p:cNvSpPr>
          <p:nvPr>
            <p:ph sz="quarter" idx="1"/>
          </p:nvPr>
        </p:nvSpPr>
        <p:spPr>
          <a:xfrm>
            <a:off x="640080" y="2240280"/>
            <a:ext cx="5120640" cy="6400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978347" y="2240280"/>
            <a:ext cx="5120640" cy="6400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2270"/>
            <a:ext cx="10561320" cy="16002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1B456AE-7DCB-4AE7-A605-3798BE6FC871}" type="datetimeFigureOut">
              <a:rPr lang="id-ID" smtClean="0"/>
              <a:pPr/>
              <a:t>05/07/2023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8BDF9AC-BC5B-41BC-AACC-02C3549B2144}" type="slidenum">
              <a:rPr lang="id-ID" smtClean="0"/>
              <a:pPr/>
              <a:t>‹#›</a:t>
            </a:fld>
            <a:endParaRPr lang="id-ID"/>
          </a:p>
        </p:txBody>
      </p:sp>
      <p:sp>
        <p:nvSpPr>
          <p:cNvPr id="11" name="Content Placeholder 10"/>
          <p:cNvSpPr>
            <a:spLocks noGrp="1"/>
          </p:cNvSpPr>
          <p:nvPr>
            <p:ph sz="quarter" idx="2"/>
          </p:nvPr>
        </p:nvSpPr>
        <p:spPr>
          <a:xfrm>
            <a:off x="640080" y="3307080"/>
            <a:ext cx="5120640" cy="54406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20765" y="3307080"/>
            <a:ext cx="5120640" cy="54406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40080" y="2197608"/>
            <a:ext cx="5120640" cy="921715"/>
          </a:xfrm>
          <a:prstGeom prst="roundRect">
            <a:avLst>
              <a:gd name="adj" fmla="val 16667"/>
            </a:avLst>
          </a:prstGeom>
          <a:solidFill>
            <a:schemeClr val="accent1"/>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6080760" y="2197608"/>
            <a:ext cx="5120640" cy="921715"/>
          </a:xfrm>
          <a:prstGeom prst="roundRect">
            <a:avLst>
              <a:gd name="adj" fmla="val 16667"/>
            </a:avLst>
          </a:prstGeom>
          <a:solidFill>
            <a:schemeClr val="accent1"/>
          </a:solidFill>
        </p:spPr>
        <p:txBody>
          <a:bodyPr rtlCol="0" anchor="ctr">
            <a:noAutofit/>
          </a:bodyPr>
          <a:lstStyle>
            <a:lvl1pPr marL="0" indent="0">
              <a:buFontTx/>
              <a:buNone/>
              <a:defRPr sz="28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1B456AE-7DCB-4AE7-A605-3798BE6FC871}" type="datetimeFigureOut">
              <a:rPr lang="id-ID" smtClean="0"/>
              <a:pPr/>
              <a:t>05/07/2023</a:t>
            </a:fld>
            <a:endParaRPr lang="id-ID"/>
          </a:p>
        </p:txBody>
      </p:sp>
      <p:sp>
        <p:nvSpPr>
          <p:cNvPr id="7" name="Slide Number Placeholder 6"/>
          <p:cNvSpPr>
            <a:spLocks noGrp="1"/>
          </p:cNvSpPr>
          <p:nvPr>
            <p:ph type="sldNum" sz="quarter" idx="11"/>
          </p:nvPr>
        </p:nvSpPr>
        <p:spPr/>
        <p:txBody>
          <a:bodyPr rtlCol="0"/>
          <a:lstStyle/>
          <a:p>
            <a:fld id="{68BDF9AC-BC5B-41BC-AACC-02C3549B2144}" type="slidenum">
              <a:rPr lang="id-ID" smtClean="0"/>
              <a:pPr/>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456AE-7DCB-4AE7-A605-3798BE6FC871}" type="datetimeFigureOut">
              <a:rPr lang="id-ID" smtClean="0"/>
              <a:pPr/>
              <a:t>05/07/2023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8BDF9AC-BC5B-41BC-AACC-02C3549B214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2268200" y="0"/>
            <a:ext cx="0" cy="96012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 name="Title 1"/>
          <p:cNvSpPr>
            <a:spLocks noGrp="1"/>
          </p:cNvSpPr>
          <p:nvPr>
            <p:ph type="title"/>
          </p:nvPr>
        </p:nvSpPr>
        <p:spPr>
          <a:xfrm rot="5400000">
            <a:off x="4720590" y="4480560"/>
            <a:ext cx="8833104" cy="640080"/>
          </a:xfrm>
        </p:spPr>
        <p:txBody>
          <a:bodyPr anchor="b"/>
          <a:lstStyle>
            <a:lvl1pPr algn="l">
              <a:buNone/>
              <a:defRPr sz="2800" b="1" cap="small" baseline="0"/>
            </a:lvl1pPr>
          </a:lstStyle>
          <a:p>
            <a:r>
              <a:rPr kumimoji="0" lang="en-US"/>
              <a:t>Click to edit Master title style</a:t>
            </a:r>
          </a:p>
        </p:txBody>
      </p:sp>
      <p:sp>
        <p:nvSpPr>
          <p:cNvPr id="3" name="Text Placeholder 2"/>
          <p:cNvSpPr>
            <a:spLocks noGrp="1"/>
          </p:cNvSpPr>
          <p:nvPr>
            <p:ph type="body" idx="2"/>
          </p:nvPr>
        </p:nvSpPr>
        <p:spPr>
          <a:xfrm>
            <a:off x="9537192" y="384048"/>
            <a:ext cx="2137867" cy="6976872"/>
          </a:xfrm>
        </p:spPr>
        <p:txBody>
          <a:bodyPr/>
          <a:lstStyle>
            <a:lvl1pPr marL="0" indent="0">
              <a:spcBef>
                <a:spcPts val="560"/>
              </a:spcBef>
              <a:spcAft>
                <a:spcPts val="1400"/>
              </a:spcAft>
              <a:buNone/>
              <a:defRPr sz="17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74776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9" name="Straight Connector 8"/>
          <p:cNvSpPr>
            <a:spLocks noChangeShapeType="1"/>
          </p:cNvSpPr>
          <p:nvPr/>
        </p:nvSpPr>
        <p:spPr bwMode="auto">
          <a:xfrm>
            <a:off x="8669214" y="0"/>
            <a:ext cx="0" cy="96012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1" name="Straight Connector 10"/>
          <p:cNvSpPr>
            <a:spLocks noChangeShapeType="1"/>
          </p:cNvSpPr>
          <p:nvPr/>
        </p:nvSpPr>
        <p:spPr bwMode="auto">
          <a:xfrm>
            <a:off x="12588240" y="0"/>
            <a:ext cx="0" cy="96012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Rectangle 11"/>
          <p:cNvSpPr/>
          <p:nvPr/>
        </p:nvSpPr>
        <p:spPr bwMode="auto">
          <a:xfrm>
            <a:off x="12374880" y="0"/>
            <a:ext cx="426720" cy="96012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3" name="Straight Connector 12"/>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4" name="Oval 13"/>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18" name="Content Placeholder 17"/>
          <p:cNvSpPr>
            <a:spLocks noGrp="1"/>
          </p:cNvSpPr>
          <p:nvPr>
            <p:ph sz="quarter" idx="1"/>
          </p:nvPr>
        </p:nvSpPr>
        <p:spPr>
          <a:xfrm>
            <a:off x="426720" y="384048"/>
            <a:ext cx="7894320" cy="8858707"/>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1B456AE-7DCB-4AE7-A605-3798BE6FC871}" type="datetimeFigureOut">
              <a:rPr lang="id-ID" smtClean="0"/>
              <a:pPr/>
              <a:t>05/07/2023</a:t>
            </a:fld>
            <a:endParaRPr lang="id-ID"/>
          </a:p>
        </p:txBody>
      </p:sp>
      <p:sp>
        <p:nvSpPr>
          <p:cNvPr id="22" name="Slide Number Placeholder 21"/>
          <p:cNvSpPr>
            <a:spLocks noGrp="1"/>
          </p:cNvSpPr>
          <p:nvPr>
            <p:ph type="sldNum" sz="quarter" idx="15"/>
          </p:nvPr>
        </p:nvSpPr>
        <p:spPr/>
        <p:txBody>
          <a:bodyPr rtlCol="0"/>
          <a:lstStyle/>
          <a:p>
            <a:fld id="{68BDF9AC-BC5B-41BC-AACC-02C3549B2144}" type="slidenum">
              <a:rPr lang="id-ID" smtClean="0"/>
              <a:pPr/>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226820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3" name="Oval 12"/>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 name="Title 1"/>
          <p:cNvSpPr>
            <a:spLocks noGrp="1"/>
          </p:cNvSpPr>
          <p:nvPr>
            <p:ph type="title"/>
          </p:nvPr>
        </p:nvSpPr>
        <p:spPr>
          <a:xfrm rot="5400000">
            <a:off x="4690186" y="4480560"/>
            <a:ext cx="8833104" cy="640080"/>
          </a:xfrm>
        </p:spPr>
        <p:txBody>
          <a:bodyPr anchor="b"/>
          <a:lstStyle>
            <a:lvl1pPr algn="l">
              <a:buNone/>
              <a:defRPr sz="2800" b="1"/>
            </a:lvl1pPr>
          </a:lstStyle>
          <a:p>
            <a:r>
              <a:rPr kumimoji="0" lang="en-US"/>
              <a:t>Click to edit Master title style</a:t>
            </a:r>
          </a:p>
        </p:txBody>
      </p:sp>
      <p:sp>
        <p:nvSpPr>
          <p:cNvPr id="3" name="Picture Placeholder 2"/>
          <p:cNvSpPr>
            <a:spLocks noGrp="1"/>
          </p:cNvSpPr>
          <p:nvPr>
            <p:ph type="pic" idx="1"/>
          </p:nvPr>
        </p:nvSpPr>
        <p:spPr>
          <a:xfrm>
            <a:off x="0" y="0"/>
            <a:ext cx="8641080" cy="96012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45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472117" y="370713"/>
            <a:ext cx="2133600" cy="6938467"/>
          </a:xfrm>
        </p:spPr>
        <p:txBody>
          <a:bodyPr rot="0" spcFirstLastPara="0" vertOverflow="overflow" horzOverflow="overflow" vert="horz" wrap="square" lIns="128016" tIns="64008" rIns="128016" bIns="64008" numCol="1" spcCol="384048" rtlCol="0" fromWordArt="0" anchor="t" anchorCtr="0" forceAA="0" compatLnSpc="1">
            <a:normAutofit/>
          </a:bodyPr>
          <a:lstStyle>
            <a:lvl1pPr marL="0" indent="0">
              <a:spcBef>
                <a:spcPts val="140"/>
              </a:spcBef>
              <a:spcAft>
                <a:spcPts val="560"/>
              </a:spcAft>
              <a:buFontTx/>
              <a:buNone/>
              <a:defRPr sz="1700"/>
            </a:lvl1pPr>
            <a:lvl2pPr>
              <a:defRPr sz="1700"/>
            </a:lvl2pPr>
            <a:lvl3pPr>
              <a:defRPr sz="1400"/>
            </a:lvl3pPr>
            <a:lvl4pPr>
              <a:defRPr sz="1300"/>
            </a:lvl4pPr>
            <a:lvl5pPr>
              <a:defRPr sz="13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2588240" y="0"/>
            <a:ext cx="0" cy="9601200"/>
          </a:xfrm>
          <a:prstGeom prst="line">
            <a:avLst/>
          </a:prstGeom>
          <a:noFill/>
          <a:ln w="9525" cap="flat" cmpd="sng" algn="ctr">
            <a:solidFill>
              <a:schemeClr val="tx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1" name="Rectangle 10"/>
          <p:cNvSpPr/>
          <p:nvPr/>
        </p:nvSpPr>
        <p:spPr bwMode="auto">
          <a:xfrm>
            <a:off x="12374880" y="0"/>
            <a:ext cx="426720" cy="96012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2" name="Straight Connector 11"/>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9" name="Straight Connector 18"/>
          <p:cNvSpPr>
            <a:spLocks noChangeShapeType="1"/>
          </p:cNvSpPr>
          <p:nvPr/>
        </p:nvSpPr>
        <p:spPr bwMode="auto">
          <a:xfrm>
            <a:off x="8747760" y="0"/>
            <a:ext cx="0" cy="96012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0" name="Straight Connector 19"/>
          <p:cNvSpPr>
            <a:spLocks noChangeShapeType="1"/>
          </p:cNvSpPr>
          <p:nvPr/>
        </p:nvSpPr>
        <p:spPr bwMode="auto">
          <a:xfrm>
            <a:off x="8669214" y="0"/>
            <a:ext cx="0" cy="9601200"/>
          </a:xfrm>
          <a:prstGeom prst="line">
            <a:avLst/>
          </a:prstGeom>
          <a:noFill/>
          <a:ln w="1270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17" name="Date Placeholder 16"/>
          <p:cNvSpPr>
            <a:spLocks noGrp="1"/>
          </p:cNvSpPr>
          <p:nvPr>
            <p:ph type="dt" sz="half" idx="10"/>
          </p:nvPr>
        </p:nvSpPr>
        <p:spPr/>
        <p:txBody>
          <a:bodyPr rtlCol="0"/>
          <a:lstStyle/>
          <a:p>
            <a:fld id="{61B456AE-7DCB-4AE7-A605-3798BE6FC871}" type="datetimeFigureOut">
              <a:rPr lang="id-ID" smtClean="0"/>
              <a:pPr/>
              <a:t>05/07/2023</a:t>
            </a:fld>
            <a:endParaRPr lang="id-ID"/>
          </a:p>
        </p:txBody>
      </p:sp>
      <p:sp>
        <p:nvSpPr>
          <p:cNvPr id="18" name="Slide Number Placeholder 17"/>
          <p:cNvSpPr>
            <a:spLocks noGrp="1"/>
          </p:cNvSpPr>
          <p:nvPr>
            <p:ph type="sldNum" sz="quarter" idx="11"/>
          </p:nvPr>
        </p:nvSpPr>
        <p:spPr/>
        <p:txBody>
          <a:bodyPr rtlCol="0"/>
          <a:lstStyle/>
          <a:p>
            <a:fld id="{68BDF9AC-BC5B-41BC-AACC-02C3549B2144}" type="slidenum">
              <a:rPr lang="id-ID" smtClean="0"/>
              <a:pPr/>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2268200" y="0"/>
            <a:ext cx="0" cy="96012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28016" tIns="64008" rIns="128016" bIns="64008" anchor="t" compatLnSpc="1"/>
          <a:lstStyle/>
          <a:p>
            <a:endParaRPr kumimoji="0" lang="en-US" dirty="0"/>
          </a:p>
        </p:txBody>
      </p:sp>
      <p:sp>
        <p:nvSpPr>
          <p:cNvPr id="22" name="Title Placeholder 21"/>
          <p:cNvSpPr>
            <a:spLocks noGrp="1"/>
          </p:cNvSpPr>
          <p:nvPr>
            <p:ph type="title"/>
          </p:nvPr>
        </p:nvSpPr>
        <p:spPr>
          <a:xfrm>
            <a:off x="640080" y="384493"/>
            <a:ext cx="10454640" cy="1600200"/>
          </a:xfrm>
          <a:prstGeom prst="rect">
            <a:avLst/>
          </a:prstGeom>
        </p:spPr>
        <p:txBody>
          <a:bodyPr vert="horz" lIns="128016" tIns="64008" rIns="128016" bIns="64008" anchor="b">
            <a:normAutofit/>
          </a:bodyPr>
          <a:lstStyle/>
          <a:p>
            <a:r>
              <a:rPr kumimoji="0" lang="en-US"/>
              <a:t>Click to edit Master title style</a:t>
            </a:r>
          </a:p>
        </p:txBody>
      </p:sp>
      <p:sp>
        <p:nvSpPr>
          <p:cNvPr id="13" name="Text Placeholder 12"/>
          <p:cNvSpPr>
            <a:spLocks noGrp="1"/>
          </p:cNvSpPr>
          <p:nvPr>
            <p:ph type="body" idx="1"/>
          </p:nvPr>
        </p:nvSpPr>
        <p:spPr>
          <a:xfrm>
            <a:off x="640080" y="2240280"/>
            <a:ext cx="10454640" cy="6823253"/>
          </a:xfrm>
          <a:prstGeom prst="rect">
            <a:avLst/>
          </a:prstGeom>
        </p:spPr>
        <p:txBody>
          <a:bodyPr vert="horz" lIns="128016" tIns="64008" rIns="128016" bIns="6400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625328" y="1514592"/>
            <a:ext cx="2816352" cy="537667"/>
          </a:xfrm>
          <a:prstGeom prst="rect">
            <a:avLst/>
          </a:prstGeom>
        </p:spPr>
        <p:txBody>
          <a:bodyPr vert="horz" lIns="128016" tIns="64008" rIns="128016" bIns="64008" anchor="ctr" anchorCtr="0"/>
          <a:lstStyle>
            <a:lvl1pPr algn="r" eaLnBrk="1" latinLnBrk="0" hangingPunct="1">
              <a:defRPr kumimoji="0" sz="1700">
                <a:solidFill>
                  <a:schemeClr val="tx2"/>
                </a:solidFill>
              </a:defRPr>
            </a:lvl1pPr>
          </a:lstStyle>
          <a:p>
            <a:fld id="{61B456AE-7DCB-4AE7-A605-3798BE6FC871}" type="datetimeFigureOut">
              <a:rPr lang="id-ID" smtClean="0"/>
              <a:pPr/>
              <a:t>05/07/2023</a:t>
            </a:fld>
            <a:endParaRPr lang="id-ID"/>
          </a:p>
        </p:txBody>
      </p:sp>
      <p:sp>
        <p:nvSpPr>
          <p:cNvPr id="3" name="Footer Placeholder 2"/>
          <p:cNvSpPr>
            <a:spLocks noGrp="1"/>
          </p:cNvSpPr>
          <p:nvPr>
            <p:ph type="ftr" sz="quarter" idx="3"/>
          </p:nvPr>
        </p:nvSpPr>
        <p:spPr>
          <a:xfrm rot="5400000">
            <a:off x="9786260" y="5232136"/>
            <a:ext cx="4480560" cy="512064"/>
          </a:xfrm>
          <a:prstGeom prst="rect">
            <a:avLst/>
          </a:prstGeom>
        </p:spPr>
        <p:txBody>
          <a:bodyPr vert="horz" lIns="128016" tIns="64008" rIns="128016" bIns="64008" anchor="ctr" anchorCtr="0"/>
          <a:lstStyle>
            <a:lvl1pPr algn="l" eaLnBrk="1" latinLnBrk="0" hangingPunct="1">
              <a:defRPr kumimoji="0" sz="1700">
                <a:solidFill>
                  <a:schemeClr val="tx2"/>
                </a:solidFill>
              </a:defRPr>
            </a:lvl1pPr>
          </a:lstStyle>
          <a:p>
            <a:endParaRPr lang="id-ID"/>
          </a:p>
        </p:txBody>
      </p:sp>
      <p:sp>
        <p:nvSpPr>
          <p:cNvPr id="7" name="Straight Connector 6"/>
          <p:cNvSpPr>
            <a:spLocks noChangeShapeType="1"/>
          </p:cNvSpPr>
          <p:nvPr/>
        </p:nvSpPr>
        <p:spPr bwMode="auto">
          <a:xfrm>
            <a:off x="106680" y="0"/>
            <a:ext cx="0" cy="96012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9" name="Straight Connector 8"/>
          <p:cNvSpPr>
            <a:spLocks noChangeShapeType="1"/>
          </p:cNvSpPr>
          <p:nvPr/>
        </p:nvSpPr>
        <p:spPr bwMode="auto">
          <a:xfrm>
            <a:off x="12588240" y="0"/>
            <a:ext cx="0" cy="9601200"/>
          </a:xfrm>
          <a:prstGeom prst="line">
            <a:avLst/>
          </a:prstGeom>
          <a:noFill/>
          <a:ln w="19050"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0" name="Rectangle 9"/>
          <p:cNvSpPr/>
          <p:nvPr/>
        </p:nvSpPr>
        <p:spPr bwMode="auto">
          <a:xfrm>
            <a:off x="12374880" y="0"/>
            <a:ext cx="426720" cy="96012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a:p>
        </p:txBody>
      </p:sp>
      <p:sp>
        <p:nvSpPr>
          <p:cNvPr id="11" name="Straight Connector 10"/>
          <p:cNvSpPr>
            <a:spLocks noChangeShapeType="1"/>
          </p:cNvSpPr>
          <p:nvPr/>
        </p:nvSpPr>
        <p:spPr bwMode="auto">
          <a:xfrm>
            <a:off x="12481560" y="0"/>
            <a:ext cx="0" cy="9601200"/>
          </a:xfrm>
          <a:prstGeom prst="line">
            <a:avLst/>
          </a:prstGeom>
          <a:noFill/>
          <a:ln w="9525" cap="flat" cmpd="sng" algn="ctr">
            <a:solidFill>
              <a:schemeClr val="accent1"/>
            </a:soli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Oval 11"/>
          <p:cNvSpPr/>
          <p:nvPr/>
        </p:nvSpPr>
        <p:spPr>
          <a:xfrm>
            <a:off x="11419027" y="8001000"/>
            <a:ext cx="768096" cy="768096"/>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8016" tIns="64008" rIns="128016" bIns="64008"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1380622" y="8027670"/>
            <a:ext cx="853440" cy="729691"/>
          </a:xfrm>
          <a:prstGeom prst="rect">
            <a:avLst/>
          </a:prstGeom>
        </p:spPr>
        <p:txBody>
          <a:bodyPr vert="horz" lIns="128016" tIns="64008" rIns="128016" bIns="64008" anchor="ctr"/>
          <a:lstStyle>
            <a:lvl1pPr algn="ctr" eaLnBrk="1" latinLnBrk="0" hangingPunct="1">
              <a:defRPr kumimoji="0" sz="2000" b="1">
                <a:solidFill>
                  <a:srgbClr val="FFFFFF"/>
                </a:solidFill>
              </a:defRPr>
            </a:lvl1pPr>
          </a:lstStyle>
          <a:p>
            <a:fld id="{68BDF9AC-BC5B-41BC-AACC-02C3549B214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200" b="0" kern="1200" cap="small" baseline="0">
          <a:solidFill>
            <a:schemeClr val="tx2"/>
          </a:solidFill>
          <a:latin typeface="+mj-lt"/>
          <a:ea typeface="+mj-ea"/>
          <a:cs typeface="+mj-cs"/>
        </a:defRPr>
      </a:lvl1pPr>
    </p:titleStyle>
    <p:bodyStyle>
      <a:lvl1pPr marL="384048" indent="-384048" algn="l" rtl="0" eaLnBrk="1" latinLnBrk="0" hangingPunct="1">
        <a:spcBef>
          <a:spcPts val="840"/>
        </a:spcBef>
        <a:buClr>
          <a:schemeClr val="accent1"/>
        </a:buClr>
        <a:buSzPct val="70000"/>
        <a:buFont typeface="Wingdings"/>
        <a:buChar char=""/>
        <a:defRPr kumimoji="0" sz="3400" kern="1200">
          <a:solidFill>
            <a:schemeClr val="tx1"/>
          </a:solidFill>
          <a:latin typeface="+mn-lt"/>
          <a:ea typeface="+mn-ea"/>
          <a:cs typeface="+mn-cs"/>
        </a:defRPr>
      </a:lvl1pPr>
      <a:lvl2pPr marL="896112" indent="-384048" algn="l" rtl="0" eaLnBrk="1" latinLnBrk="0" hangingPunct="1">
        <a:spcBef>
          <a:spcPct val="20000"/>
        </a:spcBef>
        <a:buClr>
          <a:schemeClr val="accent1"/>
        </a:buClr>
        <a:buSzPct val="80000"/>
        <a:buFont typeface="Wingdings 2"/>
        <a:buChar char=""/>
        <a:defRPr kumimoji="0" sz="2900" kern="1200">
          <a:solidFill>
            <a:schemeClr val="tx1"/>
          </a:solidFill>
          <a:latin typeface="+mn-lt"/>
          <a:ea typeface="+mn-ea"/>
          <a:cs typeface="+mn-cs"/>
        </a:defRPr>
      </a:lvl2pPr>
      <a:lvl3pPr marL="1280160" indent="-256032" algn="l" rtl="0" eaLnBrk="1" latinLnBrk="0" hangingPunct="1">
        <a:spcBef>
          <a:spcPct val="20000"/>
        </a:spcBef>
        <a:buClr>
          <a:schemeClr val="accent1">
            <a:shade val="75000"/>
          </a:schemeClr>
        </a:buClr>
        <a:buSzPct val="60000"/>
        <a:buFont typeface="Wingdings"/>
        <a:buChar char=""/>
        <a:defRPr kumimoji="0" sz="2500" kern="1200">
          <a:solidFill>
            <a:schemeClr val="tx1"/>
          </a:solidFill>
          <a:latin typeface="+mn-lt"/>
          <a:ea typeface="+mn-ea"/>
          <a:cs typeface="+mn-cs"/>
        </a:defRPr>
      </a:lvl3pPr>
      <a:lvl4pPr marL="1664208" indent="-256032" algn="l" rtl="0" eaLnBrk="1" latinLnBrk="0" hangingPunct="1">
        <a:spcBef>
          <a:spcPct val="20000"/>
        </a:spcBef>
        <a:buClr>
          <a:schemeClr val="accent1">
            <a:tint val="60000"/>
          </a:schemeClr>
        </a:buClr>
        <a:buSzPct val="60000"/>
        <a:buFont typeface="Wingdings"/>
        <a:buChar char=""/>
        <a:defRPr kumimoji="0" sz="2500" kern="1200">
          <a:solidFill>
            <a:schemeClr val="tx1"/>
          </a:solidFill>
          <a:latin typeface="+mn-lt"/>
          <a:ea typeface="+mn-ea"/>
          <a:cs typeface="+mn-cs"/>
        </a:defRPr>
      </a:lvl4pPr>
      <a:lvl5pPr marL="2048256" indent="-256032" algn="l" rtl="0" eaLnBrk="1" latinLnBrk="0" hangingPunct="1">
        <a:spcBef>
          <a:spcPct val="20000"/>
        </a:spcBef>
        <a:buClr>
          <a:schemeClr val="accent2">
            <a:tint val="60000"/>
          </a:schemeClr>
        </a:buClr>
        <a:buSzPct val="68000"/>
        <a:buFont typeface="Wingdings 2"/>
        <a:buChar char=""/>
        <a:defRPr kumimoji="0" sz="2200" kern="1200">
          <a:solidFill>
            <a:schemeClr val="tx1"/>
          </a:solidFill>
          <a:latin typeface="+mn-lt"/>
          <a:ea typeface="+mn-ea"/>
          <a:cs typeface="+mn-cs"/>
        </a:defRPr>
      </a:lvl5pPr>
      <a:lvl6pPr marL="2432304" indent="-256032" algn="l" rtl="0" eaLnBrk="1" latinLnBrk="0" hangingPunct="1">
        <a:spcBef>
          <a:spcPct val="20000"/>
        </a:spcBef>
        <a:buClr>
          <a:schemeClr val="accent1"/>
        </a:buClr>
        <a:buChar char="•"/>
        <a:defRPr kumimoji="0" sz="2200" kern="1200">
          <a:solidFill>
            <a:schemeClr val="tx2"/>
          </a:solidFill>
          <a:latin typeface="+mn-lt"/>
          <a:ea typeface="+mn-ea"/>
          <a:cs typeface="+mn-cs"/>
        </a:defRPr>
      </a:lvl6pPr>
      <a:lvl7pPr marL="2816352" indent="-256032" algn="l" rtl="0" eaLnBrk="1" latinLnBrk="0" hangingPunct="1">
        <a:spcBef>
          <a:spcPct val="20000"/>
        </a:spcBef>
        <a:buClr>
          <a:schemeClr val="accent1">
            <a:tint val="60000"/>
          </a:schemeClr>
        </a:buClr>
        <a:buSzPct val="60000"/>
        <a:buFont typeface="Wingdings"/>
        <a:buChar char=""/>
        <a:defRPr kumimoji="0" sz="2000" kern="1200" baseline="0">
          <a:solidFill>
            <a:schemeClr val="tx2"/>
          </a:solidFill>
          <a:latin typeface="+mn-lt"/>
          <a:ea typeface="+mn-ea"/>
          <a:cs typeface="+mn-cs"/>
        </a:defRPr>
      </a:lvl7pPr>
      <a:lvl8pPr marL="3200400" indent="-256032" algn="l" rtl="0" eaLnBrk="1" latinLnBrk="0" hangingPunct="1">
        <a:spcBef>
          <a:spcPct val="20000"/>
        </a:spcBef>
        <a:buClr>
          <a:schemeClr val="accent2"/>
        </a:buClr>
        <a:buChar char="•"/>
        <a:defRPr kumimoji="0" sz="2000" kern="1200" cap="small" baseline="0">
          <a:solidFill>
            <a:schemeClr val="tx2"/>
          </a:solidFill>
          <a:latin typeface="+mn-lt"/>
          <a:ea typeface="+mn-ea"/>
          <a:cs typeface="+mn-cs"/>
        </a:defRPr>
      </a:lvl8pPr>
      <a:lvl9pPr marL="3584448" indent="-256032" algn="l" rtl="0" eaLnBrk="1" latinLnBrk="0" hangingPunct="1">
        <a:spcBef>
          <a:spcPct val="20000"/>
        </a:spcBef>
        <a:buClr>
          <a:schemeClr val="accent1">
            <a:shade val="75000"/>
          </a:schemeClr>
        </a:buClr>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219" y="969774"/>
            <a:ext cx="8641080" cy="2652107"/>
          </a:xfrm>
        </p:spPr>
        <p:txBody>
          <a:bodyPr>
            <a:normAutofit fontScale="90000"/>
          </a:bodyPr>
          <a:lstStyle/>
          <a:p>
            <a:pPr algn="ctr"/>
            <a:r>
              <a:rPr lang="id-ID" dirty="0"/>
              <a:t>Utilization review</a:t>
            </a:r>
            <a:br>
              <a:rPr lang="id-ID" dirty="0"/>
            </a:br>
            <a:r>
              <a:rPr lang="id-ID" dirty="0"/>
              <a:t>pelayanan bulan desember </a:t>
            </a:r>
            <a:r>
              <a:rPr lang="en-US" dirty="0"/>
              <a:t>202</a:t>
            </a:r>
            <a:r>
              <a:rPr lang="id-ID" dirty="0"/>
              <a:t>2 s.d mei 2023</a:t>
            </a:r>
            <a:br>
              <a:rPr lang="id-ID" dirty="0"/>
            </a:br>
            <a:r>
              <a:rPr lang="id-ID" dirty="0"/>
              <a:t>rs mata undaan surabaya</a:t>
            </a:r>
          </a:p>
        </p:txBody>
      </p:sp>
      <p:sp>
        <p:nvSpPr>
          <p:cNvPr id="3" name="Subtitle 2"/>
          <p:cNvSpPr>
            <a:spLocks noGrp="1"/>
          </p:cNvSpPr>
          <p:nvPr>
            <p:ph type="subTitle" idx="1"/>
          </p:nvPr>
        </p:nvSpPr>
        <p:spPr>
          <a:xfrm>
            <a:off x="3174842" y="5607090"/>
            <a:ext cx="8641080" cy="1920240"/>
          </a:xfrm>
        </p:spPr>
        <p:txBody>
          <a:bodyPr/>
          <a:lstStyle/>
          <a:p>
            <a:r>
              <a:rPr lang="id-ID" dirty="0"/>
              <a:t>Oleh:</a:t>
            </a:r>
          </a:p>
          <a:p>
            <a:r>
              <a:rPr lang="id-ID" dirty="0"/>
              <a:t>Direktur RS Mata Undaan</a:t>
            </a:r>
          </a:p>
          <a:p>
            <a:r>
              <a:rPr lang="id-ID" dirty="0"/>
              <a:t>dr. Sahata P.H. Napitupulu, Sp.M (K)</a:t>
            </a:r>
          </a:p>
        </p:txBody>
      </p:sp>
      <p:sp>
        <p:nvSpPr>
          <p:cNvPr id="4" name="Subtitle 2"/>
          <p:cNvSpPr txBox="1">
            <a:spLocks/>
          </p:cNvSpPr>
          <p:nvPr/>
        </p:nvSpPr>
        <p:spPr>
          <a:xfrm>
            <a:off x="3275653" y="8732237"/>
            <a:ext cx="8641080" cy="609694"/>
          </a:xfrm>
          <a:prstGeom prst="rect">
            <a:avLst/>
          </a:prstGeom>
        </p:spPr>
        <p:txBody>
          <a:bodyPr vert="horz" lIns="128016" tIns="64008" rIns="128016" bIns="64008">
            <a:normAutofit/>
          </a:bodyPr>
          <a:lstStyle/>
          <a:p>
            <a:pPr>
              <a:spcBef>
                <a:spcPts val="840"/>
              </a:spcBef>
              <a:buClr>
                <a:schemeClr val="accent1"/>
              </a:buClr>
              <a:buSzPct val="70000"/>
              <a:defRPr/>
            </a:pPr>
            <a:r>
              <a:rPr lang="id-ID" b="1" dirty="0">
                <a:solidFill>
                  <a:schemeClr val="tx2"/>
                </a:solidFill>
              </a:rPr>
              <a:t>Surabaya,  06 Juli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959723"/>
          </a:xfrm>
        </p:spPr>
        <p:txBody>
          <a:bodyPr>
            <a:normAutofit/>
          </a:bodyPr>
          <a:lstStyle/>
          <a:p>
            <a:r>
              <a:rPr lang="id-ID" sz="3600" dirty="0"/>
              <a:t>Perkembangan Biaya RJTL</a:t>
            </a:r>
          </a:p>
        </p:txBody>
      </p:sp>
      <p:graphicFrame>
        <p:nvGraphicFramePr>
          <p:cNvPr id="5" name="Chart 4"/>
          <p:cNvGraphicFramePr>
            <a:graphicFrameLocks/>
          </p:cNvGraphicFramePr>
          <p:nvPr>
            <p:extLst>
              <p:ext uri="{D42A27DB-BD31-4B8C-83A1-F6EECF244321}">
                <p14:modId xmlns:p14="http://schemas.microsoft.com/office/powerpoint/2010/main" val="3419800240"/>
              </p:ext>
            </p:extLst>
          </p:nvPr>
        </p:nvGraphicFramePr>
        <p:xfrm>
          <a:off x="640080" y="1776264"/>
          <a:ext cx="11161320" cy="7344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776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60" y="336104"/>
            <a:ext cx="10454640" cy="1247755"/>
          </a:xfrm>
        </p:spPr>
        <p:txBody>
          <a:bodyPr>
            <a:normAutofit/>
          </a:bodyPr>
          <a:lstStyle/>
          <a:p>
            <a:r>
              <a:rPr lang="id-ID" sz="3600" dirty="0"/>
              <a:t>Perbandingan Biaya RJTL Ina-Cbg’s </a:t>
            </a:r>
            <a:br>
              <a:rPr lang="id-ID" sz="3600" dirty="0"/>
            </a:br>
            <a:r>
              <a:rPr lang="id-ID" sz="3600" dirty="0"/>
              <a:t>dengan Biaya Riil RS</a:t>
            </a:r>
          </a:p>
        </p:txBody>
      </p:sp>
      <p:graphicFrame>
        <p:nvGraphicFramePr>
          <p:cNvPr id="5" name="Chart 4"/>
          <p:cNvGraphicFramePr>
            <a:graphicFrameLocks/>
          </p:cNvGraphicFramePr>
          <p:nvPr>
            <p:extLst>
              <p:ext uri="{D42A27DB-BD31-4B8C-83A1-F6EECF244321}">
                <p14:modId xmlns:p14="http://schemas.microsoft.com/office/powerpoint/2010/main" val="2386153754"/>
              </p:ext>
            </p:extLst>
          </p:nvPr>
        </p:nvGraphicFramePr>
        <p:xfrm>
          <a:off x="640160" y="1920280"/>
          <a:ext cx="11017224" cy="7200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41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640080" y="163296"/>
            <a:ext cx="10453464" cy="1036904"/>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Perkembangan Unit Cost RJTL CBGS dan Riil RS</a:t>
            </a:r>
            <a:endParaRPr lang="id-ID" sz="3600" spc="-1" dirty="0">
              <a:latin typeface="Arial"/>
            </a:endParaRPr>
          </a:p>
        </p:txBody>
      </p:sp>
      <p:graphicFrame>
        <p:nvGraphicFramePr>
          <p:cNvPr id="5" name="Chart 4"/>
          <p:cNvGraphicFramePr>
            <a:graphicFrameLocks/>
          </p:cNvGraphicFramePr>
          <p:nvPr>
            <p:extLst>
              <p:ext uri="{D42A27DB-BD31-4B8C-83A1-F6EECF244321}">
                <p14:modId xmlns:p14="http://schemas.microsoft.com/office/powerpoint/2010/main" val="658063817"/>
              </p:ext>
            </p:extLst>
          </p:nvPr>
        </p:nvGraphicFramePr>
        <p:xfrm>
          <a:off x="640080" y="1704256"/>
          <a:ext cx="10945295" cy="7344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85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640080" y="163296"/>
            <a:ext cx="7848952" cy="1036904"/>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10 SMF Terbanyak RJTL Desember 2022 - Mei 2023</a:t>
            </a:r>
            <a:endParaRPr lang="id-ID" sz="3600" spc="-1" dirty="0">
              <a:latin typeface="Arial"/>
            </a:endParaRPr>
          </a:p>
        </p:txBody>
      </p:sp>
      <p:graphicFrame>
        <p:nvGraphicFramePr>
          <p:cNvPr id="137" name="Table 2"/>
          <p:cNvGraphicFramePr/>
          <p:nvPr>
            <p:extLst>
              <p:ext uri="{D42A27DB-BD31-4B8C-83A1-F6EECF244321}">
                <p14:modId xmlns:p14="http://schemas.microsoft.com/office/powerpoint/2010/main" val="2010056874"/>
              </p:ext>
            </p:extLst>
          </p:nvPr>
        </p:nvGraphicFramePr>
        <p:xfrm>
          <a:off x="200088" y="1500408"/>
          <a:ext cx="12007800" cy="5710320"/>
        </p:xfrm>
        <a:graphic>
          <a:graphicData uri="http://schemas.openxmlformats.org/drawingml/2006/table">
            <a:tbl>
              <a:tblPr/>
              <a:tblGrid>
                <a:gridCol w="860328">
                  <a:extLst>
                    <a:ext uri="{9D8B030D-6E8A-4147-A177-3AD203B41FA5}">
                      <a16:colId xmlns:a16="http://schemas.microsoft.com/office/drawing/2014/main" val="20000"/>
                    </a:ext>
                  </a:extLst>
                </a:gridCol>
                <a:gridCol w="3789072">
                  <a:extLst>
                    <a:ext uri="{9D8B030D-6E8A-4147-A177-3AD203B41FA5}">
                      <a16:colId xmlns:a16="http://schemas.microsoft.com/office/drawing/2014/main" val="20001"/>
                    </a:ext>
                  </a:extLst>
                </a:gridCol>
                <a:gridCol w="5650848">
                  <a:extLst>
                    <a:ext uri="{9D8B030D-6E8A-4147-A177-3AD203B41FA5}">
                      <a16:colId xmlns:a16="http://schemas.microsoft.com/office/drawing/2014/main" val="20002"/>
                    </a:ext>
                  </a:extLst>
                </a:gridCol>
                <a:gridCol w="1707552">
                  <a:extLst>
                    <a:ext uri="{9D8B030D-6E8A-4147-A177-3AD203B41FA5}">
                      <a16:colId xmlns:a16="http://schemas.microsoft.com/office/drawing/2014/main" val="20003"/>
                    </a:ext>
                  </a:extLst>
                </a:gridCol>
              </a:tblGrid>
              <a:tr h="519120">
                <a:tc>
                  <a:txBody>
                    <a:bodyPr/>
                    <a:lstStyle/>
                    <a:p>
                      <a:pPr algn="ctr">
                        <a:lnSpc>
                          <a:spcPct val="100000"/>
                        </a:lnSpc>
                      </a:pPr>
                      <a:r>
                        <a:rPr lang="id-ID" sz="2200" b="1" strike="noStrike" spc="-1" dirty="0">
                          <a:solidFill>
                            <a:srgbClr val="FFFFFF"/>
                          </a:solidFill>
                          <a:latin typeface="Century Schoolbook"/>
                        </a:rPr>
                        <a:t>NO</a:t>
                      </a:r>
                      <a:endParaRPr lang="id-ID" sz="2200" b="0" strike="noStrike" spc="-1" dirty="0">
                        <a:latin typeface="Arial"/>
                      </a:endParaRPr>
                    </a:p>
                  </a:txBody>
                  <a:tcPr marL="128016" marR="128016"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200" b="1" strike="noStrike" spc="-1" dirty="0">
                          <a:solidFill>
                            <a:srgbClr val="FFFFFF"/>
                          </a:solidFill>
                          <a:latin typeface="Century Schoolbook"/>
                        </a:rPr>
                        <a:t>POLI</a:t>
                      </a:r>
                      <a:endParaRPr lang="id-ID" sz="2200" b="0" strike="noStrike" spc="-1" dirty="0">
                        <a:latin typeface="Arial"/>
                      </a:endParaRPr>
                    </a:p>
                  </a:txBody>
                  <a:tcPr marL="128016" marR="128016"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200" b="1" strike="noStrike" spc="-1">
                          <a:solidFill>
                            <a:srgbClr val="FFFFFF"/>
                          </a:solidFill>
                          <a:latin typeface="Century Schoolbook"/>
                        </a:rPr>
                        <a:t>NAMA DOKTER</a:t>
                      </a:r>
                      <a:endParaRPr lang="id-ID" sz="2200" b="0" strike="noStrike" spc="-1">
                        <a:latin typeface="Arial"/>
                      </a:endParaRPr>
                    </a:p>
                  </a:txBody>
                  <a:tcPr marL="128016" marR="128016"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200" b="1" strike="noStrike" spc="-1">
                          <a:solidFill>
                            <a:srgbClr val="FFFFFF"/>
                          </a:solidFill>
                          <a:latin typeface="Century Schoolbook"/>
                        </a:rPr>
                        <a:t>JUMLAH</a:t>
                      </a:r>
                      <a:endParaRPr lang="id-ID" sz="2200" b="0" strike="noStrike" spc="-1">
                        <a:latin typeface="Arial"/>
                      </a:endParaRPr>
                    </a:p>
                  </a:txBody>
                  <a:tcPr marL="128016" marR="128016"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1</a:t>
                      </a:r>
                    </a:p>
                  </a:txBody>
                  <a:tcPr marL="13335" marR="13335" marT="13335" marB="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Spesialis Mata</a:t>
                      </a: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fontAlgn="b"/>
                      <a:r>
                        <a:rPr lang="sv-SE" sz="2000" b="0" i="0" u="none" strike="noStrike" dirty="0">
                          <a:solidFill>
                            <a:srgbClr val="000000"/>
                          </a:solidFill>
                          <a:effectLst/>
                          <a:latin typeface="Century Schoolbook" panose="02040604050505020304" pitchFamily="18" charset="0"/>
                        </a:rPr>
                        <a:t>dr. RA. KANIRARAS LINTANG P., S</a:t>
                      </a:r>
                      <a:r>
                        <a:rPr lang="id-ID" sz="2000" b="0" i="0" u="none" strike="noStrike" dirty="0">
                          <a:solidFill>
                            <a:srgbClr val="000000"/>
                          </a:solidFill>
                          <a:effectLst/>
                          <a:latin typeface="Century Schoolbook" panose="02040604050505020304" pitchFamily="18" charset="0"/>
                        </a:rPr>
                        <a:t>z</a:t>
                      </a:r>
                      <a:r>
                        <a:rPr lang="sv-SE" sz="2000" b="0" i="0" u="none" strike="noStrike" dirty="0">
                          <a:solidFill>
                            <a:srgbClr val="000000"/>
                          </a:solidFill>
                          <a:effectLst/>
                          <a:latin typeface="Century Schoolbook" panose="02040604050505020304" pitchFamily="18" charset="0"/>
                        </a:rPr>
                        <a:t>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Century Schoolbook" panose="02040604050505020304" pitchFamily="18" charset="0"/>
                        </a:rPr>
                        <a:t>3476</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extLst>
                  <a:ext uri="{0D108BD9-81ED-4DB2-BD59-A6C34878D82A}">
                    <a16:rowId xmlns:a16="http://schemas.microsoft.com/office/drawing/2014/main" val="10001"/>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2</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sv-SE" sz="2000" b="0" i="0" u="none" strike="noStrike">
                          <a:solidFill>
                            <a:srgbClr val="000000"/>
                          </a:solidFill>
                          <a:effectLst/>
                          <a:latin typeface="Century Schoolbook" panose="02040604050505020304" pitchFamily="18" charset="0"/>
                        </a:rPr>
                        <a:t>dr. TOGAR ERKASAN SITORUS,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Century Schoolbook" panose="02040604050505020304" pitchFamily="18" charset="0"/>
                        </a:rPr>
                        <a:t>3278</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EDE8"/>
                    </a:solidFill>
                  </a:tcPr>
                </a:tc>
                <a:extLst>
                  <a:ext uri="{0D108BD9-81ED-4DB2-BD59-A6C34878D82A}">
                    <a16:rowId xmlns:a16="http://schemas.microsoft.com/office/drawing/2014/main" val="10002"/>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3</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Century Schoolbook" panose="02040604050505020304" pitchFamily="18" charset="0"/>
                        </a:rPr>
                        <a:t>dr. YANA ROSITA,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Century Schoolbook" panose="02040604050505020304" pitchFamily="18" charset="0"/>
                        </a:rPr>
                        <a:t>2707</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D9CD"/>
                    </a:solidFill>
                  </a:tcPr>
                </a:tc>
                <a:extLst>
                  <a:ext uri="{0D108BD9-81ED-4DB2-BD59-A6C34878D82A}">
                    <a16:rowId xmlns:a16="http://schemas.microsoft.com/office/drawing/2014/main" val="10003"/>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4</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Century Schoolbook" panose="02040604050505020304" pitchFamily="18" charset="0"/>
                        </a:rPr>
                        <a:t>dr. DYAH KUSUMA A.,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Century Schoolbook" panose="02040604050505020304" pitchFamily="18" charset="0"/>
                        </a:rPr>
                        <a:t>2593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EDE8"/>
                    </a:solidFill>
                  </a:tcPr>
                </a:tc>
                <a:extLst>
                  <a:ext uri="{0D108BD9-81ED-4DB2-BD59-A6C34878D82A}">
                    <a16:rowId xmlns:a16="http://schemas.microsoft.com/office/drawing/2014/main" val="10004"/>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5</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Century Schoolbook" panose="02040604050505020304" pitchFamily="18" charset="0"/>
                        </a:rPr>
                        <a:t>dr. IRMA PRAMINIARTI,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Century Schoolbook" panose="02040604050505020304" pitchFamily="18" charset="0"/>
                        </a:rPr>
                        <a:t>2432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D9CD"/>
                    </a:solidFill>
                  </a:tcPr>
                </a:tc>
                <a:extLst>
                  <a:ext uri="{0D108BD9-81ED-4DB2-BD59-A6C34878D82A}">
                    <a16:rowId xmlns:a16="http://schemas.microsoft.com/office/drawing/2014/main" val="10005"/>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6</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Century Schoolbook" panose="02040604050505020304" pitchFamily="18" charset="0"/>
                        </a:rPr>
                        <a:t>dr. LYDIA NURADIANTI,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Century Schoolbook" panose="02040604050505020304" pitchFamily="18" charset="0"/>
                        </a:rPr>
                        <a:t>2267</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EDE8"/>
                    </a:solidFill>
                  </a:tcPr>
                </a:tc>
                <a:extLst>
                  <a:ext uri="{0D108BD9-81ED-4DB2-BD59-A6C34878D82A}">
                    <a16:rowId xmlns:a16="http://schemas.microsoft.com/office/drawing/2014/main" val="10006"/>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7</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dirty="0">
                          <a:solidFill>
                            <a:srgbClr val="000000"/>
                          </a:solidFill>
                          <a:effectLst/>
                          <a:latin typeface="Century Schoolbook" panose="02040604050505020304" pitchFamily="18" charset="0"/>
                        </a:rPr>
                        <a:t>dr. TIGOR SANTOSO SITORUS,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Century Schoolbook" panose="02040604050505020304" pitchFamily="18" charset="0"/>
                        </a:rPr>
                        <a:t>2255</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D9CD"/>
                    </a:solidFill>
                  </a:tcPr>
                </a:tc>
                <a:extLst>
                  <a:ext uri="{0D108BD9-81ED-4DB2-BD59-A6C34878D82A}">
                    <a16:rowId xmlns:a16="http://schemas.microsoft.com/office/drawing/2014/main" val="10007"/>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8</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dirty="0">
                          <a:solidFill>
                            <a:srgbClr val="000000"/>
                          </a:solidFill>
                          <a:effectLst/>
                          <a:latin typeface="Century Schoolbook" panose="02040604050505020304" pitchFamily="18" charset="0"/>
                        </a:rPr>
                        <a:t>dr. KITRIASTUTI,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Century Schoolbook" panose="02040604050505020304" pitchFamily="18" charset="0"/>
                        </a:rPr>
                        <a:t>2193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FEEDE8"/>
                    </a:solidFill>
                  </a:tcPr>
                </a:tc>
                <a:extLst>
                  <a:ext uri="{0D108BD9-81ED-4DB2-BD59-A6C34878D82A}">
                    <a16:rowId xmlns:a16="http://schemas.microsoft.com/office/drawing/2014/main" val="10008"/>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9</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D9CD"/>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Spesialis Mata</a:t>
                      </a:r>
                      <a:endPar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Century Schoolbook" panose="02040604050505020304" pitchFamily="18" charset="0"/>
                        </a:rPr>
                        <a:t>dr. NOVIANA KURNIASARI,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ED9CD"/>
                    </a:solidFill>
                  </a:tcPr>
                </a:tc>
                <a:tc>
                  <a:txBody>
                    <a:bodyPr/>
                    <a:lstStyle/>
                    <a:p>
                      <a:pPr algn="ctr" fontAlgn="b"/>
                      <a:r>
                        <a:rPr lang="id-ID" sz="2000" b="0" i="0" u="none" strike="noStrike">
                          <a:solidFill>
                            <a:srgbClr val="000000"/>
                          </a:solidFill>
                          <a:effectLst/>
                          <a:latin typeface="Century Schoolbook" panose="02040604050505020304" pitchFamily="18" charset="0"/>
                        </a:rPr>
                        <a:t>2113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9"/>
                  </a:ext>
                </a:extLst>
              </a:tr>
              <a:tr h="519120">
                <a:tc>
                  <a:txBody>
                    <a:bodyPr/>
                    <a:lstStyle/>
                    <a:p>
                      <a:pPr algn="ctr" fontAlgn="b"/>
                      <a:r>
                        <a:rPr lang="id-ID" sz="2000" b="0" i="0" u="none" strike="noStrike" dirty="0">
                          <a:solidFill>
                            <a:srgbClr val="000000"/>
                          </a:solidFill>
                          <a:effectLst/>
                          <a:latin typeface="Century Schoolbook" panose="02040604050505020304" pitchFamily="18" charset="0"/>
                        </a:rPr>
                        <a:t>10</a:t>
                      </a:r>
                    </a:p>
                  </a:txBody>
                  <a:tcPr marL="13335" marR="13335" marT="13335" marB="0" anchor="ctr">
                    <a:lnL w="12240">
                      <a:solidFill>
                        <a:srgbClr val="FFFFFF"/>
                      </a:solidFill>
                    </a:lnL>
                    <a:lnR w="12240">
                      <a:solidFill>
                        <a:srgbClr val="FFFFFF"/>
                      </a:solidFill>
                    </a:lnR>
                    <a:lnT w="12240">
                      <a:solidFill>
                        <a:srgbClr val="FFFFFF"/>
                      </a:solidFill>
                    </a:lnT>
                    <a:lnB w="12240">
                      <a:solidFill>
                        <a:srgbClr val="FFFFFF"/>
                      </a:solidFill>
                    </a:lnB>
                    <a:solidFill>
                      <a:srgbClr val="FEEDE8"/>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Spesialis Mata</a:t>
                      </a:r>
                    </a:p>
                  </a:txBody>
                  <a:tcPr marL="13335" marR="13335" marT="13335" marB="0"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dirty="0">
                          <a:solidFill>
                            <a:srgbClr val="000000"/>
                          </a:solidFill>
                          <a:effectLst/>
                          <a:latin typeface="Century Schoolbook" panose="02040604050505020304" pitchFamily="18" charset="0"/>
                        </a:rPr>
                        <a:t>dr. RITA TJANDRA, Sp.M</a:t>
                      </a:r>
                    </a:p>
                  </a:txBody>
                  <a:tcPr marL="9525" marR="9525" marT="9525" marB="0" anchor="ct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Century Schoolbook" panose="02040604050505020304" pitchFamily="18" charset="0"/>
                        </a:rPr>
                        <a:t>2033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EEDE8"/>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2555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lvl="0"/>
            <a:r>
              <a:rPr lang="id-ID" sz="3600" dirty="0"/>
              <a:t>10 DIAGNOSA KASUS RJTL TERBANYAK Desember 2022 - Mei 2023</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25668150"/>
              </p:ext>
            </p:extLst>
          </p:nvPr>
        </p:nvGraphicFramePr>
        <p:xfrm>
          <a:off x="755373" y="2078698"/>
          <a:ext cx="10685986" cy="6086415"/>
        </p:xfrm>
        <a:graphic>
          <a:graphicData uri="http://schemas.openxmlformats.org/drawingml/2006/table">
            <a:tbl>
              <a:tblPr firstRow="1" bandRow="1">
                <a:tableStyleId>{5C22544A-7EE6-4342-B048-85BDC9FD1C3A}</a:tableStyleId>
              </a:tblPr>
              <a:tblGrid>
                <a:gridCol w="788755">
                  <a:extLst>
                    <a:ext uri="{9D8B030D-6E8A-4147-A177-3AD203B41FA5}">
                      <a16:colId xmlns:a16="http://schemas.microsoft.com/office/drawing/2014/main" val="20000"/>
                    </a:ext>
                  </a:extLst>
                </a:gridCol>
                <a:gridCol w="5708401">
                  <a:extLst>
                    <a:ext uri="{9D8B030D-6E8A-4147-A177-3AD203B41FA5}">
                      <a16:colId xmlns:a16="http://schemas.microsoft.com/office/drawing/2014/main" val="20001"/>
                    </a:ext>
                  </a:extLst>
                </a:gridCol>
                <a:gridCol w="2172607">
                  <a:extLst>
                    <a:ext uri="{9D8B030D-6E8A-4147-A177-3AD203B41FA5}">
                      <a16:colId xmlns:a16="http://schemas.microsoft.com/office/drawing/2014/main" val="20002"/>
                    </a:ext>
                  </a:extLst>
                </a:gridCol>
                <a:gridCol w="2016223">
                  <a:extLst>
                    <a:ext uri="{9D8B030D-6E8A-4147-A177-3AD203B41FA5}">
                      <a16:colId xmlns:a16="http://schemas.microsoft.com/office/drawing/2014/main" val="20003"/>
                    </a:ext>
                  </a:extLst>
                </a:gridCol>
              </a:tblGrid>
              <a:tr h="519176">
                <a:tc>
                  <a:txBody>
                    <a:bodyPr/>
                    <a:lstStyle/>
                    <a:p>
                      <a:pPr algn="ctr"/>
                      <a:r>
                        <a:rPr lang="id-ID" sz="2200" dirty="0">
                          <a:latin typeface="+mj-lt"/>
                        </a:rPr>
                        <a:t>NO</a:t>
                      </a:r>
                    </a:p>
                  </a:txBody>
                  <a:tcPr marL="128016" marR="128016" marT="64008" marB="64008" anchor="ctr"/>
                </a:tc>
                <a:tc>
                  <a:txBody>
                    <a:bodyPr/>
                    <a:lstStyle/>
                    <a:p>
                      <a:pPr algn="ctr">
                        <a:lnSpc>
                          <a:spcPct val="115000"/>
                        </a:lnSpc>
                        <a:spcAft>
                          <a:spcPts val="0"/>
                        </a:spcAft>
                      </a:pPr>
                      <a:r>
                        <a:rPr lang="id-ID" sz="2000" b="1" dirty="0">
                          <a:latin typeface="+mj-lt"/>
                          <a:ea typeface="Calibri"/>
                          <a:cs typeface="Times New Roman"/>
                        </a:rPr>
                        <a:t>DIAGNOSA</a:t>
                      </a:r>
                      <a:endParaRPr lang="id-ID" sz="2000" dirty="0">
                        <a:latin typeface="+mj-lt"/>
                        <a:ea typeface="Calibri"/>
                        <a:cs typeface="Times New Roman"/>
                      </a:endParaRPr>
                    </a:p>
                  </a:txBody>
                  <a:tcPr marL="68580" marR="68580" marT="0" marB="0" anchor="ctr"/>
                </a:tc>
                <a:tc>
                  <a:txBody>
                    <a:bodyPr/>
                    <a:lstStyle/>
                    <a:p>
                      <a:pPr algn="ctr">
                        <a:lnSpc>
                          <a:spcPct val="115000"/>
                        </a:lnSpc>
                        <a:spcAft>
                          <a:spcPts val="0"/>
                        </a:spcAft>
                      </a:pPr>
                      <a:r>
                        <a:rPr kumimoji="0" lang="id-ID" sz="2000" b="1" kern="1200" dirty="0">
                          <a:solidFill>
                            <a:schemeClr val="lt1"/>
                          </a:solidFill>
                          <a:latin typeface="+mn-lt"/>
                          <a:ea typeface="Calibri"/>
                          <a:cs typeface="Times New Roman"/>
                        </a:rPr>
                        <a:t>JUMLAH KASUS</a:t>
                      </a:r>
                    </a:p>
                  </a:txBody>
                  <a:tcPr marL="68580" marR="68580" marT="0" marB="0" anchor="ctr"/>
                </a:tc>
                <a:tc>
                  <a:txBody>
                    <a:bodyPr/>
                    <a:lstStyle/>
                    <a:p>
                      <a:pPr algn="ctr">
                        <a:lnSpc>
                          <a:spcPct val="115000"/>
                        </a:lnSpc>
                        <a:spcAft>
                          <a:spcPts val="0"/>
                        </a:spcAft>
                      </a:pPr>
                      <a:r>
                        <a:rPr lang="id-ID" sz="2000" b="1" dirty="0">
                          <a:latin typeface="+mj-lt"/>
                          <a:ea typeface="Calibri"/>
                          <a:cs typeface="Times New Roman"/>
                        </a:rPr>
                        <a:t>% TOTAL</a:t>
                      </a:r>
                      <a:r>
                        <a:rPr lang="id-ID" sz="2000" b="1" baseline="0" dirty="0">
                          <a:latin typeface="+mj-lt"/>
                          <a:ea typeface="Calibri"/>
                          <a:cs typeface="Times New Roman"/>
                        </a:rPr>
                        <a:t> KASUS</a:t>
                      </a:r>
                      <a:endParaRPr lang="id-ID" sz="2000" dirty="0">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504000">
                <a:tc>
                  <a:txBody>
                    <a:bodyPr/>
                    <a:lstStyle/>
                    <a:p>
                      <a:pPr algn="ctr"/>
                      <a:r>
                        <a:rPr lang="id-ID" sz="2000" dirty="0">
                          <a:latin typeface="+mj-lt"/>
                        </a:rPr>
                        <a:t>1</a:t>
                      </a:r>
                    </a:p>
                  </a:txBody>
                  <a:tcPr marL="128016" marR="128016" marT="64008" marB="64008" anchor="ctr"/>
                </a:tc>
                <a:tc>
                  <a:txBody>
                    <a:bodyPr/>
                    <a:lstStyle/>
                    <a:p>
                      <a:pPr algn="l" fontAlgn="b"/>
                      <a:r>
                        <a:rPr lang="en-US" sz="2000" b="0" i="0" u="none" strike="noStrike" dirty="0">
                          <a:solidFill>
                            <a:srgbClr val="000000"/>
                          </a:solidFill>
                          <a:effectLst/>
                          <a:latin typeface="+mn-lt"/>
                        </a:rPr>
                        <a:t>Examination of eyes and vision</a:t>
                      </a:r>
                    </a:p>
                  </a:txBody>
                  <a:tcPr marL="9525" marR="9525" marT="9525" marB="0" anchor="ctr"/>
                </a:tc>
                <a:tc>
                  <a:txBody>
                    <a:bodyPr/>
                    <a:lstStyle/>
                    <a:p>
                      <a:pPr algn="ctr" fontAlgn="b"/>
                      <a:r>
                        <a:rPr lang="id-ID" sz="2000" b="0" i="0" u="none" strike="noStrike" dirty="0">
                          <a:solidFill>
                            <a:srgbClr val="000000"/>
                          </a:solidFill>
                          <a:effectLst/>
                          <a:latin typeface="+mn-lt"/>
                        </a:rPr>
                        <a:t>10244</a:t>
                      </a:r>
                    </a:p>
                  </a:txBody>
                  <a:tcPr marL="9525" marR="9525" marT="9525" marB="0" anchor="ctr"/>
                </a:tc>
                <a:tc>
                  <a:txBody>
                    <a:bodyPr/>
                    <a:lstStyle/>
                    <a:p>
                      <a:pPr algn="ctr" fontAlgn="b"/>
                      <a:r>
                        <a:rPr lang="id-ID" sz="2000" b="0" i="0" u="none" strike="noStrike">
                          <a:solidFill>
                            <a:srgbClr val="000000"/>
                          </a:solidFill>
                          <a:effectLst/>
                          <a:latin typeface="+mn-lt"/>
                        </a:rPr>
                        <a:t>26.24%</a:t>
                      </a:r>
                    </a:p>
                  </a:txBody>
                  <a:tcPr marL="9525" marR="9525" marT="9525" marB="0" anchor="ctr"/>
                </a:tc>
                <a:extLst>
                  <a:ext uri="{0D108BD9-81ED-4DB2-BD59-A6C34878D82A}">
                    <a16:rowId xmlns:a16="http://schemas.microsoft.com/office/drawing/2014/main" val="10001"/>
                  </a:ext>
                </a:extLst>
              </a:tr>
              <a:tr h="504000">
                <a:tc>
                  <a:txBody>
                    <a:bodyPr/>
                    <a:lstStyle/>
                    <a:p>
                      <a:pPr algn="ctr"/>
                      <a:r>
                        <a:rPr lang="id-ID" sz="2000" dirty="0">
                          <a:latin typeface="+mj-lt"/>
                        </a:rPr>
                        <a:t>2</a:t>
                      </a:r>
                    </a:p>
                  </a:txBody>
                  <a:tcPr marL="128016" marR="128016" marT="64008" marB="64008" anchor="ctr"/>
                </a:tc>
                <a:tc>
                  <a:txBody>
                    <a:bodyPr/>
                    <a:lstStyle/>
                    <a:p>
                      <a:pPr algn="l" fontAlgn="b"/>
                      <a:r>
                        <a:rPr lang="en-US" sz="2000" b="0" i="0" u="none" strike="noStrike" dirty="0">
                          <a:solidFill>
                            <a:srgbClr val="000000"/>
                          </a:solidFill>
                          <a:effectLst/>
                          <a:latin typeface="+mn-lt"/>
                        </a:rPr>
                        <a:t>Unspecified diabetes mellitus with ophthalmic complications</a:t>
                      </a:r>
                    </a:p>
                  </a:txBody>
                  <a:tcPr marL="9525" marR="9525" marT="9525" marB="0" anchor="ctr"/>
                </a:tc>
                <a:tc>
                  <a:txBody>
                    <a:bodyPr/>
                    <a:lstStyle/>
                    <a:p>
                      <a:pPr algn="ctr" fontAlgn="b"/>
                      <a:r>
                        <a:rPr lang="id-ID" sz="2000" b="0" i="0" u="none" strike="noStrike">
                          <a:solidFill>
                            <a:srgbClr val="000000"/>
                          </a:solidFill>
                          <a:effectLst/>
                          <a:latin typeface="+mn-lt"/>
                        </a:rPr>
                        <a:t>3320</a:t>
                      </a:r>
                    </a:p>
                  </a:txBody>
                  <a:tcPr marL="9525" marR="9525" marT="9525" marB="0" anchor="ctr"/>
                </a:tc>
                <a:tc>
                  <a:txBody>
                    <a:bodyPr/>
                    <a:lstStyle/>
                    <a:p>
                      <a:pPr algn="ctr" fontAlgn="b"/>
                      <a:r>
                        <a:rPr lang="id-ID" sz="2000" b="0" i="0" u="none" strike="noStrike">
                          <a:solidFill>
                            <a:srgbClr val="000000"/>
                          </a:solidFill>
                          <a:effectLst/>
                          <a:latin typeface="+mn-lt"/>
                        </a:rPr>
                        <a:t>8.50%</a:t>
                      </a:r>
                    </a:p>
                  </a:txBody>
                  <a:tcPr marL="9525" marR="9525" marT="9525" marB="0" anchor="ctr"/>
                </a:tc>
                <a:extLst>
                  <a:ext uri="{0D108BD9-81ED-4DB2-BD59-A6C34878D82A}">
                    <a16:rowId xmlns:a16="http://schemas.microsoft.com/office/drawing/2014/main" val="10002"/>
                  </a:ext>
                </a:extLst>
              </a:tr>
              <a:tr h="504000">
                <a:tc>
                  <a:txBody>
                    <a:bodyPr/>
                    <a:lstStyle/>
                    <a:p>
                      <a:pPr algn="ctr"/>
                      <a:r>
                        <a:rPr lang="id-ID" sz="2000" dirty="0">
                          <a:latin typeface="+mj-lt"/>
                        </a:rPr>
                        <a:t>3</a:t>
                      </a:r>
                    </a:p>
                  </a:txBody>
                  <a:tcPr marL="128016" marR="128016" marT="64008" marB="64008" anchor="ctr"/>
                </a:tc>
                <a:tc>
                  <a:txBody>
                    <a:bodyPr/>
                    <a:lstStyle/>
                    <a:p>
                      <a:pPr algn="l" fontAlgn="b"/>
                      <a:r>
                        <a:rPr lang="en-US" sz="2000" b="0" i="0" u="none" strike="noStrike" dirty="0">
                          <a:solidFill>
                            <a:srgbClr val="000000"/>
                          </a:solidFill>
                          <a:effectLst/>
                          <a:latin typeface="+mn-lt"/>
                        </a:rPr>
                        <a:t>Follow-up examination after surgery for other conditions</a:t>
                      </a:r>
                    </a:p>
                  </a:txBody>
                  <a:tcPr marL="9525" marR="9525" marT="9525" marB="0" anchor="ctr"/>
                </a:tc>
                <a:tc>
                  <a:txBody>
                    <a:bodyPr/>
                    <a:lstStyle/>
                    <a:p>
                      <a:pPr algn="ctr" fontAlgn="b"/>
                      <a:r>
                        <a:rPr lang="id-ID" sz="2000" b="0" i="0" u="none" strike="noStrike">
                          <a:solidFill>
                            <a:srgbClr val="000000"/>
                          </a:solidFill>
                          <a:effectLst/>
                          <a:latin typeface="+mn-lt"/>
                        </a:rPr>
                        <a:t>2810</a:t>
                      </a:r>
                    </a:p>
                  </a:txBody>
                  <a:tcPr marL="9525" marR="9525" marT="9525" marB="0" anchor="ctr"/>
                </a:tc>
                <a:tc>
                  <a:txBody>
                    <a:bodyPr/>
                    <a:lstStyle/>
                    <a:p>
                      <a:pPr algn="ctr" fontAlgn="b"/>
                      <a:r>
                        <a:rPr lang="id-ID" sz="2000" b="0" i="0" u="none" strike="noStrike">
                          <a:solidFill>
                            <a:srgbClr val="000000"/>
                          </a:solidFill>
                          <a:effectLst/>
                          <a:latin typeface="+mn-lt"/>
                        </a:rPr>
                        <a:t>7.20%</a:t>
                      </a:r>
                    </a:p>
                  </a:txBody>
                  <a:tcPr marL="9525" marR="9525" marT="9525" marB="0" anchor="ctr"/>
                </a:tc>
                <a:extLst>
                  <a:ext uri="{0D108BD9-81ED-4DB2-BD59-A6C34878D82A}">
                    <a16:rowId xmlns:a16="http://schemas.microsoft.com/office/drawing/2014/main" val="10003"/>
                  </a:ext>
                </a:extLst>
              </a:tr>
              <a:tr h="504000">
                <a:tc>
                  <a:txBody>
                    <a:bodyPr/>
                    <a:lstStyle/>
                    <a:p>
                      <a:pPr algn="ctr"/>
                      <a:r>
                        <a:rPr lang="id-ID" sz="2000" dirty="0">
                          <a:latin typeface="+mj-lt"/>
                        </a:rPr>
                        <a:t>4</a:t>
                      </a:r>
                    </a:p>
                  </a:txBody>
                  <a:tcPr marL="128016" marR="128016" marT="64008" marB="64008" anchor="ctr"/>
                </a:tc>
                <a:tc>
                  <a:txBody>
                    <a:bodyPr/>
                    <a:lstStyle/>
                    <a:p>
                      <a:pPr algn="l" fontAlgn="b"/>
                      <a:r>
                        <a:rPr lang="id-ID" sz="2000" b="0" i="0" u="none" strike="noStrike" dirty="0">
                          <a:solidFill>
                            <a:srgbClr val="000000"/>
                          </a:solidFill>
                          <a:effectLst/>
                          <a:latin typeface="+mn-lt"/>
                        </a:rPr>
                        <a:t>Presence of intraocular lens</a:t>
                      </a:r>
                    </a:p>
                  </a:txBody>
                  <a:tcPr marL="9525" marR="9525" marT="9525" marB="0" anchor="ctr"/>
                </a:tc>
                <a:tc>
                  <a:txBody>
                    <a:bodyPr/>
                    <a:lstStyle/>
                    <a:p>
                      <a:pPr algn="ctr" fontAlgn="b"/>
                      <a:r>
                        <a:rPr lang="id-ID" sz="2000" b="0" i="0" u="none" strike="noStrike">
                          <a:solidFill>
                            <a:srgbClr val="000000"/>
                          </a:solidFill>
                          <a:effectLst/>
                          <a:latin typeface="+mn-lt"/>
                        </a:rPr>
                        <a:t>2563</a:t>
                      </a:r>
                    </a:p>
                  </a:txBody>
                  <a:tcPr marL="9525" marR="9525" marT="9525" marB="0" anchor="ctr"/>
                </a:tc>
                <a:tc>
                  <a:txBody>
                    <a:bodyPr/>
                    <a:lstStyle/>
                    <a:p>
                      <a:pPr algn="ctr" fontAlgn="b"/>
                      <a:r>
                        <a:rPr lang="id-ID" sz="2000" b="0" i="0" u="none" strike="noStrike">
                          <a:solidFill>
                            <a:srgbClr val="000000"/>
                          </a:solidFill>
                          <a:effectLst/>
                          <a:latin typeface="+mn-lt"/>
                        </a:rPr>
                        <a:t>6.57%</a:t>
                      </a:r>
                    </a:p>
                  </a:txBody>
                  <a:tcPr marL="9525" marR="9525" marT="9525" marB="0" anchor="ctr"/>
                </a:tc>
                <a:extLst>
                  <a:ext uri="{0D108BD9-81ED-4DB2-BD59-A6C34878D82A}">
                    <a16:rowId xmlns:a16="http://schemas.microsoft.com/office/drawing/2014/main" val="10004"/>
                  </a:ext>
                </a:extLst>
              </a:tr>
              <a:tr h="504000">
                <a:tc>
                  <a:txBody>
                    <a:bodyPr/>
                    <a:lstStyle/>
                    <a:p>
                      <a:pPr algn="ctr"/>
                      <a:r>
                        <a:rPr lang="id-ID" sz="2000" dirty="0">
                          <a:latin typeface="+mj-lt"/>
                        </a:rPr>
                        <a:t>5</a:t>
                      </a:r>
                    </a:p>
                  </a:txBody>
                  <a:tcPr marL="128016" marR="128016" marT="64008" marB="64008" anchor="ctr"/>
                </a:tc>
                <a:tc>
                  <a:txBody>
                    <a:bodyPr/>
                    <a:lstStyle/>
                    <a:p>
                      <a:pPr algn="l" fontAlgn="b"/>
                      <a:r>
                        <a:rPr lang="id-ID" sz="2000" b="0" i="0" u="none" strike="noStrike" dirty="0">
                          <a:solidFill>
                            <a:srgbClr val="000000"/>
                          </a:solidFill>
                          <a:effectLst/>
                          <a:latin typeface="+mn-lt"/>
                        </a:rPr>
                        <a:t>Senile cataract, unspecified</a:t>
                      </a:r>
                    </a:p>
                  </a:txBody>
                  <a:tcPr marL="9525" marR="9525" marT="9525" marB="0" anchor="ctr"/>
                </a:tc>
                <a:tc>
                  <a:txBody>
                    <a:bodyPr/>
                    <a:lstStyle/>
                    <a:p>
                      <a:pPr algn="ctr" fontAlgn="b"/>
                      <a:r>
                        <a:rPr lang="id-ID" sz="2000" b="0" i="0" u="none" strike="noStrike">
                          <a:solidFill>
                            <a:srgbClr val="000000"/>
                          </a:solidFill>
                          <a:effectLst/>
                          <a:latin typeface="+mn-lt"/>
                        </a:rPr>
                        <a:t>1882</a:t>
                      </a:r>
                    </a:p>
                  </a:txBody>
                  <a:tcPr marL="9525" marR="9525" marT="9525" marB="0" anchor="ctr"/>
                </a:tc>
                <a:tc>
                  <a:txBody>
                    <a:bodyPr/>
                    <a:lstStyle/>
                    <a:p>
                      <a:pPr algn="ctr" fontAlgn="b"/>
                      <a:r>
                        <a:rPr lang="id-ID" sz="2000" b="0" i="0" u="none" strike="noStrike">
                          <a:solidFill>
                            <a:srgbClr val="000000"/>
                          </a:solidFill>
                          <a:effectLst/>
                          <a:latin typeface="+mn-lt"/>
                        </a:rPr>
                        <a:t>4.82%</a:t>
                      </a:r>
                    </a:p>
                  </a:txBody>
                  <a:tcPr marL="9525" marR="9525" marT="9525" marB="0" anchor="ctr"/>
                </a:tc>
                <a:extLst>
                  <a:ext uri="{0D108BD9-81ED-4DB2-BD59-A6C34878D82A}">
                    <a16:rowId xmlns:a16="http://schemas.microsoft.com/office/drawing/2014/main" val="10005"/>
                  </a:ext>
                </a:extLst>
              </a:tr>
              <a:tr h="504000">
                <a:tc>
                  <a:txBody>
                    <a:bodyPr/>
                    <a:lstStyle/>
                    <a:p>
                      <a:pPr algn="ctr"/>
                      <a:r>
                        <a:rPr lang="id-ID" sz="2000" dirty="0">
                          <a:latin typeface="+mj-lt"/>
                        </a:rPr>
                        <a:t>6</a:t>
                      </a:r>
                    </a:p>
                  </a:txBody>
                  <a:tcPr marL="128016" marR="128016" marT="64008" marB="64008" anchor="ctr"/>
                </a:tc>
                <a:tc>
                  <a:txBody>
                    <a:bodyPr/>
                    <a:lstStyle/>
                    <a:p>
                      <a:pPr algn="l" fontAlgn="b"/>
                      <a:r>
                        <a:rPr lang="en-US" sz="2000" b="0" i="0" u="none" strike="noStrike" dirty="0">
                          <a:solidFill>
                            <a:srgbClr val="000000"/>
                          </a:solidFill>
                          <a:effectLst/>
                          <a:latin typeface="+mn-lt"/>
                        </a:rPr>
                        <a:t>Other disorders of lacrimal gland</a:t>
                      </a:r>
                    </a:p>
                  </a:txBody>
                  <a:tcPr marL="9525" marR="9525" marT="9525" marB="0" anchor="ctr"/>
                </a:tc>
                <a:tc>
                  <a:txBody>
                    <a:bodyPr/>
                    <a:lstStyle/>
                    <a:p>
                      <a:pPr algn="ctr" fontAlgn="b"/>
                      <a:r>
                        <a:rPr lang="id-ID" sz="2000" b="0" i="0" u="none" strike="noStrike">
                          <a:solidFill>
                            <a:srgbClr val="000000"/>
                          </a:solidFill>
                          <a:effectLst/>
                          <a:latin typeface="+mn-lt"/>
                        </a:rPr>
                        <a:t>1295</a:t>
                      </a:r>
                    </a:p>
                  </a:txBody>
                  <a:tcPr marL="9525" marR="9525" marT="9525" marB="0" anchor="ctr"/>
                </a:tc>
                <a:tc>
                  <a:txBody>
                    <a:bodyPr/>
                    <a:lstStyle/>
                    <a:p>
                      <a:pPr algn="ctr" fontAlgn="b"/>
                      <a:r>
                        <a:rPr lang="id-ID" sz="2000" b="0" i="0" u="none" strike="noStrike">
                          <a:solidFill>
                            <a:srgbClr val="000000"/>
                          </a:solidFill>
                          <a:effectLst/>
                          <a:latin typeface="+mn-lt"/>
                        </a:rPr>
                        <a:t>3.32%</a:t>
                      </a:r>
                    </a:p>
                  </a:txBody>
                  <a:tcPr marL="9525" marR="9525" marT="9525" marB="0" anchor="ctr"/>
                </a:tc>
                <a:extLst>
                  <a:ext uri="{0D108BD9-81ED-4DB2-BD59-A6C34878D82A}">
                    <a16:rowId xmlns:a16="http://schemas.microsoft.com/office/drawing/2014/main" val="10006"/>
                  </a:ext>
                </a:extLst>
              </a:tr>
              <a:tr h="504000">
                <a:tc>
                  <a:txBody>
                    <a:bodyPr/>
                    <a:lstStyle/>
                    <a:p>
                      <a:pPr algn="ctr"/>
                      <a:r>
                        <a:rPr lang="id-ID" sz="2000" dirty="0">
                          <a:latin typeface="+mj-lt"/>
                        </a:rPr>
                        <a:t>7</a:t>
                      </a:r>
                    </a:p>
                  </a:txBody>
                  <a:tcPr marL="128016" marR="128016" marT="64008" marB="64008" anchor="ctr"/>
                </a:tc>
                <a:tc>
                  <a:txBody>
                    <a:bodyPr/>
                    <a:lstStyle/>
                    <a:p>
                      <a:pPr algn="l" fontAlgn="b"/>
                      <a:r>
                        <a:rPr lang="en-US" sz="2000" b="0" i="0" u="none" strike="noStrike" dirty="0" err="1">
                          <a:solidFill>
                            <a:srgbClr val="000000"/>
                          </a:solidFill>
                          <a:effectLst/>
                          <a:latin typeface="+mn-lt"/>
                        </a:rPr>
                        <a:t>Postprocedural</a:t>
                      </a:r>
                      <a:r>
                        <a:rPr lang="en-US" sz="2000" b="0" i="0" u="none" strike="noStrike" dirty="0">
                          <a:solidFill>
                            <a:srgbClr val="000000"/>
                          </a:solidFill>
                          <a:effectLst/>
                          <a:latin typeface="+mn-lt"/>
                        </a:rPr>
                        <a:t> disorder of eye and adnexa, unspecified</a:t>
                      </a:r>
                    </a:p>
                  </a:txBody>
                  <a:tcPr marL="9525" marR="9525" marT="9525" marB="0" anchor="ctr"/>
                </a:tc>
                <a:tc>
                  <a:txBody>
                    <a:bodyPr/>
                    <a:lstStyle/>
                    <a:p>
                      <a:pPr algn="ctr" fontAlgn="b"/>
                      <a:r>
                        <a:rPr lang="id-ID" sz="2000" b="0" i="0" u="none" strike="noStrike" dirty="0">
                          <a:solidFill>
                            <a:srgbClr val="000000"/>
                          </a:solidFill>
                          <a:effectLst/>
                          <a:latin typeface="+mn-lt"/>
                        </a:rPr>
                        <a:t>1226</a:t>
                      </a:r>
                    </a:p>
                  </a:txBody>
                  <a:tcPr marL="9525" marR="9525" marT="9525" marB="0" anchor="ctr"/>
                </a:tc>
                <a:tc>
                  <a:txBody>
                    <a:bodyPr/>
                    <a:lstStyle/>
                    <a:p>
                      <a:pPr algn="ctr" fontAlgn="b"/>
                      <a:r>
                        <a:rPr lang="id-ID" sz="2000" b="0" i="0" u="none" strike="noStrike">
                          <a:solidFill>
                            <a:srgbClr val="000000"/>
                          </a:solidFill>
                          <a:effectLst/>
                          <a:latin typeface="+mn-lt"/>
                        </a:rPr>
                        <a:t>3.14%</a:t>
                      </a:r>
                    </a:p>
                  </a:txBody>
                  <a:tcPr marL="9525" marR="9525" marT="9525" marB="0" anchor="ctr"/>
                </a:tc>
                <a:extLst>
                  <a:ext uri="{0D108BD9-81ED-4DB2-BD59-A6C34878D82A}">
                    <a16:rowId xmlns:a16="http://schemas.microsoft.com/office/drawing/2014/main" val="10007"/>
                  </a:ext>
                </a:extLst>
              </a:tr>
              <a:tr h="504000">
                <a:tc>
                  <a:txBody>
                    <a:bodyPr/>
                    <a:lstStyle/>
                    <a:p>
                      <a:pPr algn="ctr"/>
                      <a:r>
                        <a:rPr lang="id-ID" sz="2000" dirty="0">
                          <a:latin typeface="+mj-lt"/>
                        </a:rPr>
                        <a:t>8</a:t>
                      </a:r>
                    </a:p>
                  </a:txBody>
                  <a:tcPr marL="128016" marR="128016" marT="64008" marB="64008" anchor="ctr"/>
                </a:tc>
                <a:tc>
                  <a:txBody>
                    <a:bodyPr/>
                    <a:lstStyle/>
                    <a:p>
                      <a:pPr algn="l" fontAlgn="b"/>
                      <a:r>
                        <a:rPr lang="en-US" sz="2000" b="0" i="0" u="none" strike="noStrike" dirty="0">
                          <a:solidFill>
                            <a:srgbClr val="000000"/>
                          </a:solidFill>
                          <a:effectLst/>
                          <a:latin typeface="+mn-lt"/>
                        </a:rPr>
                        <a:t>Degeneration of macula and posterior pole</a:t>
                      </a:r>
                    </a:p>
                  </a:txBody>
                  <a:tcPr marL="9525" marR="9525" marT="9525" marB="0" anchor="ctr"/>
                </a:tc>
                <a:tc>
                  <a:txBody>
                    <a:bodyPr/>
                    <a:lstStyle/>
                    <a:p>
                      <a:pPr algn="ctr" fontAlgn="b"/>
                      <a:r>
                        <a:rPr lang="id-ID" sz="2000" b="0" i="0" u="none" strike="noStrike" dirty="0">
                          <a:solidFill>
                            <a:srgbClr val="000000"/>
                          </a:solidFill>
                          <a:effectLst/>
                          <a:latin typeface="+mn-lt"/>
                        </a:rPr>
                        <a:t>1103</a:t>
                      </a:r>
                    </a:p>
                  </a:txBody>
                  <a:tcPr marL="9525" marR="9525" marT="9525" marB="0" anchor="ctr"/>
                </a:tc>
                <a:tc>
                  <a:txBody>
                    <a:bodyPr/>
                    <a:lstStyle/>
                    <a:p>
                      <a:pPr algn="ctr" fontAlgn="b"/>
                      <a:r>
                        <a:rPr lang="id-ID" sz="2000" b="0" i="0" u="none" strike="noStrike">
                          <a:solidFill>
                            <a:srgbClr val="000000"/>
                          </a:solidFill>
                          <a:effectLst/>
                          <a:latin typeface="+mn-lt"/>
                        </a:rPr>
                        <a:t>2.83%</a:t>
                      </a:r>
                    </a:p>
                  </a:txBody>
                  <a:tcPr marL="9525" marR="9525" marT="9525" marB="0" anchor="ctr"/>
                </a:tc>
                <a:extLst>
                  <a:ext uri="{0D108BD9-81ED-4DB2-BD59-A6C34878D82A}">
                    <a16:rowId xmlns:a16="http://schemas.microsoft.com/office/drawing/2014/main" val="10008"/>
                  </a:ext>
                </a:extLst>
              </a:tr>
              <a:tr h="504000">
                <a:tc>
                  <a:txBody>
                    <a:bodyPr/>
                    <a:lstStyle/>
                    <a:p>
                      <a:pPr algn="ctr"/>
                      <a:r>
                        <a:rPr lang="id-ID" sz="2000" dirty="0">
                          <a:latin typeface="+mj-lt"/>
                        </a:rPr>
                        <a:t>9</a:t>
                      </a:r>
                    </a:p>
                  </a:txBody>
                  <a:tcPr marL="128016" marR="128016" marT="64008" marB="64008" anchor="ctr"/>
                </a:tc>
                <a:tc>
                  <a:txBody>
                    <a:bodyPr/>
                    <a:lstStyle/>
                    <a:p>
                      <a:pPr algn="l" fontAlgn="b"/>
                      <a:r>
                        <a:rPr lang="id-ID" sz="2000" b="0" i="0" u="none" strike="noStrike" dirty="0">
                          <a:solidFill>
                            <a:srgbClr val="000000"/>
                          </a:solidFill>
                          <a:effectLst/>
                          <a:latin typeface="+mn-lt"/>
                        </a:rPr>
                        <a:t>After-cataract</a:t>
                      </a:r>
                    </a:p>
                  </a:txBody>
                  <a:tcPr marL="9525" marR="9525" marT="9525" marB="0" anchor="ctr"/>
                </a:tc>
                <a:tc>
                  <a:txBody>
                    <a:bodyPr/>
                    <a:lstStyle/>
                    <a:p>
                      <a:pPr algn="ctr" fontAlgn="b"/>
                      <a:r>
                        <a:rPr lang="id-ID" sz="2000" b="0" i="0" u="none" strike="noStrike" dirty="0">
                          <a:solidFill>
                            <a:srgbClr val="000000"/>
                          </a:solidFill>
                          <a:effectLst/>
                          <a:latin typeface="+mn-lt"/>
                        </a:rPr>
                        <a:t>812</a:t>
                      </a:r>
                    </a:p>
                  </a:txBody>
                  <a:tcPr marL="9525" marR="9525" marT="9525" marB="0" anchor="ctr"/>
                </a:tc>
                <a:tc>
                  <a:txBody>
                    <a:bodyPr/>
                    <a:lstStyle/>
                    <a:p>
                      <a:pPr algn="ctr" fontAlgn="b"/>
                      <a:r>
                        <a:rPr lang="id-ID" sz="2000" b="0" i="0" u="none" strike="noStrike" dirty="0">
                          <a:solidFill>
                            <a:srgbClr val="000000"/>
                          </a:solidFill>
                          <a:effectLst/>
                          <a:latin typeface="+mn-lt"/>
                        </a:rPr>
                        <a:t>2.08%</a:t>
                      </a:r>
                    </a:p>
                  </a:txBody>
                  <a:tcPr marL="9525" marR="9525" marT="9525" marB="0" anchor="ctr"/>
                </a:tc>
                <a:extLst>
                  <a:ext uri="{0D108BD9-81ED-4DB2-BD59-A6C34878D82A}">
                    <a16:rowId xmlns:a16="http://schemas.microsoft.com/office/drawing/2014/main" val="10009"/>
                  </a:ext>
                </a:extLst>
              </a:tr>
              <a:tr h="504000">
                <a:tc>
                  <a:txBody>
                    <a:bodyPr/>
                    <a:lstStyle/>
                    <a:p>
                      <a:pPr algn="ctr"/>
                      <a:r>
                        <a:rPr lang="id-ID" sz="2000" dirty="0">
                          <a:latin typeface="+mj-lt"/>
                        </a:rPr>
                        <a:t>10</a:t>
                      </a:r>
                    </a:p>
                  </a:txBody>
                  <a:tcPr marL="128016" marR="128016" marT="64008" marB="64008" anchor="ctr"/>
                </a:tc>
                <a:tc>
                  <a:txBody>
                    <a:bodyPr/>
                    <a:lstStyle/>
                    <a:p>
                      <a:pPr algn="l" fontAlgn="b"/>
                      <a:r>
                        <a:rPr lang="id-ID" sz="2000" b="0" i="0" u="none" strike="noStrike" dirty="0">
                          <a:solidFill>
                            <a:srgbClr val="000000"/>
                          </a:solidFill>
                          <a:effectLst/>
                          <a:latin typeface="+mn-lt"/>
                        </a:rPr>
                        <a:t>Disorder of refraction, unspecified</a:t>
                      </a:r>
                    </a:p>
                  </a:txBody>
                  <a:tcPr marL="9525" marR="9525" marT="9525" marB="0" anchor="ctr"/>
                </a:tc>
                <a:tc>
                  <a:txBody>
                    <a:bodyPr/>
                    <a:lstStyle/>
                    <a:p>
                      <a:pPr algn="ctr" fontAlgn="b"/>
                      <a:r>
                        <a:rPr lang="id-ID" sz="2000" b="0" i="0" u="none" strike="noStrike" dirty="0">
                          <a:solidFill>
                            <a:srgbClr val="000000"/>
                          </a:solidFill>
                          <a:effectLst/>
                          <a:latin typeface="+mn-lt"/>
                        </a:rPr>
                        <a:t>792</a:t>
                      </a:r>
                    </a:p>
                  </a:txBody>
                  <a:tcPr marL="9525" marR="9525" marT="9525" marB="0" anchor="ctr"/>
                </a:tc>
                <a:tc>
                  <a:txBody>
                    <a:bodyPr/>
                    <a:lstStyle/>
                    <a:p>
                      <a:pPr algn="ctr" fontAlgn="b"/>
                      <a:r>
                        <a:rPr lang="id-ID" sz="2000" b="0" i="0" u="none" strike="noStrike" dirty="0">
                          <a:solidFill>
                            <a:srgbClr val="000000"/>
                          </a:solidFill>
                          <a:effectLst/>
                          <a:latin typeface="+mn-lt"/>
                        </a:rPr>
                        <a:t>2.03%</a:t>
                      </a: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640080" y="163296"/>
            <a:ext cx="9649152" cy="110891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10 CMG’s </a:t>
            </a:r>
            <a:r>
              <a:rPr lang="en-US" sz="3600" cap="small" spc="-1" dirty="0" err="1">
                <a:solidFill>
                  <a:srgbClr val="575F6D"/>
                </a:solidFill>
                <a:latin typeface="Century Schoolbook"/>
              </a:rPr>
              <a:t>Kasus</a:t>
            </a:r>
            <a:r>
              <a:rPr lang="en-US" sz="3600" cap="small" spc="-1" dirty="0">
                <a:solidFill>
                  <a:srgbClr val="575F6D"/>
                </a:solidFill>
                <a:latin typeface="Century Schoolbook"/>
              </a:rPr>
              <a:t> </a:t>
            </a:r>
            <a:r>
              <a:rPr lang="id-ID" sz="3600" cap="small" spc="-1" dirty="0">
                <a:solidFill>
                  <a:srgbClr val="575F6D"/>
                </a:solidFill>
                <a:latin typeface="Century Schoolbook"/>
              </a:rPr>
              <a:t>Terbanyak RJTL Desember 2022 - Mei 2023</a:t>
            </a:r>
            <a:endParaRPr lang="id-ID" sz="3600" spc="-1" dirty="0">
              <a:latin typeface="Arial"/>
            </a:endParaRPr>
          </a:p>
        </p:txBody>
      </p:sp>
      <p:graphicFrame>
        <p:nvGraphicFramePr>
          <p:cNvPr id="169" name="Table 2"/>
          <p:cNvGraphicFramePr/>
          <p:nvPr>
            <p:extLst>
              <p:ext uri="{D42A27DB-BD31-4B8C-83A1-F6EECF244321}">
                <p14:modId xmlns:p14="http://schemas.microsoft.com/office/powerpoint/2010/main" val="765536842"/>
              </p:ext>
            </p:extLst>
          </p:nvPr>
        </p:nvGraphicFramePr>
        <p:xfrm>
          <a:off x="352128" y="1524097"/>
          <a:ext cx="11673320" cy="6328836"/>
        </p:xfrm>
        <a:graphic>
          <a:graphicData uri="http://schemas.openxmlformats.org/drawingml/2006/table">
            <a:tbl>
              <a:tblPr/>
              <a:tblGrid>
                <a:gridCol w="825243">
                  <a:extLst>
                    <a:ext uri="{9D8B030D-6E8A-4147-A177-3AD203B41FA5}">
                      <a16:colId xmlns:a16="http://schemas.microsoft.com/office/drawing/2014/main" val="20000"/>
                    </a:ext>
                  </a:extLst>
                </a:gridCol>
                <a:gridCol w="6428325">
                  <a:extLst>
                    <a:ext uri="{9D8B030D-6E8A-4147-A177-3AD203B41FA5}">
                      <a16:colId xmlns:a16="http://schemas.microsoft.com/office/drawing/2014/main" val="20001"/>
                    </a:ext>
                  </a:extLst>
                </a:gridCol>
                <a:gridCol w="1521554">
                  <a:extLst>
                    <a:ext uri="{9D8B030D-6E8A-4147-A177-3AD203B41FA5}">
                      <a16:colId xmlns:a16="http://schemas.microsoft.com/office/drawing/2014/main" val="20002"/>
                    </a:ext>
                  </a:extLst>
                </a:gridCol>
                <a:gridCol w="1449099">
                  <a:extLst>
                    <a:ext uri="{9D8B030D-6E8A-4147-A177-3AD203B41FA5}">
                      <a16:colId xmlns:a16="http://schemas.microsoft.com/office/drawing/2014/main" val="20003"/>
                    </a:ext>
                  </a:extLst>
                </a:gridCol>
                <a:gridCol w="1449099">
                  <a:extLst>
                    <a:ext uri="{9D8B030D-6E8A-4147-A177-3AD203B41FA5}">
                      <a16:colId xmlns:a16="http://schemas.microsoft.com/office/drawing/2014/main" val="20004"/>
                    </a:ext>
                  </a:extLst>
                </a:gridCol>
              </a:tblGrid>
              <a:tr h="519120">
                <a:tc>
                  <a:txBody>
                    <a:bodyPr/>
                    <a:lstStyle/>
                    <a:p>
                      <a:pPr algn="ctr">
                        <a:lnSpc>
                          <a:spcPct val="100000"/>
                        </a:lnSpc>
                      </a:pPr>
                      <a:r>
                        <a:rPr lang="id-ID" sz="2000" b="1" strike="noStrike" spc="-1" dirty="0">
                          <a:solidFill>
                            <a:srgbClr val="FFFFFF"/>
                          </a:solidFill>
                          <a:latin typeface="Century Schoolbook"/>
                        </a:rPr>
                        <a:t>No.</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CMG’s</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a:solidFill>
                            <a:srgbClr val="FFFFFF"/>
                          </a:solidFill>
                          <a:latin typeface="Century Schoolbook"/>
                        </a:rPr>
                        <a:t>Kode</a:t>
                      </a:r>
                      <a:endParaRPr lang="id-ID" sz="2000" b="0" strike="noStrike" spc="-1">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Kasus</a:t>
                      </a:r>
                      <a:endParaRPr lang="id-ID" sz="2000" b="0" strike="noStrike" spc="-1" dirty="0">
                        <a:latin typeface="Arial"/>
                      </a:endParaRP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%Total</a:t>
                      </a:r>
                      <a:r>
                        <a:rPr lang="id-ID" sz="2000" b="1" strike="noStrike" spc="-1" baseline="0" dirty="0">
                          <a:solidFill>
                            <a:schemeClr val="bg1"/>
                          </a:solidFill>
                          <a:latin typeface="+mj-lt"/>
                        </a:rPr>
                        <a:t> Kasus</a:t>
                      </a:r>
                      <a:endParaRPr lang="id-ID" sz="2000" b="1" strike="noStrike" spc="-1" dirty="0">
                        <a:solidFill>
                          <a:schemeClr val="bg1"/>
                        </a:solidFill>
                        <a:latin typeface="+mj-lt"/>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519120">
                <a:tc>
                  <a:txBody>
                    <a:bodyPr/>
                    <a:lstStyle/>
                    <a:p>
                      <a:pPr algn="ctr"/>
                      <a:r>
                        <a:rPr lang="id-ID" sz="2000" dirty="0"/>
                        <a:t>1</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fontAlgn="b"/>
                      <a:r>
                        <a:rPr lang="id-ID" sz="2000" b="0" i="0" u="none" strike="noStrike" dirty="0">
                          <a:solidFill>
                            <a:srgbClr val="000000"/>
                          </a:solidFill>
                          <a:effectLst/>
                          <a:latin typeface="+mj-lt"/>
                        </a:rPr>
                        <a:t>PROSEDUR LAIN-LAIN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H-3-12-0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30418</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77.92%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1"/>
                  </a:ext>
                </a:extLst>
              </a:tr>
              <a:tr h="519120">
                <a:tc>
                  <a:txBody>
                    <a:bodyPr/>
                    <a:lstStyle/>
                    <a:p>
                      <a:pPr algn="ctr"/>
                      <a:r>
                        <a:rPr lang="id-ID" sz="2000" dirty="0"/>
                        <a:t>2</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t-IT" sz="2000" b="0" i="0" u="none" strike="noStrike">
                          <a:solidFill>
                            <a:srgbClr val="000000"/>
                          </a:solidFill>
                          <a:effectLst/>
                          <a:latin typeface="+mj-lt"/>
                        </a:rPr>
                        <a:t>PROSEDUR DIAGNOSTIK &amp; IMAGING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H-3-13-0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2240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5.74%</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2"/>
                  </a:ext>
                </a:extLst>
              </a:tr>
              <a:tr h="519120">
                <a:tc>
                  <a:txBody>
                    <a:bodyPr/>
                    <a:lstStyle/>
                    <a:p>
                      <a:pPr algn="ctr"/>
                      <a:r>
                        <a:rPr lang="id-ID" sz="2000" dirty="0"/>
                        <a:t>3</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PENYAKIT KRONIS KECIL LAIN-LAIN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Q-5-44-0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2011</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5.15%</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3"/>
                  </a:ext>
                </a:extLst>
              </a:tr>
              <a:tr h="519120">
                <a:tc>
                  <a:txBody>
                    <a:bodyPr/>
                    <a:lstStyle/>
                    <a:p>
                      <a:pPr algn="ctr"/>
                      <a:r>
                        <a:rPr lang="id-ID" sz="2000" dirty="0"/>
                        <a:t>4</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LASER SEDANG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H-3-10-0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1100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2.82%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4"/>
                  </a:ext>
                </a:extLst>
              </a:tr>
              <a:tr h="519120">
                <a:tc>
                  <a:txBody>
                    <a:bodyPr/>
                    <a:lstStyle/>
                    <a:p>
                      <a:pPr algn="ctr"/>
                      <a:r>
                        <a:rPr lang="id-ID" sz="2000" dirty="0"/>
                        <a:t>5</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PROSEDUR OPERASI KATARAK</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H-2-36-0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1060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2.72%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5"/>
                  </a:ext>
                </a:extLst>
              </a:tr>
              <a:tr h="519120">
                <a:tc>
                  <a:txBody>
                    <a:bodyPr/>
                    <a:lstStyle/>
                    <a:p>
                      <a:pPr algn="ctr"/>
                      <a:r>
                        <a:rPr lang="id-ID" sz="2000" dirty="0"/>
                        <a:t>6</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KECIL PADA SEGMEN POSTERIOR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H-2-35-0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764</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1.96%</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6"/>
                  </a:ext>
                </a:extLst>
              </a:tr>
              <a:tr h="519120">
                <a:tc>
                  <a:txBody>
                    <a:bodyPr/>
                    <a:lstStyle/>
                    <a:p>
                      <a:pPr algn="ctr"/>
                      <a:r>
                        <a:rPr lang="id-ID" sz="2000" dirty="0"/>
                        <a:t>7</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PROSEDUR KECIL PADA EKTRAOKULER</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H-3-11-0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732</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1.88%</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7"/>
                  </a:ext>
                </a:extLst>
              </a:tr>
              <a:tr h="519120">
                <a:tc>
                  <a:txBody>
                    <a:bodyPr/>
                    <a:lstStyle/>
                    <a:p>
                      <a:pPr algn="ctr"/>
                      <a:r>
                        <a:rPr lang="id-ID" sz="2000" dirty="0"/>
                        <a:t>8</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PHOTOKOAGULASI DAN KRIOTHERAPI PADA RETINA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H-2-37-0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401</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1.03%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8"/>
                  </a:ext>
                </a:extLst>
              </a:tr>
              <a:tr h="519120">
                <a:tc>
                  <a:txBody>
                    <a:bodyPr/>
                    <a:lstStyle/>
                    <a:p>
                      <a:pPr algn="ctr"/>
                      <a:r>
                        <a:rPr lang="id-ID" sz="2000" dirty="0"/>
                        <a:t>9</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t-IT" sz="2000" b="0" i="0" u="none" strike="noStrike">
                          <a:solidFill>
                            <a:srgbClr val="000000"/>
                          </a:solidFill>
                          <a:effectLst/>
                          <a:latin typeface="+mj-lt"/>
                        </a:rPr>
                        <a:t>PROSEDUR KECIL PADA MATA EKSTERNAL</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H-2-23-0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113</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0.29%</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9"/>
                  </a:ext>
                </a:extLst>
              </a:tr>
              <a:tr h="519120">
                <a:tc>
                  <a:txBody>
                    <a:bodyPr/>
                    <a:lstStyle/>
                    <a:p>
                      <a:pPr algn="ctr"/>
                      <a:r>
                        <a:rPr lang="id-ID" sz="2000" dirty="0"/>
                        <a:t>10</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dirty="0">
                          <a:solidFill>
                            <a:srgbClr val="000000"/>
                          </a:solidFill>
                          <a:effectLst/>
                          <a:latin typeface="+mj-lt"/>
                        </a:rPr>
                        <a:t>PROSEDUR KECIL PADA SEGMEN ANTERIOR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H-2-33-0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112</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0.29%</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EEDE8"/>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4263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640080" y="192088"/>
            <a:ext cx="8425016" cy="110891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r>
              <a:rPr lang="id-ID" sz="3600" cap="small" spc="-1" dirty="0">
                <a:solidFill>
                  <a:srgbClr val="575F6D"/>
                </a:solidFill>
                <a:latin typeface="Century Schoolbook"/>
              </a:rPr>
              <a:t>10 CMG’s </a:t>
            </a:r>
            <a:r>
              <a:rPr lang="en-US" sz="3600" cap="small" spc="-1" dirty="0" err="1">
                <a:solidFill>
                  <a:srgbClr val="575F6D"/>
                </a:solidFill>
                <a:latin typeface="Century Schoolbook"/>
              </a:rPr>
              <a:t>berbiaya</a:t>
            </a:r>
            <a:r>
              <a:rPr lang="en-US" sz="3600" cap="small" spc="-1" dirty="0">
                <a:solidFill>
                  <a:srgbClr val="575F6D"/>
                </a:solidFill>
                <a:latin typeface="Century Schoolbook"/>
              </a:rPr>
              <a:t> </a:t>
            </a:r>
            <a:r>
              <a:rPr lang="id-ID" sz="3600" cap="small" spc="-1" dirty="0">
                <a:solidFill>
                  <a:srgbClr val="575F6D"/>
                </a:solidFill>
                <a:latin typeface="Century Schoolbook"/>
              </a:rPr>
              <a:t>Terbesar </a:t>
            </a:r>
            <a:r>
              <a:rPr lang="id-ID" sz="3600" cap="small" spc="-1" dirty="0">
                <a:solidFill>
                  <a:srgbClr val="575F6D"/>
                </a:solidFill>
              </a:rPr>
              <a:t>RJTL Desember 2022 - Mei 2023</a:t>
            </a:r>
            <a:endParaRPr lang="id-ID" sz="3600" spc="-1" dirty="0">
              <a:latin typeface="Arial"/>
            </a:endParaRPr>
          </a:p>
        </p:txBody>
      </p:sp>
      <p:graphicFrame>
        <p:nvGraphicFramePr>
          <p:cNvPr id="4" name="Table 2"/>
          <p:cNvGraphicFramePr/>
          <p:nvPr>
            <p:extLst>
              <p:ext uri="{D42A27DB-BD31-4B8C-83A1-F6EECF244321}">
                <p14:modId xmlns:p14="http://schemas.microsoft.com/office/powerpoint/2010/main" val="473790794"/>
              </p:ext>
            </p:extLst>
          </p:nvPr>
        </p:nvGraphicFramePr>
        <p:xfrm>
          <a:off x="352128" y="1524097"/>
          <a:ext cx="11673320" cy="6547222"/>
        </p:xfrm>
        <a:graphic>
          <a:graphicData uri="http://schemas.openxmlformats.org/drawingml/2006/table">
            <a:tbl>
              <a:tblPr/>
              <a:tblGrid>
                <a:gridCol w="825243">
                  <a:extLst>
                    <a:ext uri="{9D8B030D-6E8A-4147-A177-3AD203B41FA5}">
                      <a16:colId xmlns:a16="http://schemas.microsoft.com/office/drawing/2014/main" val="20000"/>
                    </a:ext>
                  </a:extLst>
                </a:gridCol>
                <a:gridCol w="601551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3301">
                  <a:extLst>
                    <a:ext uri="{9D8B030D-6E8A-4147-A177-3AD203B41FA5}">
                      <a16:colId xmlns:a16="http://schemas.microsoft.com/office/drawing/2014/main" val="20003"/>
                    </a:ext>
                  </a:extLst>
                </a:gridCol>
                <a:gridCol w="1449099">
                  <a:extLst>
                    <a:ext uri="{9D8B030D-6E8A-4147-A177-3AD203B41FA5}">
                      <a16:colId xmlns:a16="http://schemas.microsoft.com/office/drawing/2014/main" val="20004"/>
                    </a:ext>
                  </a:extLst>
                </a:gridCol>
              </a:tblGrid>
              <a:tr h="519120">
                <a:tc>
                  <a:txBody>
                    <a:bodyPr/>
                    <a:lstStyle/>
                    <a:p>
                      <a:pPr algn="ctr">
                        <a:lnSpc>
                          <a:spcPct val="100000"/>
                        </a:lnSpc>
                      </a:pPr>
                      <a:r>
                        <a:rPr lang="id-ID" sz="2000" b="1" strike="noStrike" spc="-1" dirty="0">
                          <a:solidFill>
                            <a:srgbClr val="FFFFFF"/>
                          </a:solidFill>
                          <a:latin typeface="Century Schoolbook"/>
                        </a:rPr>
                        <a:t>No.</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CMG’s</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a:solidFill>
                            <a:srgbClr val="FFFFFF"/>
                          </a:solidFill>
                          <a:latin typeface="Century Schoolbook"/>
                        </a:rPr>
                        <a:t>Kode</a:t>
                      </a:r>
                      <a:endParaRPr lang="id-ID" sz="2000" b="0" strike="noStrike" spc="-1">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Biaya</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%Total Biaya</a:t>
                      </a: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519120">
                <a:tc>
                  <a:txBody>
                    <a:bodyPr/>
                    <a:lstStyle/>
                    <a:p>
                      <a:pPr algn="ctr"/>
                      <a:r>
                        <a:rPr lang="id-ID" sz="2000" dirty="0"/>
                        <a:t>1</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fontAlgn="b"/>
                      <a:r>
                        <a:rPr lang="id-ID" sz="2000" b="0" i="0" u="none" strike="noStrike" dirty="0">
                          <a:solidFill>
                            <a:srgbClr val="000000"/>
                          </a:solidFill>
                          <a:effectLst/>
                          <a:latin typeface="+mj-lt"/>
                        </a:rPr>
                        <a:t>PROSEDUR LAIN-LAIN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H-3-12-0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7,429,624,500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39.23%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1"/>
                  </a:ext>
                </a:extLst>
              </a:tr>
              <a:tr h="651615">
                <a:tc>
                  <a:txBody>
                    <a:bodyPr/>
                    <a:lstStyle/>
                    <a:p>
                      <a:pPr algn="ctr"/>
                      <a:r>
                        <a:rPr lang="id-ID" sz="2000" dirty="0"/>
                        <a:t>2</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OPERASI KATARAK</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H-2-36-0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6,592,627,900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34.81%</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2"/>
                  </a:ext>
                </a:extLst>
              </a:tr>
              <a:tr h="519120">
                <a:tc>
                  <a:txBody>
                    <a:bodyPr/>
                    <a:lstStyle/>
                    <a:p>
                      <a:pPr algn="ctr"/>
                      <a:r>
                        <a:rPr lang="id-ID" sz="2000" dirty="0"/>
                        <a:t>3</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PROSEDUR KECIL PADA SEGMEN POSTERIOR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H-2-35-0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1,961,320,000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10.36%</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3"/>
                  </a:ext>
                </a:extLst>
              </a:tr>
              <a:tr h="605011">
                <a:tc>
                  <a:txBody>
                    <a:bodyPr/>
                    <a:lstStyle/>
                    <a:p>
                      <a:pPr algn="ctr"/>
                      <a:r>
                        <a:rPr lang="id-ID" sz="2000" dirty="0"/>
                        <a:t>4</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LASER SEDANG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H-3-10-0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914,683,000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4.83%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4"/>
                  </a:ext>
                </a:extLst>
              </a:tr>
              <a:tr h="519120">
                <a:tc>
                  <a:txBody>
                    <a:bodyPr/>
                    <a:lstStyle/>
                    <a:p>
                      <a:pPr algn="ctr"/>
                      <a:r>
                        <a:rPr lang="id-ID" sz="2000" dirty="0"/>
                        <a:t>5</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t-IT" sz="2000" b="0" i="0" u="none" strike="noStrike">
                          <a:solidFill>
                            <a:srgbClr val="000000"/>
                          </a:solidFill>
                          <a:effectLst/>
                          <a:latin typeface="+mj-lt"/>
                        </a:rPr>
                        <a:t>PROSEDUR DIAGNOSTIK &amp; IMAGING PADA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H-3-13-0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661,076,100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3.49%</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5"/>
                  </a:ext>
                </a:extLst>
              </a:tr>
              <a:tr h="519120">
                <a:tc>
                  <a:txBody>
                    <a:bodyPr/>
                    <a:lstStyle/>
                    <a:p>
                      <a:pPr algn="ctr"/>
                      <a:r>
                        <a:rPr lang="id-ID" sz="2000" dirty="0"/>
                        <a:t>6</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PHOTOKOAGULASI DAN KRIOTHERAPI PADA RETINA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H-2-37-0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553,352,700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2.92%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6"/>
                  </a:ext>
                </a:extLst>
              </a:tr>
              <a:tr h="519120">
                <a:tc>
                  <a:txBody>
                    <a:bodyPr/>
                    <a:lstStyle/>
                    <a:p>
                      <a:pPr algn="ctr"/>
                      <a:r>
                        <a:rPr lang="id-ID" sz="2000" dirty="0"/>
                        <a:t>7</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PENYAKIT KRONIS KECIL LAIN-LAIN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Q-5-44-0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405,465,400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2.14%</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7"/>
                  </a:ext>
                </a:extLst>
              </a:tr>
              <a:tr h="519120">
                <a:tc>
                  <a:txBody>
                    <a:bodyPr/>
                    <a:lstStyle/>
                    <a:p>
                      <a:pPr algn="ctr"/>
                      <a:r>
                        <a:rPr lang="id-ID" sz="2000" dirty="0"/>
                        <a:t>8</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PROSEDUR KECIL PADA EKTRAOKULER</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H-3-11-0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250,575,200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1.32%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8"/>
                  </a:ext>
                </a:extLst>
              </a:tr>
              <a:tr h="519120">
                <a:tc>
                  <a:txBody>
                    <a:bodyPr/>
                    <a:lstStyle/>
                    <a:p>
                      <a:pPr algn="ctr"/>
                      <a:r>
                        <a:rPr lang="id-ID" sz="2000" dirty="0"/>
                        <a:t>9</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t-IT" sz="2000" b="0" i="0" u="none" strike="noStrike">
                          <a:solidFill>
                            <a:srgbClr val="000000"/>
                          </a:solidFill>
                          <a:effectLst/>
                          <a:latin typeface="+mj-lt"/>
                        </a:rPr>
                        <a:t>PROSEDUR KECIL PADA MATA EKSTERNAL</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H-2-23-0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83,063,300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0.44%</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9"/>
                  </a:ext>
                </a:extLst>
              </a:tr>
              <a:tr h="519120">
                <a:tc>
                  <a:txBody>
                    <a:bodyPr/>
                    <a:lstStyle/>
                    <a:p>
                      <a:pPr algn="ctr"/>
                      <a:r>
                        <a:rPr lang="id-ID" sz="2000" dirty="0"/>
                        <a:t>10</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dirty="0">
                          <a:solidFill>
                            <a:srgbClr val="000000"/>
                          </a:solidFill>
                          <a:effectLst/>
                          <a:latin typeface="+mj-lt"/>
                        </a:rPr>
                        <a:t>PROSEDUR KECIL PADA SEGMEN ANTERIOR MATA</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H-2-33-0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42,750,800 </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0.23%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EEDE8"/>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6720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8569032" cy="1600200"/>
          </a:xfrm>
        </p:spPr>
        <p:txBody>
          <a:bodyPr anchor="ctr">
            <a:normAutofit/>
          </a:bodyPr>
          <a:lstStyle/>
          <a:p>
            <a:r>
              <a:rPr lang="id-ID" sz="3600" dirty="0"/>
              <a:t>10 prosedur terbanyak rjtl </a:t>
            </a:r>
            <a:r>
              <a:rPr lang="id-ID" sz="3600" spc="-1" dirty="0">
                <a:solidFill>
                  <a:srgbClr val="575F6D"/>
                </a:solidFill>
              </a:rPr>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25786770"/>
              </p:ext>
            </p:extLst>
          </p:nvPr>
        </p:nvGraphicFramePr>
        <p:xfrm>
          <a:off x="640080" y="2064296"/>
          <a:ext cx="10297224" cy="6220084"/>
        </p:xfrm>
        <a:graphic>
          <a:graphicData uri="http://schemas.openxmlformats.org/drawingml/2006/table">
            <a:tbl>
              <a:tblPr firstRow="1" bandRow="1">
                <a:tableStyleId>{5C22544A-7EE6-4342-B048-85BDC9FD1C3A}</a:tableStyleId>
              </a:tblPr>
              <a:tblGrid>
                <a:gridCol w="1010762">
                  <a:extLst>
                    <a:ext uri="{9D8B030D-6E8A-4147-A177-3AD203B41FA5}">
                      <a16:colId xmlns:a16="http://schemas.microsoft.com/office/drawing/2014/main" val="20000"/>
                    </a:ext>
                  </a:extLst>
                </a:gridCol>
                <a:gridCol w="5657259">
                  <a:extLst>
                    <a:ext uri="{9D8B030D-6E8A-4147-A177-3AD203B41FA5}">
                      <a16:colId xmlns:a16="http://schemas.microsoft.com/office/drawing/2014/main" val="20001"/>
                    </a:ext>
                  </a:extLst>
                </a:gridCol>
                <a:gridCol w="2117035">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596814">
                <a:tc>
                  <a:txBody>
                    <a:bodyPr/>
                    <a:lstStyle/>
                    <a:p>
                      <a:pPr algn="ctr"/>
                      <a:r>
                        <a:rPr lang="id-ID" sz="2000" dirty="0"/>
                        <a:t>NO</a:t>
                      </a:r>
                    </a:p>
                  </a:txBody>
                  <a:tcPr marL="128016" marR="128016" marT="64008" marB="64008" anchor="ctr"/>
                </a:tc>
                <a:tc>
                  <a:txBody>
                    <a:bodyPr/>
                    <a:lstStyle/>
                    <a:p>
                      <a:pPr algn="ctr"/>
                      <a:r>
                        <a:rPr lang="en-US" sz="2000" dirty="0"/>
                        <a:t>PROSEDUR</a:t>
                      </a:r>
                      <a:endParaRPr lang="id-ID" sz="2000" dirty="0"/>
                    </a:p>
                  </a:txBody>
                  <a:tcPr marL="128016" marR="128016" marT="64008" marB="64008" anchor="ctr"/>
                </a:tc>
                <a:tc>
                  <a:txBody>
                    <a:bodyPr/>
                    <a:lstStyle/>
                    <a:p>
                      <a:pPr algn="ctr"/>
                      <a:r>
                        <a:rPr lang="id-ID" sz="2000" dirty="0"/>
                        <a:t>JUMLAH</a:t>
                      </a:r>
                    </a:p>
                  </a:txBody>
                  <a:tcPr marL="128016" marR="128016" marT="64008" marB="64008" anchor="ctr"/>
                </a:tc>
                <a:tc>
                  <a:txBody>
                    <a:bodyPr/>
                    <a:lstStyle/>
                    <a:p>
                      <a:pPr algn="ctr"/>
                      <a:r>
                        <a:rPr lang="id-ID" sz="2000" dirty="0"/>
                        <a:t>% TOTAL</a:t>
                      </a:r>
                    </a:p>
                  </a:txBody>
                  <a:tcPr marL="128016" marR="128016" marT="64008" marB="64008" anchor="ctr"/>
                </a:tc>
                <a:extLst>
                  <a:ext uri="{0D108BD9-81ED-4DB2-BD59-A6C34878D82A}">
                    <a16:rowId xmlns:a16="http://schemas.microsoft.com/office/drawing/2014/main" val="10000"/>
                  </a:ext>
                </a:extLst>
              </a:tr>
              <a:tr h="537985">
                <a:tc>
                  <a:txBody>
                    <a:bodyPr/>
                    <a:lstStyle/>
                    <a:p>
                      <a:pPr algn="ctr"/>
                      <a:r>
                        <a:rPr lang="id-ID" sz="2000" dirty="0"/>
                        <a:t>1</a:t>
                      </a:r>
                    </a:p>
                  </a:txBody>
                  <a:tcPr marL="128016" marR="128016" marT="64008" marB="64008" anchor="ctr"/>
                </a:tc>
                <a:tc>
                  <a:txBody>
                    <a:bodyPr/>
                    <a:lstStyle/>
                    <a:p>
                      <a:pPr algn="l" fontAlgn="b"/>
                      <a:r>
                        <a:rPr lang="id-ID" sz="2000" b="0" i="0" u="none" strike="noStrike" dirty="0">
                          <a:solidFill>
                            <a:srgbClr val="000000"/>
                          </a:solidFill>
                          <a:effectLst/>
                          <a:latin typeface="+mn-lt"/>
                        </a:rPr>
                        <a:t>Comprehensive eye examination</a:t>
                      </a:r>
                    </a:p>
                  </a:txBody>
                  <a:tcPr marL="9525" marR="9525" marT="9525" marB="0" anchor="ctr"/>
                </a:tc>
                <a:tc>
                  <a:txBody>
                    <a:bodyPr/>
                    <a:lstStyle/>
                    <a:p>
                      <a:pPr algn="ctr" fontAlgn="b"/>
                      <a:r>
                        <a:rPr lang="id-ID" sz="2000" b="0" i="0" u="none" strike="noStrike" dirty="0">
                          <a:solidFill>
                            <a:srgbClr val="000000"/>
                          </a:solidFill>
                          <a:effectLst/>
                          <a:latin typeface="+mn-lt"/>
                        </a:rPr>
                        <a:t>24616</a:t>
                      </a:r>
                    </a:p>
                  </a:txBody>
                  <a:tcPr marL="9525" marR="9525" marT="9525" marB="0" anchor="ctr"/>
                </a:tc>
                <a:tc>
                  <a:txBody>
                    <a:bodyPr/>
                    <a:lstStyle/>
                    <a:p>
                      <a:pPr algn="ctr" fontAlgn="b"/>
                      <a:r>
                        <a:rPr lang="id-ID" sz="2000" b="0" i="0" u="none" strike="noStrike">
                          <a:solidFill>
                            <a:srgbClr val="000000"/>
                          </a:solidFill>
                          <a:effectLst/>
                          <a:latin typeface="+mn-lt"/>
                        </a:rPr>
                        <a:t>63.06%</a:t>
                      </a:r>
                    </a:p>
                  </a:txBody>
                  <a:tcPr marL="9525" marR="9525" marT="9525" marB="0" anchor="ctr"/>
                </a:tc>
                <a:extLst>
                  <a:ext uri="{0D108BD9-81ED-4DB2-BD59-A6C34878D82A}">
                    <a16:rowId xmlns:a16="http://schemas.microsoft.com/office/drawing/2014/main" val="10001"/>
                  </a:ext>
                </a:extLst>
              </a:tr>
              <a:tr h="537985">
                <a:tc>
                  <a:txBody>
                    <a:bodyPr/>
                    <a:lstStyle/>
                    <a:p>
                      <a:pPr algn="ctr"/>
                      <a:r>
                        <a:rPr lang="id-ID" sz="2000" dirty="0"/>
                        <a:t>2</a:t>
                      </a:r>
                    </a:p>
                  </a:txBody>
                  <a:tcPr marL="128016" marR="128016" marT="64008" marB="64008" anchor="ctr"/>
                </a:tc>
                <a:tc>
                  <a:txBody>
                    <a:bodyPr/>
                    <a:lstStyle/>
                    <a:p>
                      <a:pPr algn="l" fontAlgn="b"/>
                      <a:r>
                        <a:rPr lang="id-ID" sz="2000" b="0" i="0" u="none" strike="noStrike">
                          <a:solidFill>
                            <a:srgbClr val="000000"/>
                          </a:solidFill>
                          <a:effectLst/>
                          <a:latin typeface="+mn-lt"/>
                        </a:rPr>
                        <a:t>Extended ophthalmologic work-up</a:t>
                      </a:r>
                    </a:p>
                  </a:txBody>
                  <a:tcPr marL="9525" marR="9525" marT="9525" marB="0" anchor="ctr"/>
                </a:tc>
                <a:tc>
                  <a:txBody>
                    <a:bodyPr/>
                    <a:lstStyle/>
                    <a:p>
                      <a:pPr algn="ctr" fontAlgn="b"/>
                      <a:r>
                        <a:rPr lang="id-ID" sz="2000" b="0" i="0" u="none" strike="noStrike">
                          <a:solidFill>
                            <a:srgbClr val="000000"/>
                          </a:solidFill>
                          <a:effectLst/>
                          <a:latin typeface="+mn-lt"/>
                        </a:rPr>
                        <a:t>5716</a:t>
                      </a:r>
                    </a:p>
                  </a:txBody>
                  <a:tcPr marL="9525" marR="9525" marT="9525" marB="0" anchor="ctr"/>
                </a:tc>
                <a:tc>
                  <a:txBody>
                    <a:bodyPr/>
                    <a:lstStyle/>
                    <a:p>
                      <a:pPr algn="ctr" fontAlgn="b"/>
                      <a:r>
                        <a:rPr lang="id-ID" sz="2000" b="0" i="0" u="none" strike="noStrike">
                          <a:solidFill>
                            <a:srgbClr val="000000"/>
                          </a:solidFill>
                          <a:effectLst/>
                          <a:latin typeface="+mn-lt"/>
                        </a:rPr>
                        <a:t>14.64%</a:t>
                      </a:r>
                    </a:p>
                  </a:txBody>
                  <a:tcPr marL="9525" marR="9525" marT="9525" marB="0" anchor="ctr"/>
                </a:tc>
                <a:extLst>
                  <a:ext uri="{0D108BD9-81ED-4DB2-BD59-A6C34878D82A}">
                    <a16:rowId xmlns:a16="http://schemas.microsoft.com/office/drawing/2014/main" val="10002"/>
                  </a:ext>
                </a:extLst>
              </a:tr>
              <a:tr h="537985">
                <a:tc>
                  <a:txBody>
                    <a:bodyPr/>
                    <a:lstStyle/>
                    <a:p>
                      <a:pPr algn="ctr"/>
                      <a:r>
                        <a:rPr lang="id-ID" sz="2000" dirty="0"/>
                        <a:t>3</a:t>
                      </a:r>
                    </a:p>
                  </a:txBody>
                  <a:tcPr marL="128016" marR="128016" marT="64008" marB="64008" anchor="ctr"/>
                </a:tc>
                <a:tc>
                  <a:txBody>
                    <a:bodyPr/>
                    <a:lstStyle/>
                    <a:p>
                      <a:pPr algn="l" fontAlgn="b"/>
                      <a:r>
                        <a:rPr lang="id-ID" sz="2000" b="0" i="0" u="none" strike="noStrike">
                          <a:solidFill>
                            <a:srgbClr val="000000"/>
                          </a:solidFill>
                          <a:effectLst/>
                          <a:latin typeface="+mn-lt"/>
                        </a:rPr>
                        <a:t>Limited eye examination</a:t>
                      </a:r>
                    </a:p>
                  </a:txBody>
                  <a:tcPr marL="9525" marR="9525" marT="9525" marB="0" anchor="ctr"/>
                </a:tc>
                <a:tc>
                  <a:txBody>
                    <a:bodyPr/>
                    <a:lstStyle/>
                    <a:p>
                      <a:pPr algn="ctr" fontAlgn="b"/>
                      <a:r>
                        <a:rPr lang="id-ID" sz="2000" b="0" i="0" u="none" strike="noStrike">
                          <a:solidFill>
                            <a:srgbClr val="000000"/>
                          </a:solidFill>
                          <a:effectLst/>
                          <a:latin typeface="+mn-lt"/>
                        </a:rPr>
                        <a:t>2072</a:t>
                      </a:r>
                    </a:p>
                  </a:txBody>
                  <a:tcPr marL="9525" marR="9525" marT="9525" marB="0" anchor="ctr"/>
                </a:tc>
                <a:tc>
                  <a:txBody>
                    <a:bodyPr/>
                    <a:lstStyle/>
                    <a:p>
                      <a:pPr algn="ctr" fontAlgn="b"/>
                      <a:r>
                        <a:rPr lang="id-ID" sz="2000" b="0" i="0" u="none" strike="noStrike">
                          <a:solidFill>
                            <a:srgbClr val="000000"/>
                          </a:solidFill>
                          <a:effectLst/>
                          <a:latin typeface="+mn-lt"/>
                        </a:rPr>
                        <a:t>5.31%</a:t>
                      </a:r>
                    </a:p>
                  </a:txBody>
                  <a:tcPr marL="9525" marR="9525" marT="9525" marB="0" anchor="ctr"/>
                </a:tc>
                <a:extLst>
                  <a:ext uri="{0D108BD9-81ED-4DB2-BD59-A6C34878D82A}">
                    <a16:rowId xmlns:a16="http://schemas.microsoft.com/office/drawing/2014/main" val="10003"/>
                  </a:ext>
                </a:extLst>
              </a:tr>
              <a:tr h="537985">
                <a:tc>
                  <a:txBody>
                    <a:bodyPr/>
                    <a:lstStyle/>
                    <a:p>
                      <a:pPr algn="ctr"/>
                      <a:r>
                        <a:rPr lang="id-ID" sz="2000" dirty="0"/>
                        <a:t>4</a:t>
                      </a:r>
                    </a:p>
                  </a:txBody>
                  <a:tcPr marL="128016" marR="128016" marT="64008" marB="64008" anchor="ctr"/>
                </a:tc>
                <a:tc>
                  <a:txBody>
                    <a:bodyPr/>
                    <a:lstStyle/>
                    <a:p>
                      <a:pPr algn="l" fontAlgn="b"/>
                      <a:r>
                        <a:rPr lang="en-US" sz="2000" b="0" i="0" u="none" strike="noStrike">
                          <a:solidFill>
                            <a:srgbClr val="000000"/>
                          </a:solidFill>
                          <a:effectLst/>
                          <a:latin typeface="+mn-lt"/>
                        </a:rPr>
                        <a:t>P32 and Other Tracer Studies of Eye</a:t>
                      </a:r>
                    </a:p>
                  </a:txBody>
                  <a:tcPr marL="9525" marR="9525" marT="9525" marB="0" anchor="ctr"/>
                </a:tc>
                <a:tc>
                  <a:txBody>
                    <a:bodyPr/>
                    <a:lstStyle/>
                    <a:p>
                      <a:pPr algn="ctr" fontAlgn="b"/>
                      <a:r>
                        <a:rPr lang="id-ID" sz="2000" b="0" i="0" u="none" strike="noStrike" dirty="0">
                          <a:solidFill>
                            <a:srgbClr val="000000"/>
                          </a:solidFill>
                          <a:effectLst/>
                          <a:latin typeface="+mn-lt"/>
                        </a:rPr>
                        <a:t>1505</a:t>
                      </a:r>
                    </a:p>
                  </a:txBody>
                  <a:tcPr marL="9525" marR="9525" marT="9525" marB="0" anchor="ctr"/>
                </a:tc>
                <a:tc>
                  <a:txBody>
                    <a:bodyPr/>
                    <a:lstStyle/>
                    <a:p>
                      <a:pPr algn="ctr" fontAlgn="b"/>
                      <a:r>
                        <a:rPr lang="id-ID" sz="2000" b="0" i="0" u="none" strike="noStrike">
                          <a:solidFill>
                            <a:srgbClr val="000000"/>
                          </a:solidFill>
                          <a:effectLst/>
                          <a:latin typeface="+mn-lt"/>
                        </a:rPr>
                        <a:t>3.86%</a:t>
                      </a:r>
                    </a:p>
                  </a:txBody>
                  <a:tcPr marL="9525" marR="9525" marT="9525" marB="0" anchor="ctr"/>
                </a:tc>
                <a:extLst>
                  <a:ext uri="{0D108BD9-81ED-4DB2-BD59-A6C34878D82A}">
                    <a16:rowId xmlns:a16="http://schemas.microsoft.com/office/drawing/2014/main" val="10004"/>
                  </a:ext>
                </a:extLst>
              </a:tr>
              <a:tr h="537985">
                <a:tc>
                  <a:txBody>
                    <a:bodyPr/>
                    <a:lstStyle/>
                    <a:p>
                      <a:pPr algn="ctr"/>
                      <a:r>
                        <a:rPr lang="id-ID" sz="2000" dirty="0"/>
                        <a:t>5</a:t>
                      </a:r>
                    </a:p>
                  </a:txBody>
                  <a:tcPr marL="128016" marR="128016" marT="64008" marB="64008" anchor="ctr"/>
                </a:tc>
                <a:tc>
                  <a:txBody>
                    <a:bodyPr/>
                    <a:lstStyle/>
                    <a:p>
                      <a:pPr algn="l" fontAlgn="b"/>
                      <a:r>
                        <a:rPr lang="en-US" sz="2000" b="0" i="0" u="none" strike="noStrike">
                          <a:solidFill>
                            <a:srgbClr val="000000"/>
                          </a:solidFill>
                          <a:effectLst/>
                          <a:latin typeface="+mn-lt"/>
                        </a:rPr>
                        <a:t>Destruction of chorioretinal lesion by laser photocoagulation</a:t>
                      </a:r>
                    </a:p>
                  </a:txBody>
                  <a:tcPr marL="9525" marR="9525" marT="9525" marB="0" anchor="ctr"/>
                </a:tc>
                <a:tc>
                  <a:txBody>
                    <a:bodyPr/>
                    <a:lstStyle/>
                    <a:p>
                      <a:pPr algn="ctr" fontAlgn="b"/>
                      <a:r>
                        <a:rPr lang="id-ID" sz="2000" b="0" i="0" u="none" strike="noStrike">
                          <a:solidFill>
                            <a:srgbClr val="000000"/>
                          </a:solidFill>
                          <a:effectLst/>
                          <a:latin typeface="+mn-lt"/>
                        </a:rPr>
                        <a:t>1100</a:t>
                      </a:r>
                    </a:p>
                  </a:txBody>
                  <a:tcPr marL="9525" marR="9525" marT="9525" marB="0" anchor="ctr"/>
                </a:tc>
                <a:tc>
                  <a:txBody>
                    <a:bodyPr/>
                    <a:lstStyle/>
                    <a:p>
                      <a:pPr algn="ctr" fontAlgn="b"/>
                      <a:r>
                        <a:rPr lang="id-ID" sz="2000" b="0" i="0" u="none" strike="noStrike">
                          <a:solidFill>
                            <a:srgbClr val="000000"/>
                          </a:solidFill>
                          <a:effectLst/>
                          <a:latin typeface="+mn-lt"/>
                        </a:rPr>
                        <a:t>2.82%</a:t>
                      </a:r>
                    </a:p>
                  </a:txBody>
                  <a:tcPr marL="9525" marR="9525" marT="9525" marB="0" anchor="ctr"/>
                </a:tc>
                <a:extLst>
                  <a:ext uri="{0D108BD9-81ED-4DB2-BD59-A6C34878D82A}">
                    <a16:rowId xmlns:a16="http://schemas.microsoft.com/office/drawing/2014/main" val="10005"/>
                  </a:ext>
                </a:extLst>
              </a:tr>
              <a:tr h="537985">
                <a:tc>
                  <a:txBody>
                    <a:bodyPr/>
                    <a:lstStyle/>
                    <a:p>
                      <a:pPr algn="ctr"/>
                      <a:r>
                        <a:rPr lang="id-ID" sz="2000" dirty="0"/>
                        <a:t>6</a:t>
                      </a:r>
                    </a:p>
                  </a:txBody>
                  <a:tcPr marL="128016" marR="128016" marT="64008" marB="64008" anchor="ctr"/>
                </a:tc>
                <a:tc>
                  <a:txBody>
                    <a:bodyPr/>
                    <a:lstStyle/>
                    <a:p>
                      <a:pPr algn="l" fontAlgn="b"/>
                      <a:r>
                        <a:rPr lang="id-ID" sz="2000" b="0" i="0" u="none" strike="noStrike">
                          <a:solidFill>
                            <a:srgbClr val="000000"/>
                          </a:solidFill>
                          <a:effectLst/>
                          <a:latin typeface="+mn-lt"/>
                        </a:rPr>
                        <a:t>Other operations on vitreous</a:t>
                      </a:r>
                    </a:p>
                  </a:txBody>
                  <a:tcPr marL="9525" marR="9525" marT="9525" marB="0" anchor="ctr"/>
                </a:tc>
                <a:tc>
                  <a:txBody>
                    <a:bodyPr/>
                    <a:lstStyle/>
                    <a:p>
                      <a:pPr algn="ctr" fontAlgn="b"/>
                      <a:r>
                        <a:rPr lang="id-ID" sz="2000" b="0" i="0" u="none" strike="noStrike">
                          <a:solidFill>
                            <a:srgbClr val="000000"/>
                          </a:solidFill>
                          <a:effectLst/>
                          <a:latin typeface="+mn-lt"/>
                        </a:rPr>
                        <a:t>764</a:t>
                      </a:r>
                    </a:p>
                  </a:txBody>
                  <a:tcPr marL="9525" marR="9525" marT="9525" marB="0" anchor="ctr"/>
                </a:tc>
                <a:tc>
                  <a:txBody>
                    <a:bodyPr/>
                    <a:lstStyle/>
                    <a:p>
                      <a:pPr algn="ctr" fontAlgn="b"/>
                      <a:r>
                        <a:rPr lang="id-ID" sz="2000" b="0" i="0" u="none" strike="noStrike">
                          <a:solidFill>
                            <a:srgbClr val="000000"/>
                          </a:solidFill>
                          <a:effectLst/>
                          <a:latin typeface="+mn-lt"/>
                        </a:rPr>
                        <a:t>1.96%</a:t>
                      </a:r>
                    </a:p>
                  </a:txBody>
                  <a:tcPr marL="9525" marR="9525" marT="9525" marB="0" anchor="ctr"/>
                </a:tc>
                <a:extLst>
                  <a:ext uri="{0D108BD9-81ED-4DB2-BD59-A6C34878D82A}">
                    <a16:rowId xmlns:a16="http://schemas.microsoft.com/office/drawing/2014/main" val="10006"/>
                  </a:ext>
                </a:extLst>
              </a:tr>
              <a:tr h="537985">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n-lt"/>
                        </a:rPr>
                        <a:t>Removal of superficial foreign body from eye without incision</a:t>
                      </a:r>
                    </a:p>
                  </a:txBody>
                  <a:tcPr marL="9525" marR="9525" marT="9525" marB="0" anchor="ctr"/>
                </a:tc>
                <a:tc>
                  <a:txBody>
                    <a:bodyPr/>
                    <a:lstStyle/>
                    <a:p>
                      <a:pPr algn="ctr" fontAlgn="b"/>
                      <a:r>
                        <a:rPr lang="id-ID" sz="2000" b="0" i="0" u="none" strike="noStrike">
                          <a:solidFill>
                            <a:srgbClr val="000000"/>
                          </a:solidFill>
                          <a:effectLst/>
                          <a:latin typeface="+mn-lt"/>
                        </a:rPr>
                        <a:t>652</a:t>
                      </a:r>
                    </a:p>
                  </a:txBody>
                  <a:tcPr marL="9525" marR="9525" marT="9525" marB="0" anchor="ctr"/>
                </a:tc>
                <a:tc>
                  <a:txBody>
                    <a:bodyPr/>
                    <a:lstStyle/>
                    <a:p>
                      <a:pPr algn="ctr" fontAlgn="b"/>
                      <a:r>
                        <a:rPr lang="id-ID" sz="2000" b="0" i="0" u="none" strike="noStrike">
                          <a:solidFill>
                            <a:srgbClr val="000000"/>
                          </a:solidFill>
                          <a:effectLst/>
                          <a:latin typeface="+mn-lt"/>
                        </a:rPr>
                        <a:t>1.67%</a:t>
                      </a:r>
                    </a:p>
                  </a:txBody>
                  <a:tcPr marL="9525" marR="9525" marT="9525" marB="0" anchor="ctr"/>
                </a:tc>
                <a:extLst>
                  <a:ext uri="{0D108BD9-81ED-4DB2-BD59-A6C34878D82A}">
                    <a16:rowId xmlns:a16="http://schemas.microsoft.com/office/drawing/2014/main" val="10007"/>
                  </a:ext>
                </a:extLst>
              </a:tr>
              <a:tr h="537985">
                <a:tc>
                  <a:txBody>
                    <a:bodyPr/>
                    <a:lstStyle/>
                    <a:p>
                      <a:pPr algn="ctr"/>
                      <a:r>
                        <a:rPr lang="id-ID" sz="2000" dirty="0"/>
                        <a:t>8</a:t>
                      </a:r>
                    </a:p>
                  </a:txBody>
                  <a:tcPr marL="128016" marR="128016" marT="64008" marB="64008" anchor="ctr"/>
                </a:tc>
                <a:tc>
                  <a:txBody>
                    <a:bodyPr/>
                    <a:lstStyle/>
                    <a:p>
                      <a:pPr algn="l" fontAlgn="b"/>
                      <a:r>
                        <a:rPr lang="id-ID" sz="2000" b="0" i="0" u="none" strike="noStrike">
                          <a:solidFill>
                            <a:srgbClr val="000000"/>
                          </a:solidFill>
                          <a:effectLst/>
                          <a:latin typeface="+mn-lt"/>
                        </a:rPr>
                        <a:t>Ultrasound study of eye</a:t>
                      </a:r>
                    </a:p>
                  </a:txBody>
                  <a:tcPr marL="9525" marR="9525" marT="9525" marB="0" anchor="ctr"/>
                </a:tc>
                <a:tc>
                  <a:txBody>
                    <a:bodyPr/>
                    <a:lstStyle/>
                    <a:p>
                      <a:pPr algn="ctr" fontAlgn="b"/>
                      <a:r>
                        <a:rPr lang="id-ID" sz="2000" b="0" i="0" u="none" strike="noStrike">
                          <a:solidFill>
                            <a:srgbClr val="000000"/>
                          </a:solidFill>
                          <a:effectLst/>
                          <a:latin typeface="+mn-lt"/>
                        </a:rPr>
                        <a:t>615</a:t>
                      </a:r>
                    </a:p>
                  </a:txBody>
                  <a:tcPr marL="9525" marR="9525" marT="9525" marB="0" anchor="ctr"/>
                </a:tc>
                <a:tc>
                  <a:txBody>
                    <a:bodyPr/>
                    <a:lstStyle/>
                    <a:p>
                      <a:pPr algn="ctr" fontAlgn="b"/>
                      <a:r>
                        <a:rPr lang="id-ID" sz="2000" b="0" i="0" u="none" strike="noStrike">
                          <a:solidFill>
                            <a:srgbClr val="000000"/>
                          </a:solidFill>
                          <a:effectLst/>
                          <a:latin typeface="+mn-lt"/>
                        </a:rPr>
                        <a:t>1.58%</a:t>
                      </a:r>
                    </a:p>
                  </a:txBody>
                  <a:tcPr marL="9525" marR="9525" marT="9525" marB="0" anchor="ctr"/>
                </a:tc>
                <a:extLst>
                  <a:ext uri="{0D108BD9-81ED-4DB2-BD59-A6C34878D82A}">
                    <a16:rowId xmlns:a16="http://schemas.microsoft.com/office/drawing/2014/main" val="10008"/>
                  </a:ext>
                </a:extLst>
              </a:tr>
              <a:tr h="537985">
                <a:tc>
                  <a:txBody>
                    <a:bodyPr/>
                    <a:lstStyle/>
                    <a:p>
                      <a:pPr algn="ctr"/>
                      <a:r>
                        <a:rPr lang="id-ID" sz="2000" dirty="0"/>
                        <a:t>9</a:t>
                      </a:r>
                    </a:p>
                  </a:txBody>
                  <a:tcPr marL="128016" marR="128016" marT="64008" marB="64008" anchor="ctr"/>
                </a:tc>
                <a:tc>
                  <a:txBody>
                    <a:bodyPr/>
                    <a:lstStyle/>
                    <a:p>
                      <a:pPr algn="l" fontAlgn="b"/>
                      <a:r>
                        <a:rPr lang="en-US" sz="2000" b="0" i="0" u="none" strike="noStrike">
                          <a:solidFill>
                            <a:srgbClr val="000000"/>
                          </a:solidFill>
                          <a:effectLst/>
                          <a:latin typeface="+mn-lt"/>
                        </a:rPr>
                        <a:t>Phacoemulsification and aspiration of cataract</a:t>
                      </a:r>
                    </a:p>
                  </a:txBody>
                  <a:tcPr marL="9525" marR="9525" marT="9525" marB="0" anchor="ctr"/>
                </a:tc>
                <a:tc>
                  <a:txBody>
                    <a:bodyPr/>
                    <a:lstStyle/>
                    <a:p>
                      <a:pPr algn="ctr" fontAlgn="b"/>
                      <a:r>
                        <a:rPr lang="id-ID" sz="2000" b="0" i="0" u="none" strike="noStrike">
                          <a:solidFill>
                            <a:srgbClr val="000000"/>
                          </a:solidFill>
                          <a:effectLst/>
                          <a:latin typeface="+mn-lt"/>
                        </a:rPr>
                        <a:t>601</a:t>
                      </a:r>
                    </a:p>
                  </a:txBody>
                  <a:tcPr marL="9525" marR="9525" marT="9525" marB="0" anchor="ctr"/>
                </a:tc>
                <a:tc>
                  <a:txBody>
                    <a:bodyPr/>
                    <a:lstStyle/>
                    <a:p>
                      <a:pPr algn="ctr" fontAlgn="b"/>
                      <a:r>
                        <a:rPr lang="id-ID" sz="2000" b="0" i="0" u="none" strike="noStrike">
                          <a:solidFill>
                            <a:srgbClr val="000000"/>
                          </a:solidFill>
                          <a:effectLst/>
                          <a:latin typeface="+mn-lt"/>
                        </a:rPr>
                        <a:t>1.54%</a:t>
                      </a:r>
                    </a:p>
                  </a:txBody>
                  <a:tcPr marL="9525" marR="9525" marT="9525" marB="0" anchor="ctr"/>
                </a:tc>
                <a:extLst>
                  <a:ext uri="{0D108BD9-81ED-4DB2-BD59-A6C34878D82A}">
                    <a16:rowId xmlns:a16="http://schemas.microsoft.com/office/drawing/2014/main" val="10009"/>
                  </a:ext>
                </a:extLst>
              </a:tr>
              <a:tr h="537985">
                <a:tc>
                  <a:txBody>
                    <a:bodyPr/>
                    <a:lstStyle/>
                    <a:p>
                      <a:pPr algn="ctr"/>
                      <a:r>
                        <a:rPr lang="id-ID" sz="2000" dirty="0"/>
                        <a:t>10</a:t>
                      </a:r>
                    </a:p>
                  </a:txBody>
                  <a:tcPr marL="128016" marR="128016" marT="64008" marB="64008" anchor="ctr"/>
                </a:tc>
                <a:tc>
                  <a:txBody>
                    <a:bodyPr/>
                    <a:lstStyle/>
                    <a:p>
                      <a:pPr algn="l" fontAlgn="b"/>
                      <a:r>
                        <a:rPr lang="en-US" sz="2000" b="0" i="0" u="none" strike="noStrike" dirty="0" err="1">
                          <a:solidFill>
                            <a:srgbClr val="000000"/>
                          </a:solidFill>
                          <a:effectLst/>
                          <a:latin typeface="+mn-lt"/>
                        </a:rPr>
                        <a:t>Discission</a:t>
                      </a:r>
                      <a:r>
                        <a:rPr lang="en-US" sz="2000" b="0" i="0" u="none" strike="noStrike" dirty="0">
                          <a:solidFill>
                            <a:srgbClr val="000000"/>
                          </a:solidFill>
                          <a:effectLst/>
                          <a:latin typeface="+mn-lt"/>
                        </a:rPr>
                        <a:t> of secondary membrane (after cataract)</a:t>
                      </a:r>
                    </a:p>
                  </a:txBody>
                  <a:tcPr marL="9525" marR="9525" marT="9525" marB="0" anchor="ctr"/>
                </a:tc>
                <a:tc>
                  <a:txBody>
                    <a:bodyPr/>
                    <a:lstStyle/>
                    <a:p>
                      <a:pPr algn="ctr" fontAlgn="b"/>
                      <a:r>
                        <a:rPr lang="id-ID" sz="2000" b="0" i="0" u="none" strike="noStrike" dirty="0">
                          <a:solidFill>
                            <a:srgbClr val="000000"/>
                          </a:solidFill>
                          <a:effectLst/>
                          <a:latin typeface="+mn-lt"/>
                        </a:rPr>
                        <a:t>459</a:t>
                      </a:r>
                    </a:p>
                  </a:txBody>
                  <a:tcPr marL="9525" marR="9525" marT="9525" marB="0" anchor="ctr"/>
                </a:tc>
                <a:tc>
                  <a:txBody>
                    <a:bodyPr/>
                    <a:lstStyle/>
                    <a:p>
                      <a:pPr algn="ctr" fontAlgn="b"/>
                      <a:r>
                        <a:rPr lang="id-ID" sz="2000" b="0" i="0" u="none" strike="noStrike" dirty="0">
                          <a:solidFill>
                            <a:srgbClr val="000000"/>
                          </a:solidFill>
                          <a:effectLst/>
                          <a:latin typeface="+mn-lt"/>
                        </a:rPr>
                        <a:t>1.18%</a:t>
                      </a: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id-ID" sz="3600" dirty="0"/>
              <a:t>10 prosedu</a:t>
            </a:r>
            <a:r>
              <a:rPr lang="en-US" sz="3600" dirty="0"/>
              <a:t>r </a:t>
            </a:r>
            <a:r>
              <a:rPr lang="en-US" sz="3600" dirty="0" err="1"/>
              <a:t>berbiaya</a:t>
            </a:r>
            <a:r>
              <a:rPr lang="id-ID" sz="3600" dirty="0"/>
              <a:t> terbesar rjtl </a:t>
            </a:r>
            <a:r>
              <a:rPr lang="id-ID" sz="3600" spc="-1" dirty="0">
                <a:solidFill>
                  <a:srgbClr val="575F6D"/>
                </a:solidFill>
              </a:rPr>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90550917"/>
              </p:ext>
            </p:extLst>
          </p:nvPr>
        </p:nvGraphicFramePr>
        <p:xfrm>
          <a:off x="640080" y="1978606"/>
          <a:ext cx="10729272" cy="5709215"/>
        </p:xfrm>
        <a:graphic>
          <a:graphicData uri="http://schemas.openxmlformats.org/drawingml/2006/table">
            <a:tbl>
              <a:tblPr firstRow="1" bandRow="1">
                <a:tableStyleId>{5C22544A-7EE6-4342-B048-85BDC9FD1C3A}</a:tableStyleId>
              </a:tblPr>
              <a:tblGrid>
                <a:gridCol w="1038645">
                  <a:extLst>
                    <a:ext uri="{9D8B030D-6E8A-4147-A177-3AD203B41FA5}">
                      <a16:colId xmlns:a16="http://schemas.microsoft.com/office/drawing/2014/main" val="20000"/>
                    </a:ext>
                  </a:extLst>
                </a:gridCol>
                <a:gridCol w="5813320">
                  <a:extLst>
                    <a:ext uri="{9D8B030D-6E8A-4147-A177-3AD203B41FA5}">
                      <a16:colId xmlns:a16="http://schemas.microsoft.com/office/drawing/2014/main" val="20001"/>
                    </a:ext>
                  </a:extLst>
                </a:gridCol>
                <a:gridCol w="2293131">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519176">
                <a:tc>
                  <a:txBody>
                    <a:bodyPr/>
                    <a:lstStyle/>
                    <a:p>
                      <a:pPr algn="ctr"/>
                      <a:r>
                        <a:rPr lang="id-ID" sz="2000" dirty="0"/>
                        <a:t>NO</a:t>
                      </a:r>
                    </a:p>
                  </a:txBody>
                  <a:tcPr marL="128016" marR="128016" marT="64008" marB="64008" anchor="ctr"/>
                </a:tc>
                <a:tc>
                  <a:txBody>
                    <a:bodyPr/>
                    <a:lstStyle/>
                    <a:p>
                      <a:pPr algn="ctr"/>
                      <a:r>
                        <a:rPr lang="en-US" sz="2000" dirty="0"/>
                        <a:t>PROSEDUR</a:t>
                      </a:r>
                      <a:endParaRPr lang="id-ID" sz="2000" dirty="0"/>
                    </a:p>
                  </a:txBody>
                  <a:tcPr marL="128016" marR="128016" marT="64008" marB="64008" anchor="ctr"/>
                </a:tc>
                <a:tc>
                  <a:txBody>
                    <a:bodyPr/>
                    <a:lstStyle/>
                    <a:p>
                      <a:pPr algn="ctr"/>
                      <a:r>
                        <a:rPr lang="id-ID" sz="2000" dirty="0"/>
                        <a:t>JUMLAH</a:t>
                      </a:r>
                    </a:p>
                  </a:txBody>
                  <a:tcPr marL="128016" marR="128016" marT="64008" marB="64008" anchor="ctr"/>
                </a:tc>
                <a:tc>
                  <a:txBody>
                    <a:bodyPr/>
                    <a:lstStyle/>
                    <a:p>
                      <a:pPr algn="ctr"/>
                      <a:r>
                        <a:rPr lang="id-ID" sz="2000" dirty="0"/>
                        <a:t>% TOTAL</a:t>
                      </a:r>
                    </a:p>
                  </a:txBody>
                  <a:tcPr marL="128016" marR="128016" marT="64008" marB="64008" anchor="ctr"/>
                </a:tc>
                <a:extLst>
                  <a:ext uri="{0D108BD9-81ED-4DB2-BD59-A6C34878D82A}">
                    <a16:rowId xmlns:a16="http://schemas.microsoft.com/office/drawing/2014/main" val="10000"/>
                  </a:ext>
                </a:extLst>
              </a:tr>
              <a:tr h="468000">
                <a:tc>
                  <a:txBody>
                    <a:bodyPr/>
                    <a:lstStyle/>
                    <a:p>
                      <a:pPr algn="ctr"/>
                      <a:r>
                        <a:rPr lang="id-ID" sz="2000" dirty="0"/>
                        <a:t>1</a:t>
                      </a:r>
                    </a:p>
                  </a:txBody>
                  <a:tcPr marL="128016" marR="128016" marT="64008" marB="64008" anchor="ctr"/>
                </a:tc>
                <a:tc>
                  <a:txBody>
                    <a:bodyPr/>
                    <a:lstStyle/>
                    <a:p>
                      <a:pPr algn="l" fontAlgn="b"/>
                      <a:r>
                        <a:rPr lang="id-ID" sz="2000" b="0" i="0" u="none" strike="noStrike" dirty="0">
                          <a:solidFill>
                            <a:srgbClr val="000000"/>
                          </a:solidFill>
                          <a:effectLst/>
                          <a:latin typeface="+mn-lt"/>
                        </a:rPr>
                        <a:t>Comprehensive eye examination</a:t>
                      </a:r>
                    </a:p>
                  </a:txBody>
                  <a:tcPr marL="9525" marR="9525" marT="9525" marB="0" anchor="ctr"/>
                </a:tc>
                <a:tc>
                  <a:txBody>
                    <a:bodyPr/>
                    <a:lstStyle/>
                    <a:p>
                      <a:pPr algn="r" fontAlgn="b"/>
                      <a:r>
                        <a:rPr lang="id-ID" sz="2000" b="0" i="0" u="none" strike="noStrike" dirty="0">
                          <a:solidFill>
                            <a:srgbClr val="000000"/>
                          </a:solidFill>
                          <a:effectLst/>
                          <a:latin typeface="+mn-lt"/>
                        </a:rPr>
                        <a:t>         6,012,735,200 </a:t>
                      </a:r>
                    </a:p>
                  </a:txBody>
                  <a:tcPr marL="9525" marR="9525" marT="9525" marB="0" anchor="ctr"/>
                </a:tc>
                <a:tc>
                  <a:txBody>
                    <a:bodyPr/>
                    <a:lstStyle/>
                    <a:p>
                      <a:pPr algn="ctr" fontAlgn="b"/>
                      <a:r>
                        <a:rPr lang="id-ID" sz="2000" b="0" i="0" u="none" strike="noStrike" dirty="0">
                          <a:solidFill>
                            <a:srgbClr val="000000"/>
                          </a:solidFill>
                          <a:effectLst/>
                          <a:latin typeface="+mn-lt"/>
                        </a:rPr>
                        <a:t>31.75%</a:t>
                      </a:r>
                    </a:p>
                  </a:txBody>
                  <a:tcPr marL="9525" marR="9525" marT="9525" marB="0" anchor="ctr"/>
                </a:tc>
                <a:extLst>
                  <a:ext uri="{0D108BD9-81ED-4DB2-BD59-A6C34878D82A}">
                    <a16:rowId xmlns:a16="http://schemas.microsoft.com/office/drawing/2014/main" val="10001"/>
                  </a:ext>
                </a:extLst>
              </a:tr>
              <a:tr h="468000">
                <a:tc>
                  <a:txBody>
                    <a:bodyPr/>
                    <a:lstStyle/>
                    <a:p>
                      <a:pPr algn="ctr"/>
                      <a:r>
                        <a:rPr lang="id-ID" sz="2000" dirty="0"/>
                        <a:t>2</a:t>
                      </a:r>
                    </a:p>
                  </a:txBody>
                  <a:tcPr marL="128016" marR="128016" marT="64008" marB="64008" anchor="ctr"/>
                </a:tc>
                <a:tc>
                  <a:txBody>
                    <a:bodyPr/>
                    <a:lstStyle/>
                    <a:p>
                      <a:pPr algn="l" fontAlgn="b"/>
                      <a:r>
                        <a:rPr lang="en-US" sz="2000" b="0" i="0" u="none" strike="noStrike">
                          <a:solidFill>
                            <a:srgbClr val="000000"/>
                          </a:solidFill>
                          <a:effectLst/>
                          <a:latin typeface="+mn-lt"/>
                        </a:rPr>
                        <a:t>Phacoemulsification and aspiration of cataract</a:t>
                      </a:r>
                    </a:p>
                  </a:txBody>
                  <a:tcPr marL="9525" marR="9525" marT="9525" marB="0" anchor="ctr"/>
                </a:tc>
                <a:tc>
                  <a:txBody>
                    <a:bodyPr/>
                    <a:lstStyle/>
                    <a:p>
                      <a:pPr algn="r" fontAlgn="b"/>
                      <a:r>
                        <a:rPr lang="id-ID" sz="2000" b="0" i="0" u="none" strike="noStrike">
                          <a:solidFill>
                            <a:srgbClr val="000000"/>
                          </a:solidFill>
                          <a:effectLst/>
                          <a:latin typeface="+mn-lt"/>
                        </a:rPr>
                        <a:t>         4,770,825,200 </a:t>
                      </a:r>
                    </a:p>
                  </a:txBody>
                  <a:tcPr marL="9525" marR="9525" marT="9525" marB="0" anchor="ctr"/>
                </a:tc>
                <a:tc>
                  <a:txBody>
                    <a:bodyPr/>
                    <a:lstStyle/>
                    <a:p>
                      <a:pPr algn="ctr" fontAlgn="b"/>
                      <a:r>
                        <a:rPr lang="id-ID" sz="2000" b="0" i="0" u="none" strike="noStrike">
                          <a:solidFill>
                            <a:srgbClr val="000000"/>
                          </a:solidFill>
                          <a:effectLst/>
                          <a:latin typeface="+mn-lt"/>
                        </a:rPr>
                        <a:t>25.19%</a:t>
                      </a:r>
                    </a:p>
                  </a:txBody>
                  <a:tcPr marL="9525" marR="9525" marT="9525" marB="0" anchor="ctr"/>
                </a:tc>
                <a:extLst>
                  <a:ext uri="{0D108BD9-81ED-4DB2-BD59-A6C34878D82A}">
                    <a16:rowId xmlns:a16="http://schemas.microsoft.com/office/drawing/2014/main" val="10002"/>
                  </a:ext>
                </a:extLst>
              </a:tr>
              <a:tr h="468000">
                <a:tc>
                  <a:txBody>
                    <a:bodyPr/>
                    <a:lstStyle/>
                    <a:p>
                      <a:pPr algn="ctr"/>
                      <a:r>
                        <a:rPr lang="id-ID" sz="2000" dirty="0"/>
                        <a:t>3</a:t>
                      </a:r>
                    </a:p>
                  </a:txBody>
                  <a:tcPr marL="128016" marR="128016" marT="64008" marB="64008" anchor="ctr"/>
                </a:tc>
                <a:tc>
                  <a:txBody>
                    <a:bodyPr/>
                    <a:lstStyle/>
                    <a:p>
                      <a:pPr algn="l" fontAlgn="b"/>
                      <a:r>
                        <a:rPr lang="id-ID" sz="2000" b="0" i="0" u="none" strike="noStrike">
                          <a:solidFill>
                            <a:srgbClr val="000000"/>
                          </a:solidFill>
                          <a:effectLst/>
                          <a:latin typeface="+mn-lt"/>
                        </a:rPr>
                        <a:t>Other operations on vitreous</a:t>
                      </a:r>
                    </a:p>
                  </a:txBody>
                  <a:tcPr marL="9525" marR="9525" marT="9525" marB="0" anchor="ctr"/>
                </a:tc>
                <a:tc>
                  <a:txBody>
                    <a:bodyPr/>
                    <a:lstStyle/>
                    <a:p>
                      <a:pPr algn="r" fontAlgn="b"/>
                      <a:r>
                        <a:rPr lang="id-ID" sz="2000" b="0" i="0" u="none" strike="noStrike">
                          <a:solidFill>
                            <a:srgbClr val="000000"/>
                          </a:solidFill>
                          <a:effectLst/>
                          <a:latin typeface="+mn-lt"/>
                        </a:rPr>
                        <a:t>         1,961,320,000 </a:t>
                      </a:r>
                    </a:p>
                  </a:txBody>
                  <a:tcPr marL="9525" marR="9525" marT="9525" marB="0" anchor="ctr"/>
                </a:tc>
                <a:tc>
                  <a:txBody>
                    <a:bodyPr/>
                    <a:lstStyle/>
                    <a:p>
                      <a:pPr algn="ctr" fontAlgn="b"/>
                      <a:r>
                        <a:rPr lang="id-ID" sz="2000" b="0" i="0" u="none" strike="noStrike">
                          <a:solidFill>
                            <a:srgbClr val="000000"/>
                          </a:solidFill>
                          <a:effectLst/>
                          <a:latin typeface="+mn-lt"/>
                        </a:rPr>
                        <a:t>10.36%</a:t>
                      </a:r>
                    </a:p>
                  </a:txBody>
                  <a:tcPr marL="9525" marR="9525" marT="9525" marB="0" anchor="ctr"/>
                </a:tc>
                <a:extLst>
                  <a:ext uri="{0D108BD9-81ED-4DB2-BD59-A6C34878D82A}">
                    <a16:rowId xmlns:a16="http://schemas.microsoft.com/office/drawing/2014/main" val="10003"/>
                  </a:ext>
                </a:extLst>
              </a:tr>
              <a:tr h="468000">
                <a:tc>
                  <a:txBody>
                    <a:bodyPr/>
                    <a:lstStyle/>
                    <a:p>
                      <a:pPr algn="ctr"/>
                      <a:r>
                        <a:rPr lang="id-ID" sz="2000" dirty="0"/>
                        <a:t>4</a:t>
                      </a:r>
                    </a:p>
                  </a:txBody>
                  <a:tcPr marL="128016" marR="128016" marT="64008" marB="64008" anchor="ctr"/>
                </a:tc>
                <a:tc>
                  <a:txBody>
                    <a:bodyPr/>
                    <a:lstStyle/>
                    <a:p>
                      <a:pPr algn="l" fontAlgn="b"/>
                      <a:r>
                        <a:rPr lang="en-US" sz="2000" b="0" i="0" u="none" strike="noStrike">
                          <a:solidFill>
                            <a:srgbClr val="000000"/>
                          </a:solidFill>
                          <a:effectLst/>
                          <a:latin typeface="+mn-lt"/>
                        </a:rPr>
                        <a:t>Discission of secondary membrane (after cataract)</a:t>
                      </a:r>
                    </a:p>
                  </a:txBody>
                  <a:tcPr marL="9525" marR="9525" marT="9525" marB="0" anchor="ctr"/>
                </a:tc>
                <a:tc>
                  <a:txBody>
                    <a:bodyPr/>
                    <a:lstStyle/>
                    <a:p>
                      <a:pPr algn="r" fontAlgn="b"/>
                      <a:r>
                        <a:rPr lang="id-ID" sz="2000" b="0" i="0" u="none" strike="noStrike">
                          <a:solidFill>
                            <a:srgbClr val="000000"/>
                          </a:solidFill>
                          <a:effectLst/>
                          <a:latin typeface="+mn-lt"/>
                        </a:rPr>
                        <a:t>         1,821,802,700 </a:t>
                      </a:r>
                    </a:p>
                  </a:txBody>
                  <a:tcPr marL="9525" marR="9525" marT="9525" marB="0" anchor="ctr"/>
                </a:tc>
                <a:tc>
                  <a:txBody>
                    <a:bodyPr/>
                    <a:lstStyle/>
                    <a:p>
                      <a:pPr algn="ctr" fontAlgn="b"/>
                      <a:r>
                        <a:rPr lang="id-ID" sz="2000" b="0" i="0" u="none" strike="noStrike">
                          <a:solidFill>
                            <a:srgbClr val="000000"/>
                          </a:solidFill>
                          <a:effectLst/>
                          <a:latin typeface="+mn-lt"/>
                        </a:rPr>
                        <a:t>9.62%</a:t>
                      </a:r>
                    </a:p>
                  </a:txBody>
                  <a:tcPr marL="9525" marR="9525" marT="9525" marB="0" anchor="ctr"/>
                </a:tc>
                <a:extLst>
                  <a:ext uri="{0D108BD9-81ED-4DB2-BD59-A6C34878D82A}">
                    <a16:rowId xmlns:a16="http://schemas.microsoft.com/office/drawing/2014/main" val="10004"/>
                  </a:ext>
                </a:extLst>
              </a:tr>
              <a:tr h="468000">
                <a:tc>
                  <a:txBody>
                    <a:bodyPr/>
                    <a:lstStyle/>
                    <a:p>
                      <a:pPr algn="ctr"/>
                      <a:r>
                        <a:rPr lang="id-ID" sz="2000" dirty="0"/>
                        <a:t>5</a:t>
                      </a:r>
                    </a:p>
                  </a:txBody>
                  <a:tcPr marL="128016" marR="128016" marT="64008" marB="64008" anchor="ctr"/>
                </a:tc>
                <a:tc>
                  <a:txBody>
                    <a:bodyPr/>
                    <a:lstStyle/>
                    <a:p>
                      <a:pPr algn="l" fontAlgn="b"/>
                      <a:r>
                        <a:rPr lang="id-ID" sz="2000" b="0" i="0" u="none" strike="noStrike">
                          <a:solidFill>
                            <a:srgbClr val="000000"/>
                          </a:solidFill>
                          <a:effectLst/>
                          <a:latin typeface="+mn-lt"/>
                        </a:rPr>
                        <a:t>Extended ophthalmologic work-up</a:t>
                      </a:r>
                    </a:p>
                  </a:txBody>
                  <a:tcPr marL="9525" marR="9525" marT="9525" marB="0" anchor="ctr"/>
                </a:tc>
                <a:tc>
                  <a:txBody>
                    <a:bodyPr/>
                    <a:lstStyle/>
                    <a:p>
                      <a:pPr algn="r" fontAlgn="b"/>
                      <a:r>
                        <a:rPr lang="id-ID" sz="2000" b="0" i="0" u="none" strike="noStrike" dirty="0">
                          <a:solidFill>
                            <a:srgbClr val="000000"/>
                          </a:solidFill>
                          <a:effectLst/>
                          <a:latin typeface="+mn-lt"/>
                        </a:rPr>
                        <a:t>         1,395,783,700 </a:t>
                      </a:r>
                    </a:p>
                  </a:txBody>
                  <a:tcPr marL="9525" marR="9525" marT="9525" marB="0" anchor="ctr"/>
                </a:tc>
                <a:tc>
                  <a:txBody>
                    <a:bodyPr/>
                    <a:lstStyle/>
                    <a:p>
                      <a:pPr algn="ctr" fontAlgn="b"/>
                      <a:r>
                        <a:rPr lang="id-ID" sz="2000" b="0" i="0" u="none" strike="noStrike">
                          <a:solidFill>
                            <a:srgbClr val="000000"/>
                          </a:solidFill>
                          <a:effectLst/>
                          <a:latin typeface="+mn-lt"/>
                        </a:rPr>
                        <a:t>7.37%</a:t>
                      </a:r>
                    </a:p>
                  </a:txBody>
                  <a:tcPr marL="9525" marR="9525" marT="9525" marB="0" anchor="ctr"/>
                </a:tc>
                <a:extLst>
                  <a:ext uri="{0D108BD9-81ED-4DB2-BD59-A6C34878D82A}">
                    <a16:rowId xmlns:a16="http://schemas.microsoft.com/office/drawing/2014/main" val="10005"/>
                  </a:ext>
                </a:extLst>
              </a:tr>
              <a:tr h="675789">
                <a:tc>
                  <a:txBody>
                    <a:bodyPr/>
                    <a:lstStyle/>
                    <a:p>
                      <a:pPr algn="ctr"/>
                      <a:r>
                        <a:rPr lang="id-ID" sz="2000" dirty="0"/>
                        <a:t>6</a:t>
                      </a:r>
                    </a:p>
                  </a:txBody>
                  <a:tcPr marL="128016" marR="128016" marT="64008" marB="64008" anchor="ctr"/>
                </a:tc>
                <a:tc>
                  <a:txBody>
                    <a:bodyPr/>
                    <a:lstStyle/>
                    <a:p>
                      <a:pPr algn="l" fontAlgn="b"/>
                      <a:r>
                        <a:rPr lang="en-US" sz="2000" b="0" i="0" u="none" strike="noStrike">
                          <a:solidFill>
                            <a:srgbClr val="000000"/>
                          </a:solidFill>
                          <a:effectLst/>
                          <a:latin typeface="+mn-lt"/>
                        </a:rPr>
                        <a:t>Destruction of chorioretinal lesion by laser photocoagulation</a:t>
                      </a:r>
                    </a:p>
                  </a:txBody>
                  <a:tcPr marL="9525" marR="9525" marT="9525" marB="0" anchor="ctr"/>
                </a:tc>
                <a:tc>
                  <a:txBody>
                    <a:bodyPr/>
                    <a:lstStyle/>
                    <a:p>
                      <a:pPr algn="r" fontAlgn="b"/>
                      <a:r>
                        <a:rPr lang="id-ID" sz="2000" b="0" i="0" u="none" strike="noStrike" dirty="0">
                          <a:solidFill>
                            <a:srgbClr val="000000"/>
                          </a:solidFill>
                          <a:effectLst/>
                          <a:latin typeface="+mn-lt"/>
                        </a:rPr>
                        <a:t>914,683,000 </a:t>
                      </a:r>
                    </a:p>
                  </a:txBody>
                  <a:tcPr marL="9525" marR="9525" marT="9525" marB="0" anchor="ctr"/>
                </a:tc>
                <a:tc>
                  <a:txBody>
                    <a:bodyPr/>
                    <a:lstStyle/>
                    <a:p>
                      <a:pPr algn="ctr" fontAlgn="b"/>
                      <a:r>
                        <a:rPr lang="id-ID" sz="2000" b="0" i="0" u="none" strike="noStrike">
                          <a:solidFill>
                            <a:srgbClr val="000000"/>
                          </a:solidFill>
                          <a:effectLst/>
                          <a:latin typeface="+mn-lt"/>
                        </a:rPr>
                        <a:t>4.83%</a:t>
                      </a:r>
                    </a:p>
                  </a:txBody>
                  <a:tcPr marL="9525" marR="9525" marT="9525" marB="0" anchor="ctr"/>
                </a:tc>
                <a:extLst>
                  <a:ext uri="{0D108BD9-81ED-4DB2-BD59-A6C34878D82A}">
                    <a16:rowId xmlns:a16="http://schemas.microsoft.com/office/drawing/2014/main" val="10006"/>
                  </a:ext>
                </a:extLst>
              </a:tr>
              <a:tr h="468000">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n-lt"/>
                        </a:rPr>
                        <a:t>Repair of retinal tear by laser photocoagulation</a:t>
                      </a:r>
                    </a:p>
                  </a:txBody>
                  <a:tcPr marL="9525" marR="9525" marT="9525" marB="0" anchor="ctr"/>
                </a:tc>
                <a:tc>
                  <a:txBody>
                    <a:bodyPr/>
                    <a:lstStyle/>
                    <a:p>
                      <a:pPr algn="r" fontAlgn="b"/>
                      <a:r>
                        <a:rPr lang="id-ID" sz="2000" b="0" i="0" u="none" strike="noStrike" dirty="0">
                          <a:solidFill>
                            <a:srgbClr val="000000"/>
                          </a:solidFill>
                          <a:effectLst/>
                          <a:latin typeface="+mn-lt"/>
                        </a:rPr>
                        <a:t>551,882,200 </a:t>
                      </a:r>
                    </a:p>
                  </a:txBody>
                  <a:tcPr marL="9525" marR="9525" marT="9525" marB="0" anchor="ctr"/>
                </a:tc>
                <a:tc>
                  <a:txBody>
                    <a:bodyPr/>
                    <a:lstStyle/>
                    <a:p>
                      <a:pPr algn="ctr" fontAlgn="b"/>
                      <a:r>
                        <a:rPr lang="id-ID" sz="2000" b="0" i="0" u="none" strike="noStrike">
                          <a:solidFill>
                            <a:srgbClr val="000000"/>
                          </a:solidFill>
                          <a:effectLst/>
                          <a:latin typeface="+mn-lt"/>
                        </a:rPr>
                        <a:t>2.91%</a:t>
                      </a:r>
                    </a:p>
                  </a:txBody>
                  <a:tcPr marL="9525" marR="9525" marT="9525" marB="0" anchor="ctr"/>
                </a:tc>
                <a:extLst>
                  <a:ext uri="{0D108BD9-81ED-4DB2-BD59-A6C34878D82A}">
                    <a16:rowId xmlns:a16="http://schemas.microsoft.com/office/drawing/2014/main" val="10007"/>
                  </a:ext>
                </a:extLst>
              </a:tr>
              <a:tr h="468000">
                <a:tc>
                  <a:txBody>
                    <a:bodyPr/>
                    <a:lstStyle/>
                    <a:p>
                      <a:pPr algn="ctr"/>
                      <a:r>
                        <a:rPr lang="id-ID" sz="2000" dirty="0"/>
                        <a:t>8</a:t>
                      </a:r>
                    </a:p>
                  </a:txBody>
                  <a:tcPr marL="128016" marR="128016" marT="64008" marB="64008" anchor="ctr"/>
                </a:tc>
                <a:tc>
                  <a:txBody>
                    <a:bodyPr/>
                    <a:lstStyle/>
                    <a:p>
                      <a:pPr algn="l" fontAlgn="b"/>
                      <a:r>
                        <a:rPr lang="en-US" sz="2000" b="0" i="0" u="none" strike="noStrike">
                          <a:solidFill>
                            <a:srgbClr val="000000"/>
                          </a:solidFill>
                          <a:effectLst/>
                          <a:latin typeface="+mn-lt"/>
                        </a:rPr>
                        <a:t>P32 and Other Tracer Studies of Eye</a:t>
                      </a:r>
                    </a:p>
                  </a:txBody>
                  <a:tcPr marL="9525" marR="9525" marT="9525" marB="0" anchor="ctr"/>
                </a:tc>
                <a:tc>
                  <a:txBody>
                    <a:bodyPr/>
                    <a:lstStyle/>
                    <a:p>
                      <a:pPr algn="r" fontAlgn="b"/>
                      <a:r>
                        <a:rPr lang="id-ID" sz="2000" b="0" i="0" u="none" strike="noStrike" dirty="0">
                          <a:solidFill>
                            <a:srgbClr val="000000"/>
                          </a:solidFill>
                          <a:effectLst/>
                          <a:latin typeface="+mn-lt"/>
                        </a:rPr>
                        <a:t>443,184,400 </a:t>
                      </a:r>
                    </a:p>
                  </a:txBody>
                  <a:tcPr marL="9525" marR="9525" marT="9525" marB="0" anchor="ctr"/>
                </a:tc>
                <a:tc>
                  <a:txBody>
                    <a:bodyPr/>
                    <a:lstStyle/>
                    <a:p>
                      <a:pPr algn="ctr" fontAlgn="b"/>
                      <a:r>
                        <a:rPr lang="id-ID" sz="2000" b="0" i="0" u="none" strike="noStrike" dirty="0">
                          <a:solidFill>
                            <a:srgbClr val="000000"/>
                          </a:solidFill>
                          <a:effectLst/>
                          <a:latin typeface="+mn-lt"/>
                        </a:rPr>
                        <a:t>2.34%</a:t>
                      </a:r>
                    </a:p>
                  </a:txBody>
                  <a:tcPr marL="9525" marR="9525" marT="9525" marB="0" anchor="ctr"/>
                </a:tc>
                <a:extLst>
                  <a:ext uri="{0D108BD9-81ED-4DB2-BD59-A6C34878D82A}">
                    <a16:rowId xmlns:a16="http://schemas.microsoft.com/office/drawing/2014/main" val="10008"/>
                  </a:ext>
                </a:extLst>
              </a:tr>
              <a:tr h="468000">
                <a:tc>
                  <a:txBody>
                    <a:bodyPr/>
                    <a:lstStyle/>
                    <a:p>
                      <a:pPr algn="ctr"/>
                      <a:r>
                        <a:rPr lang="id-ID" sz="2000" dirty="0"/>
                        <a:t>9</a:t>
                      </a:r>
                    </a:p>
                  </a:txBody>
                  <a:tcPr marL="128016" marR="128016" marT="64008" marB="64008" anchor="ctr"/>
                </a:tc>
                <a:tc>
                  <a:txBody>
                    <a:bodyPr/>
                    <a:lstStyle/>
                    <a:p>
                      <a:pPr algn="l" fontAlgn="b"/>
                      <a:r>
                        <a:rPr lang="id-ID" sz="2000" b="0" i="0" u="none" strike="noStrike">
                          <a:solidFill>
                            <a:srgbClr val="000000"/>
                          </a:solidFill>
                          <a:effectLst/>
                          <a:latin typeface="+mn-lt"/>
                        </a:rPr>
                        <a:t>Limited eye examination</a:t>
                      </a:r>
                    </a:p>
                  </a:txBody>
                  <a:tcPr marL="9525" marR="9525" marT="9525" marB="0" anchor="ctr"/>
                </a:tc>
                <a:tc>
                  <a:txBody>
                    <a:bodyPr/>
                    <a:lstStyle/>
                    <a:p>
                      <a:pPr algn="r" fontAlgn="b"/>
                      <a:r>
                        <a:rPr lang="id-ID" sz="2000" b="0" i="0" u="none" strike="noStrike" dirty="0">
                          <a:solidFill>
                            <a:srgbClr val="000000"/>
                          </a:solidFill>
                          <a:effectLst/>
                          <a:latin typeface="+mn-lt"/>
                        </a:rPr>
                        <a:t>418,231,500 </a:t>
                      </a:r>
                    </a:p>
                  </a:txBody>
                  <a:tcPr marL="9525" marR="9525" marT="9525" marB="0" anchor="ctr"/>
                </a:tc>
                <a:tc>
                  <a:txBody>
                    <a:bodyPr/>
                    <a:lstStyle/>
                    <a:p>
                      <a:pPr algn="ctr" fontAlgn="b"/>
                      <a:r>
                        <a:rPr lang="id-ID" sz="2000" b="0" i="0" u="none" strike="noStrike">
                          <a:solidFill>
                            <a:srgbClr val="000000"/>
                          </a:solidFill>
                          <a:effectLst/>
                          <a:latin typeface="+mn-lt"/>
                        </a:rPr>
                        <a:t>2.21%</a:t>
                      </a:r>
                    </a:p>
                  </a:txBody>
                  <a:tcPr marL="9525" marR="9525" marT="9525" marB="0" anchor="ctr"/>
                </a:tc>
                <a:extLst>
                  <a:ext uri="{0D108BD9-81ED-4DB2-BD59-A6C34878D82A}">
                    <a16:rowId xmlns:a16="http://schemas.microsoft.com/office/drawing/2014/main" val="10009"/>
                  </a:ext>
                </a:extLst>
              </a:tr>
              <a:tr h="468000">
                <a:tc>
                  <a:txBody>
                    <a:bodyPr/>
                    <a:lstStyle/>
                    <a:p>
                      <a:pPr algn="ctr"/>
                      <a:r>
                        <a:rPr lang="id-ID" sz="2000" dirty="0"/>
                        <a:t>10</a:t>
                      </a:r>
                    </a:p>
                  </a:txBody>
                  <a:tcPr marL="128016" marR="128016" marT="64008" marB="64008" anchor="ctr"/>
                </a:tc>
                <a:tc>
                  <a:txBody>
                    <a:bodyPr/>
                    <a:lstStyle/>
                    <a:p>
                      <a:pPr algn="l" fontAlgn="b"/>
                      <a:r>
                        <a:rPr lang="en-US" sz="2000" b="0" i="0" u="none" strike="noStrike" dirty="0">
                          <a:solidFill>
                            <a:srgbClr val="000000"/>
                          </a:solidFill>
                          <a:effectLst/>
                          <a:latin typeface="+mn-lt"/>
                        </a:rPr>
                        <a:t>Removal of superficial foreign body from eye without incision</a:t>
                      </a:r>
                    </a:p>
                  </a:txBody>
                  <a:tcPr marL="9525" marR="9525" marT="9525" marB="0" anchor="ctr"/>
                </a:tc>
                <a:tc>
                  <a:txBody>
                    <a:bodyPr/>
                    <a:lstStyle/>
                    <a:p>
                      <a:pPr algn="r" fontAlgn="b"/>
                      <a:r>
                        <a:rPr lang="id-ID" sz="2000" b="0" i="0" u="none" strike="noStrike" dirty="0">
                          <a:solidFill>
                            <a:srgbClr val="000000"/>
                          </a:solidFill>
                          <a:effectLst/>
                          <a:latin typeface="+mn-lt"/>
                        </a:rPr>
                        <a:t>223,428,800 </a:t>
                      </a:r>
                    </a:p>
                  </a:txBody>
                  <a:tcPr marL="9525" marR="9525" marT="9525" marB="0" anchor="ctr"/>
                </a:tc>
                <a:tc>
                  <a:txBody>
                    <a:bodyPr/>
                    <a:lstStyle/>
                    <a:p>
                      <a:pPr algn="ctr" fontAlgn="b"/>
                      <a:r>
                        <a:rPr lang="id-ID" sz="2000" b="0" i="0" u="none" strike="noStrike" dirty="0">
                          <a:solidFill>
                            <a:srgbClr val="000000"/>
                          </a:solidFill>
                          <a:effectLst/>
                          <a:latin typeface="+mn-lt"/>
                        </a:rPr>
                        <a:t>1.18%</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6789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id-ID" sz="3600" dirty="0"/>
              <a:t>10 prosedu</a:t>
            </a:r>
            <a:r>
              <a:rPr lang="en-US" sz="3600" dirty="0"/>
              <a:t>r </a:t>
            </a:r>
            <a:r>
              <a:rPr lang="en-US" sz="3600" dirty="0" err="1"/>
              <a:t>berbiaya</a:t>
            </a:r>
            <a:r>
              <a:rPr lang="id-ID" sz="3600" dirty="0"/>
              <a:t> perkasus terbesar rjtl </a:t>
            </a:r>
            <a:r>
              <a:rPr lang="id-ID" sz="3600" spc="-1" dirty="0">
                <a:solidFill>
                  <a:srgbClr val="575F6D"/>
                </a:solidFill>
              </a:rPr>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3147523"/>
              </p:ext>
            </p:extLst>
          </p:nvPr>
        </p:nvGraphicFramePr>
        <p:xfrm>
          <a:off x="640080" y="1978606"/>
          <a:ext cx="11305336" cy="6685830"/>
        </p:xfrm>
        <a:graphic>
          <a:graphicData uri="http://schemas.openxmlformats.org/drawingml/2006/table">
            <a:tbl>
              <a:tblPr firstRow="1" bandRow="1">
                <a:tableStyleId>{5C22544A-7EE6-4342-B048-85BDC9FD1C3A}</a:tableStyleId>
              </a:tblPr>
              <a:tblGrid>
                <a:gridCol w="766688">
                  <a:extLst>
                    <a:ext uri="{9D8B030D-6E8A-4147-A177-3AD203B41FA5}">
                      <a16:colId xmlns:a16="http://schemas.microsoft.com/office/drawing/2014/main" val="20000"/>
                    </a:ext>
                  </a:extLst>
                </a:gridCol>
                <a:gridCol w="4291168">
                  <a:extLst>
                    <a:ext uri="{9D8B030D-6E8A-4147-A177-3AD203B41FA5}">
                      <a16:colId xmlns:a16="http://schemas.microsoft.com/office/drawing/2014/main" val="20001"/>
                    </a:ext>
                  </a:extLst>
                </a:gridCol>
                <a:gridCol w="1494952">
                  <a:extLst>
                    <a:ext uri="{9D8B030D-6E8A-4147-A177-3AD203B41FA5}">
                      <a16:colId xmlns:a16="http://schemas.microsoft.com/office/drawing/2014/main" val="20002"/>
                    </a:ext>
                  </a:extLst>
                </a:gridCol>
                <a:gridCol w="1944216">
                  <a:extLst>
                    <a:ext uri="{9D8B030D-6E8A-4147-A177-3AD203B41FA5}">
                      <a16:colId xmlns:a16="http://schemas.microsoft.com/office/drawing/2014/main" val="376059896"/>
                    </a:ext>
                  </a:extLst>
                </a:gridCol>
                <a:gridCol w="1584176">
                  <a:extLst>
                    <a:ext uri="{9D8B030D-6E8A-4147-A177-3AD203B41FA5}">
                      <a16:colId xmlns:a16="http://schemas.microsoft.com/office/drawing/2014/main" val="883016264"/>
                    </a:ext>
                  </a:extLst>
                </a:gridCol>
                <a:gridCol w="1224136">
                  <a:extLst>
                    <a:ext uri="{9D8B030D-6E8A-4147-A177-3AD203B41FA5}">
                      <a16:colId xmlns:a16="http://schemas.microsoft.com/office/drawing/2014/main" val="20003"/>
                    </a:ext>
                  </a:extLst>
                </a:gridCol>
              </a:tblGrid>
              <a:tr h="519176">
                <a:tc>
                  <a:txBody>
                    <a:bodyPr/>
                    <a:lstStyle/>
                    <a:p>
                      <a:pPr algn="ctr"/>
                      <a:r>
                        <a:rPr lang="id-ID" sz="2000" dirty="0"/>
                        <a:t>NO</a:t>
                      </a:r>
                    </a:p>
                  </a:txBody>
                  <a:tcPr marL="128016" marR="128016" marT="64008" marB="64008" anchor="ctr"/>
                </a:tc>
                <a:tc>
                  <a:txBody>
                    <a:bodyPr/>
                    <a:lstStyle/>
                    <a:p>
                      <a:pPr algn="ctr"/>
                      <a:r>
                        <a:rPr lang="en-US" sz="2000" dirty="0"/>
                        <a:t>PROSEDUR</a:t>
                      </a:r>
                      <a:endParaRPr lang="id-ID" sz="2000" dirty="0"/>
                    </a:p>
                  </a:txBody>
                  <a:tcPr marL="128016" marR="128016" marT="64008" marB="64008" anchor="ctr"/>
                </a:tc>
                <a:tc>
                  <a:txBody>
                    <a:bodyPr/>
                    <a:lstStyle/>
                    <a:p>
                      <a:pPr algn="ctr"/>
                      <a:r>
                        <a:rPr lang="id-ID" sz="2000" dirty="0"/>
                        <a:t>BIAYA</a:t>
                      </a:r>
                      <a:r>
                        <a:rPr lang="id-ID" sz="2000" baseline="0" dirty="0"/>
                        <a:t> PER KASUS</a:t>
                      </a:r>
                      <a:endParaRPr lang="id-ID" sz="2000" dirty="0"/>
                    </a:p>
                  </a:txBody>
                  <a:tcPr marL="128016" marR="128016" marT="64008" marB="64008" anchor="ctr"/>
                </a:tc>
                <a:tc>
                  <a:txBody>
                    <a:bodyPr/>
                    <a:lstStyle/>
                    <a:p>
                      <a:pPr algn="ctr"/>
                      <a:r>
                        <a:rPr lang="id-ID" sz="2000" dirty="0"/>
                        <a:t>TOTAL BIAYA</a:t>
                      </a:r>
                    </a:p>
                  </a:txBody>
                  <a:tcPr marL="128016" marR="128016" marT="64008" marB="64008" anchor="ctr"/>
                </a:tc>
                <a:tc>
                  <a:txBody>
                    <a:bodyPr/>
                    <a:lstStyle/>
                    <a:p>
                      <a:pPr algn="ctr"/>
                      <a:r>
                        <a:rPr lang="id-ID" sz="2000" dirty="0"/>
                        <a:t>JUMLAH KASUS</a:t>
                      </a:r>
                    </a:p>
                  </a:txBody>
                  <a:tcPr marL="128016" marR="128016" marT="64008" marB="64008" anchor="ctr"/>
                </a:tc>
                <a:tc>
                  <a:txBody>
                    <a:bodyPr/>
                    <a:lstStyle/>
                    <a:p>
                      <a:pPr algn="ctr"/>
                      <a:r>
                        <a:rPr lang="id-ID" sz="2000" dirty="0"/>
                        <a:t>% KASUS</a:t>
                      </a:r>
                    </a:p>
                  </a:txBody>
                  <a:tcPr marL="128016" marR="128016" marT="64008" marB="64008" anchor="ctr"/>
                </a:tc>
                <a:extLst>
                  <a:ext uri="{0D108BD9-81ED-4DB2-BD59-A6C34878D82A}">
                    <a16:rowId xmlns:a16="http://schemas.microsoft.com/office/drawing/2014/main" val="10000"/>
                  </a:ext>
                </a:extLst>
              </a:tr>
              <a:tr h="468000">
                <a:tc>
                  <a:txBody>
                    <a:bodyPr/>
                    <a:lstStyle/>
                    <a:p>
                      <a:pPr algn="ctr"/>
                      <a:r>
                        <a:rPr lang="id-ID" sz="2000" dirty="0"/>
                        <a:t>1</a:t>
                      </a:r>
                    </a:p>
                  </a:txBody>
                  <a:tcPr marL="128016" marR="128016" marT="64008" marB="64008" anchor="ctr"/>
                </a:tc>
                <a:tc>
                  <a:txBody>
                    <a:bodyPr/>
                    <a:lstStyle/>
                    <a:p>
                      <a:pPr algn="l" fontAlgn="b"/>
                      <a:r>
                        <a:rPr lang="en-US" sz="2000" b="0" i="0" u="none" strike="noStrike" dirty="0">
                          <a:solidFill>
                            <a:srgbClr val="000000"/>
                          </a:solidFill>
                          <a:effectLst/>
                          <a:latin typeface="+mn-lt"/>
                        </a:rPr>
                        <a:t>Phacoemulsification and aspiration of cataract</a:t>
                      </a:r>
                    </a:p>
                  </a:txBody>
                  <a:tcPr marL="9525" marR="9525" marT="9525" marB="0" anchor="ctr"/>
                </a:tc>
                <a:tc>
                  <a:txBody>
                    <a:bodyPr/>
                    <a:lstStyle/>
                    <a:p>
                      <a:pPr algn="r" fontAlgn="b">
                        <a:tabLst>
                          <a:tab pos="1485900" algn="l"/>
                        </a:tabLst>
                      </a:pPr>
                      <a:r>
                        <a:rPr lang="id-ID" sz="2000" b="0" i="0" u="none" strike="noStrike" dirty="0">
                          <a:solidFill>
                            <a:srgbClr val="000000"/>
                          </a:solidFill>
                          <a:effectLst/>
                          <a:latin typeface="+mn-lt"/>
                        </a:rPr>
                        <a:t>7,938,145 </a:t>
                      </a:r>
                    </a:p>
                  </a:txBody>
                  <a:tcPr marL="9525" marR="182880" marT="9525" marB="0" anchor="ctr"/>
                </a:tc>
                <a:tc>
                  <a:txBody>
                    <a:bodyPr/>
                    <a:lstStyle/>
                    <a:p>
                      <a:pPr algn="r" fontAlgn="b"/>
                      <a:r>
                        <a:rPr lang="id-ID" sz="2000" b="0" i="0" u="none" strike="noStrike" dirty="0">
                          <a:solidFill>
                            <a:srgbClr val="000000"/>
                          </a:solidFill>
                          <a:effectLst/>
                          <a:latin typeface="+mn-lt"/>
                        </a:rPr>
                        <a:t>4,770,825,200 </a:t>
                      </a:r>
                    </a:p>
                  </a:txBody>
                  <a:tcPr marL="9525" marT="9525" marB="0" anchor="ctr"/>
                </a:tc>
                <a:tc>
                  <a:txBody>
                    <a:bodyPr/>
                    <a:lstStyle/>
                    <a:p>
                      <a:pPr algn="ctr" fontAlgn="b"/>
                      <a:r>
                        <a:rPr lang="id-ID" sz="2000" b="0" i="0" u="none" strike="noStrike" dirty="0">
                          <a:solidFill>
                            <a:srgbClr val="000000"/>
                          </a:solidFill>
                          <a:effectLst/>
                          <a:latin typeface="+mn-lt"/>
                        </a:rPr>
                        <a:t>601</a:t>
                      </a:r>
                    </a:p>
                  </a:txBody>
                  <a:tcPr marL="9525" marR="9525" marT="9525" marB="0" anchor="ctr"/>
                </a:tc>
                <a:tc>
                  <a:txBody>
                    <a:bodyPr/>
                    <a:lstStyle/>
                    <a:p>
                      <a:pPr algn="ctr" fontAlgn="b"/>
                      <a:r>
                        <a:rPr lang="id-ID" sz="2000" b="0" i="0" u="none" strike="noStrike">
                          <a:solidFill>
                            <a:srgbClr val="000000"/>
                          </a:solidFill>
                          <a:effectLst/>
                          <a:latin typeface="+mn-lt"/>
                        </a:rPr>
                        <a:t>1.54%</a:t>
                      </a:r>
                    </a:p>
                  </a:txBody>
                  <a:tcPr marL="9525" marR="9525" marT="9525" marB="0" anchor="ctr"/>
                </a:tc>
                <a:extLst>
                  <a:ext uri="{0D108BD9-81ED-4DB2-BD59-A6C34878D82A}">
                    <a16:rowId xmlns:a16="http://schemas.microsoft.com/office/drawing/2014/main" val="10001"/>
                  </a:ext>
                </a:extLst>
              </a:tr>
              <a:tr h="468000">
                <a:tc>
                  <a:txBody>
                    <a:bodyPr/>
                    <a:lstStyle/>
                    <a:p>
                      <a:pPr algn="ctr"/>
                      <a:r>
                        <a:rPr lang="id-ID" sz="2000" dirty="0"/>
                        <a:t>2</a:t>
                      </a:r>
                    </a:p>
                  </a:txBody>
                  <a:tcPr marL="128016" marR="128016" marT="64008" marB="64008" anchor="ctr"/>
                </a:tc>
                <a:tc>
                  <a:txBody>
                    <a:bodyPr/>
                    <a:lstStyle/>
                    <a:p>
                      <a:pPr algn="l" fontAlgn="b"/>
                      <a:r>
                        <a:rPr lang="en-US" sz="2000" b="0" i="0" u="none" strike="noStrike">
                          <a:solidFill>
                            <a:srgbClr val="000000"/>
                          </a:solidFill>
                          <a:effectLst/>
                          <a:latin typeface="+mn-lt"/>
                        </a:rPr>
                        <a:t>Discission of secondary membrane (after cataract)</a:t>
                      </a:r>
                    </a:p>
                  </a:txBody>
                  <a:tcPr marL="9525" marR="9525" marT="9525" marB="0" anchor="ctr"/>
                </a:tc>
                <a:tc>
                  <a:txBody>
                    <a:bodyPr/>
                    <a:lstStyle/>
                    <a:p>
                      <a:pPr algn="r" fontAlgn="b"/>
                      <a:r>
                        <a:rPr lang="id-ID" sz="2000" b="0" i="0" u="none" strike="noStrike" dirty="0">
                          <a:solidFill>
                            <a:srgbClr val="000000"/>
                          </a:solidFill>
                          <a:effectLst/>
                          <a:latin typeface="+mn-lt"/>
                        </a:rPr>
                        <a:t>3,969,069 </a:t>
                      </a:r>
                    </a:p>
                  </a:txBody>
                  <a:tcPr marL="9525" marR="182880" marT="9525" marB="0" anchor="ctr"/>
                </a:tc>
                <a:tc>
                  <a:txBody>
                    <a:bodyPr/>
                    <a:lstStyle/>
                    <a:p>
                      <a:pPr algn="r" fontAlgn="b"/>
                      <a:r>
                        <a:rPr lang="id-ID" sz="2000" b="0" i="0" u="none" strike="noStrike" dirty="0">
                          <a:solidFill>
                            <a:srgbClr val="000000"/>
                          </a:solidFill>
                          <a:effectLst/>
                          <a:latin typeface="+mn-lt"/>
                        </a:rPr>
                        <a:t>1,821,802,700 </a:t>
                      </a:r>
                    </a:p>
                  </a:txBody>
                  <a:tcPr marL="9525" marT="9525" marB="0" anchor="ctr"/>
                </a:tc>
                <a:tc>
                  <a:txBody>
                    <a:bodyPr/>
                    <a:lstStyle/>
                    <a:p>
                      <a:pPr algn="ctr" fontAlgn="b"/>
                      <a:r>
                        <a:rPr lang="id-ID" sz="2000" b="0" i="0" u="none" strike="noStrike">
                          <a:solidFill>
                            <a:srgbClr val="000000"/>
                          </a:solidFill>
                          <a:effectLst/>
                          <a:latin typeface="+mn-lt"/>
                        </a:rPr>
                        <a:t>459</a:t>
                      </a:r>
                    </a:p>
                  </a:txBody>
                  <a:tcPr marL="9525" marR="9525" marT="9525" marB="0" anchor="ctr"/>
                </a:tc>
                <a:tc>
                  <a:txBody>
                    <a:bodyPr/>
                    <a:lstStyle/>
                    <a:p>
                      <a:pPr algn="ctr" fontAlgn="b"/>
                      <a:r>
                        <a:rPr lang="id-ID" sz="2000" b="0" i="0" u="none" strike="noStrike">
                          <a:solidFill>
                            <a:srgbClr val="000000"/>
                          </a:solidFill>
                          <a:effectLst/>
                          <a:latin typeface="+mn-lt"/>
                        </a:rPr>
                        <a:t>1.18%</a:t>
                      </a:r>
                    </a:p>
                  </a:txBody>
                  <a:tcPr marL="9525" marR="9525" marT="9525" marB="0" anchor="ctr"/>
                </a:tc>
                <a:extLst>
                  <a:ext uri="{0D108BD9-81ED-4DB2-BD59-A6C34878D82A}">
                    <a16:rowId xmlns:a16="http://schemas.microsoft.com/office/drawing/2014/main" val="10002"/>
                  </a:ext>
                </a:extLst>
              </a:tr>
              <a:tr h="468000">
                <a:tc>
                  <a:txBody>
                    <a:bodyPr/>
                    <a:lstStyle/>
                    <a:p>
                      <a:pPr algn="ctr"/>
                      <a:r>
                        <a:rPr lang="id-ID" sz="2000" dirty="0"/>
                        <a:t>3</a:t>
                      </a:r>
                    </a:p>
                  </a:txBody>
                  <a:tcPr marL="128016" marR="128016" marT="64008" marB="64008" anchor="ctr"/>
                </a:tc>
                <a:tc>
                  <a:txBody>
                    <a:bodyPr/>
                    <a:lstStyle/>
                    <a:p>
                      <a:pPr algn="l" fontAlgn="b"/>
                      <a:r>
                        <a:rPr lang="id-ID" sz="2000" b="0" i="0" u="none" strike="noStrike">
                          <a:solidFill>
                            <a:srgbClr val="000000"/>
                          </a:solidFill>
                          <a:effectLst/>
                          <a:latin typeface="+mn-lt"/>
                        </a:rPr>
                        <a:t>Other operations on vitreous</a:t>
                      </a:r>
                    </a:p>
                  </a:txBody>
                  <a:tcPr marL="9525" marR="9525" marT="9525" marB="0" anchor="ctr"/>
                </a:tc>
                <a:tc>
                  <a:txBody>
                    <a:bodyPr/>
                    <a:lstStyle/>
                    <a:p>
                      <a:pPr algn="r" fontAlgn="b"/>
                      <a:r>
                        <a:rPr lang="id-ID" sz="2000" b="0" i="0" u="none" strike="noStrike" dirty="0">
                          <a:solidFill>
                            <a:srgbClr val="000000"/>
                          </a:solidFill>
                          <a:effectLst/>
                          <a:latin typeface="+mn-lt"/>
                        </a:rPr>
                        <a:t>2,567,173 </a:t>
                      </a:r>
                    </a:p>
                  </a:txBody>
                  <a:tcPr marL="9525" marR="182880" marT="9525" marB="0" anchor="ctr"/>
                </a:tc>
                <a:tc>
                  <a:txBody>
                    <a:bodyPr/>
                    <a:lstStyle/>
                    <a:p>
                      <a:pPr algn="r" fontAlgn="b"/>
                      <a:r>
                        <a:rPr lang="id-ID" sz="2000" b="0" i="0" u="none" strike="noStrike" dirty="0">
                          <a:solidFill>
                            <a:srgbClr val="000000"/>
                          </a:solidFill>
                          <a:effectLst/>
                          <a:latin typeface="+mn-lt"/>
                        </a:rPr>
                        <a:t>1,961,320,000 </a:t>
                      </a:r>
                    </a:p>
                  </a:txBody>
                  <a:tcPr marL="9525" marT="9525" marB="0" anchor="ctr"/>
                </a:tc>
                <a:tc>
                  <a:txBody>
                    <a:bodyPr/>
                    <a:lstStyle/>
                    <a:p>
                      <a:pPr algn="ctr" fontAlgn="b"/>
                      <a:r>
                        <a:rPr lang="id-ID" sz="2000" b="0" i="0" u="none" strike="noStrike">
                          <a:solidFill>
                            <a:srgbClr val="000000"/>
                          </a:solidFill>
                          <a:effectLst/>
                          <a:latin typeface="+mn-lt"/>
                        </a:rPr>
                        <a:t>764</a:t>
                      </a:r>
                    </a:p>
                  </a:txBody>
                  <a:tcPr marL="9525" marR="9525" marT="9525" marB="0" anchor="ctr"/>
                </a:tc>
                <a:tc>
                  <a:txBody>
                    <a:bodyPr/>
                    <a:lstStyle/>
                    <a:p>
                      <a:pPr algn="ctr" fontAlgn="b"/>
                      <a:r>
                        <a:rPr lang="id-ID" sz="2000" b="0" i="0" u="none" strike="noStrike">
                          <a:solidFill>
                            <a:srgbClr val="000000"/>
                          </a:solidFill>
                          <a:effectLst/>
                          <a:latin typeface="+mn-lt"/>
                        </a:rPr>
                        <a:t>1.96%</a:t>
                      </a:r>
                    </a:p>
                  </a:txBody>
                  <a:tcPr marL="9525" marR="9525" marT="9525" marB="0" anchor="ctr"/>
                </a:tc>
                <a:extLst>
                  <a:ext uri="{0D108BD9-81ED-4DB2-BD59-A6C34878D82A}">
                    <a16:rowId xmlns:a16="http://schemas.microsoft.com/office/drawing/2014/main" val="10003"/>
                  </a:ext>
                </a:extLst>
              </a:tr>
              <a:tr h="468000">
                <a:tc>
                  <a:txBody>
                    <a:bodyPr/>
                    <a:lstStyle/>
                    <a:p>
                      <a:pPr algn="ctr"/>
                      <a:r>
                        <a:rPr lang="id-ID" sz="2000" dirty="0"/>
                        <a:t>4</a:t>
                      </a:r>
                    </a:p>
                  </a:txBody>
                  <a:tcPr marL="128016" marR="128016" marT="64008" marB="64008" anchor="ctr"/>
                </a:tc>
                <a:tc>
                  <a:txBody>
                    <a:bodyPr/>
                    <a:lstStyle/>
                    <a:p>
                      <a:pPr algn="l" fontAlgn="b"/>
                      <a:r>
                        <a:rPr lang="en-US" sz="2000" b="0" i="0" u="none" strike="noStrike">
                          <a:solidFill>
                            <a:srgbClr val="000000"/>
                          </a:solidFill>
                          <a:effectLst/>
                          <a:latin typeface="+mn-lt"/>
                        </a:rPr>
                        <a:t>Repair of retinal tear by laser photocoagulation</a:t>
                      </a:r>
                    </a:p>
                  </a:txBody>
                  <a:tcPr marL="9525" marR="9525" marT="9525" marB="0" anchor="ctr"/>
                </a:tc>
                <a:tc>
                  <a:txBody>
                    <a:bodyPr/>
                    <a:lstStyle/>
                    <a:p>
                      <a:pPr algn="r" fontAlgn="b"/>
                      <a:r>
                        <a:rPr lang="id-ID" sz="2000" b="0" i="0" u="none" strike="noStrike" dirty="0">
                          <a:solidFill>
                            <a:srgbClr val="000000"/>
                          </a:solidFill>
                          <a:effectLst/>
                          <a:latin typeface="+mn-lt"/>
                        </a:rPr>
                        <a:t>1,379,706 </a:t>
                      </a:r>
                    </a:p>
                  </a:txBody>
                  <a:tcPr marL="9525" marR="182880" marT="9525" marB="0" anchor="ctr"/>
                </a:tc>
                <a:tc>
                  <a:txBody>
                    <a:bodyPr/>
                    <a:lstStyle/>
                    <a:p>
                      <a:pPr algn="r" fontAlgn="b"/>
                      <a:r>
                        <a:rPr lang="id-ID" sz="2000" b="0" i="0" u="none" strike="noStrike" dirty="0">
                          <a:solidFill>
                            <a:srgbClr val="000000"/>
                          </a:solidFill>
                          <a:effectLst/>
                          <a:latin typeface="+mn-lt"/>
                        </a:rPr>
                        <a:t>551,882,200 </a:t>
                      </a:r>
                    </a:p>
                  </a:txBody>
                  <a:tcPr marL="9525" marT="9525" marB="0" anchor="ctr"/>
                </a:tc>
                <a:tc>
                  <a:txBody>
                    <a:bodyPr/>
                    <a:lstStyle/>
                    <a:p>
                      <a:pPr algn="ctr" fontAlgn="b"/>
                      <a:r>
                        <a:rPr lang="id-ID" sz="2000" b="0" i="0" u="none" strike="noStrike">
                          <a:solidFill>
                            <a:srgbClr val="000000"/>
                          </a:solidFill>
                          <a:effectLst/>
                          <a:latin typeface="+mn-lt"/>
                        </a:rPr>
                        <a:t>400</a:t>
                      </a:r>
                    </a:p>
                  </a:txBody>
                  <a:tcPr marL="9525" marR="9525" marT="9525" marB="0" anchor="ctr"/>
                </a:tc>
                <a:tc>
                  <a:txBody>
                    <a:bodyPr/>
                    <a:lstStyle/>
                    <a:p>
                      <a:pPr algn="ctr" fontAlgn="b"/>
                      <a:r>
                        <a:rPr lang="id-ID" sz="2000" b="0" i="0" u="none" strike="noStrike">
                          <a:solidFill>
                            <a:srgbClr val="000000"/>
                          </a:solidFill>
                          <a:effectLst/>
                          <a:latin typeface="+mn-lt"/>
                        </a:rPr>
                        <a:t>1.02%</a:t>
                      </a:r>
                    </a:p>
                  </a:txBody>
                  <a:tcPr marL="9525" marR="9525" marT="9525" marB="0" anchor="ctr"/>
                </a:tc>
                <a:extLst>
                  <a:ext uri="{0D108BD9-81ED-4DB2-BD59-A6C34878D82A}">
                    <a16:rowId xmlns:a16="http://schemas.microsoft.com/office/drawing/2014/main" val="10004"/>
                  </a:ext>
                </a:extLst>
              </a:tr>
              <a:tr h="468000">
                <a:tc>
                  <a:txBody>
                    <a:bodyPr/>
                    <a:lstStyle/>
                    <a:p>
                      <a:pPr algn="ctr"/>
                      <a:r>
                        <a:rPr lang="id-ID" sz="2000" dirty="0"/>
                        <a:t>5</a:t>
                      </a:r>
                    </a:p>
                  </a:txBody>
                  <a:tcPr marL="128016" marR="128016" marT="64008" marB="64008" anchor="ctr"/>
                </a:tc>
                <a:tc>
                  <a:txBody>
                    <a:bodyPr/>
                    <a:lstStyle/>
                    <a:p>
                      <a:pPr algn="l" fontAlgn="b"/>
                      <a:r>
                        <a:rPr lang="en-US" sz="2000" b="0" i="0" u="none" strike="noStrike">
                          <a:solidFill>
                            <a:srgbClr val="000000"/>
                          </a:solidFill>
                          <a:effectLst/>
                          <a:latin typeface="+mn-lt"/>
                        </a:rPr>
                        <a:t>Destruction of chorioretinal lesion by laser photocoagulation</a:t>
                      </a:r>
                    </a:p>
                  </a:txBody>
                  <a:tcPr marL="9525" marR="9525" marT="9525" marB="0" anchor="ctr"/>
                </a:tc>
                <a:tc>
                  <a:txBody>
                    <a:bodyPr/>
                    <a:lstStyle/>
                    <a:p>
                      <a:pPr algn="r" fontAlgn="b"/>
                      <a:r>
                        <a:rPr lang="id-ID" sz="2000" b="0" i="0" u="none" strike="noStrike" dirty="0">
                          <a:solidFill>
                            <a:srgbClr val="000000"/>
                          </a:solidFill>
                          <a:effectLst/>
                          <a:latin typeface="+mn-lt"/>
                        </a:rPr>
                        <a:t>831,530 </a:t>
                      </a:r>
                    </a:p>
                  </a:txBody>
                  <a:tcPr marL="9525" marR="182880" marT="9525" marB="0" anchor="ctr"/>
                </a:tc>
                <a:tc>
                  <a:txBody>
                    <a:bodyPr/>
                    <a:lstStyle/>
                    <a:p>
                      <a:pPr algn="r" fontAlgn="b"/>
                      <a:r>
                        <a:rPr lang="id-ID" sz="2000" b="0" i="0" u="none" strike="noStrike" dirty="0">
                          <a:solidFill>
                            <a:srgbClr val="000000"/>
                          </a:solidFill>
                          <a:effectLst/>
                          <a:latin typeface="+mn-lt"/>
                        </a:rPr>
                        <a:t>914,683,000 </a:t>
                      </a:r>
                    </a:p>
                  </a:txBody>
                  <a:tcPr marL="9525" marT="9525" marB="0" anchor="ctr"/>
                </a:tc>
                <a:tc>
                  <a:txBody>
                    <a:bodyPr/>
                    <a:lstStyle/>
                    <a:p>
                      <a:pPr algn="ctr" fontAlgn="b"/>
                      <a:r>
                        <a:rPr lang="id-ID" sz="2000" b="0" i="0" u="none" strike="noStrike">
                          <a:solidFill>
                            <a:srgbClr val="000000"/>
                          </a:solidFill>
                          <a:effectLst/>
                          <a:latin typeface="+mn-lt"/>
                        </a:rPr>
                        <a:t>1100</a:t>
                      </a:r>
                    </a:p>
                  </a:txBody>
                  <a:tcPr marL="9525" marR="9525" marT="9525" marB="0" anchor="ctr"/>
                </a:tc>
                <a:tc>
                  <a:txBody>
                    <a:bodyPr/>
                    <a:lstStyle/>
                    <a:p>
                      <a:pPr algn="ctr" fontAlgn="b"/>
                      <a:r>
                        <a:rPr lang="id-ID" sz="2000" b="0" i="0" u="none" strike="noStrike">
                          <a:solidFill>
                            <a:srgbClr val="000000"/>
                          </a:solidFill>
                          <a:effectLst/>
                          <a:latin typeface="+mn-lt"/>
                        </a:rPr>
                        <a:t>2.82%</a:t>
                      </a:r>
                    </a:p>
                  </a:txBody>
                  <a:tcPr marL="9525" marR="9525" marT="9525" marB="0" anchor="ctr"/>
                </a:tc>
                <a:extLst>
                  <a:ext uri="{0D108BD9-81ED-4DB2-BD59-A6C34878D82A}">
                    <a16:rowId xmlns:a16="http://schemas.microsoft.com/office/drawing/2014/main" val="10005"/>
                  </a:ext>
                </a:extLst>
              </a:tr>
              <a:tr h="675789">
                <a:tc>
                  <a:txBody>
                    <a:bodyPr/>
                    <a:lstStyle/>
                    <a:p>
                      <a:pPr algn="ctr"/>
                      <a:r>
                        <a:rPr lang="id-ID" sz="2000" dirty="0"/>
                        <a:t>6</a:t>
                      </a:r>
                    </a:p>
                  </a:txBody>
                  <a:tcPr marL="128016" marR="128016" marT="64008" marB="64008" anchor="ctr"/>
                </a:tc>
                <a:tc>
                  <a:txBody>
                    <a:bodyPr/>
                    <a:lstStyle/>
                    <a:p>
                      <a:pPr algn="l" fontAlgn="b"/>
                      <a:r>
                        <a:rPr lang="en-US" sz="2000" b="0" i="0" u="none" strike="noStrike">
                          <a:solidFill>
                            <a:srgbClr val="000000"/>
                          </a:solidFill>
                          <a:effectLst/>
                          <a:latin typeface="+mn-lt"/>
                        </a:rPr>
                        <a:t>Removal of superficial foreign body from eye without incision</a:t>
                      </a:r>
                    </a:p>
                  </a:txBody>
                  <a:tcPr marL="9525" marR="9525" marT="9525" marB="0" anchor="ctr"/>
                </a:tc>
                <a:tc>
                  <a:txBody>
                    <a:bodyPr/>
                    <a:lstStyle/>
                    <a:p>
                      <a:pPr algn="r" fontAlgn="b"/>
                      <a:r>
                        <a:rPr lang="id-ID" sz="2000" b="0" i="0" u="none" strike="noStrike" dirty="0">
                          <a:solidFill>
                            <a:srgbClr val="000000"/>
                          </a:solidFill>
                          <a:effectLst/>
                          <a:latin typeface="+mn-lt"/>
                        </a:rPr>
                        <a:t>342,682 </a:t>
                      </a:r>
                    </a:p>
                  </a:txBody>
                  <a:tcPr marL="9525" marR="182880" marT="9525" marB="0" anchor="ctr"/>
                </a:tc>
                <a:tc>
                  <a:txBody>
                    <a:bodyPr/>
                    <a:lstStyle/>
                    <a:p>
                      <a:pPr algn="r" fontAlgn="b"/>
                      <a:r>
                        <a:rPr lang="id-ID" sz="2000" b="0" i="0" u="none" strike="noStrike" dirty="0">
                          <a:solidFill>
                            <a:srgbClr val="000000"/>
                          </a:solidFill>
                          <a:effectLst/>
                          <a:latin typeface="+mn-lt"/>
                        </a:rPr>
                        <a:t>223,428,800 </a:t>
                      </a:r>
                    </a:p>
                  </a:txBody>
                  <a:tcPr marL="9525" marT="9525" marB="0" anchor="ctr"/>
                </a:tc>
                <a:tc>
                  <a:txBody>
                    <a:bodyPr/>
                    <a:lstStyle/>
                    <a:p>
                      <a:pPr algn="ctr" fontAlgn="b"/>
                      <a:r>
                        <a:rPr lang="id-ID" sz="2000" b="0" i="0" u="none" strike="noStrike">
                          <a:solidFill>
                            <a:srgbClr val="000000"/>
                          </a:solidFill>
                          <a:effectLst/>
                          <a:latin typeface="+mn-lt"/>
                        </a:rPr>
                        <a:t>652</a:t>
                      </a:r>
                    </a:p>
                  </a:txBody>
                  <a:tcPr marL="9525" marR="9525" marT="9525" marB="0" anchor="ctr"/>
                </a:tc>
                <a:tc>
                  <a:txBody>
                    <a:bodyPr/>
                    <a:lstStyle/>
                    <a:p>
                      <a:pPr algn="ctr" fontAlgn="b"/>
                      <a:r>
                        <a:rPr lang="id-ID" sz="2000" b="0" i="0" u="none" strike="noStrike">
                          <a:solidFill>
                            <a:srgbClr val="000000"/>
                          </a:solidFill>
                          <a:effectLst/>
                          <a:latin typeface="+mn-lt"/>
                        </a:rPr>
                        <a:t>1.67%</a:t>
                      </a:r>
                    </a:p>
                  </a:txBody>
                  <a:tcPr marL="9525" marR="9525" marT="9525" marB="0" anchor="ctr"/>
                </a:tc>
                <a:extLst>
                  <a:ext uri="{0D108BD9-81ED-4DB2-BD59-A6C34878D82A}">
                    <a16:rowId xmlns:a16="http://schemas.microsoft.com/office/drawing/2014/main" val="10006"/>
                  </a:ext>
                </a:extLst>
              </a:tr>
              <a:tr h="468000">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n-lt"/>
                        </a:rPr>
                        <a:t>P32 and Other Tracer Studies of Eye</a:t>
                      </a:r>
                    </a:p>
                  </a:txBody>
                  <a:tcPr marL="9525" marR="9525" marT="9525" marB="0" anchor="ctr"/>
                </a:tc>
                <a:tc>
                  <a:txBody>
                    <a:bodyPr/>
                    <a:lstStyle/>
                    <a:p>
                      <a:pPr algn="r" fontAlgn="b"/>
                      <a:r>
                        <a:rPr lang="id-ID" sz="2000" b="0" i="0" u="none" strike="noStrike" dirty="0">
                          <a:solidFill>
                            <a:srgbClr val="000000"/>
                          </a:solidFill>
                          <a:effectLst/>
                          <a:latin typeface="+mn-lt"/>
                        </a:rPr>
                        <a:t>294,475 </a:t>
                      </a:r>
                    </a:p>
                  </a:txBody>
                  <a:tcPr marL="9525" marR="182880" marT="9525" marB="0" anchor="ctr"/>
                </a:tc>
                <a:tc>
                  <a:txBody>
                    <a:bodyPr/>
                    <a:lstStyle/>
                    <a:p>
                      <a:pPr algn="r" fontAlgn="b"/>
                      <a:r>
                        <a:rPr lang="id-ID" sz="2000" b="0" i="0" u="none" strike="noStrike" dirty="0">
                          <a:solidFill>
                            <a:srgbClr val="000000"/>
                          </a:solidFill>
                          <a:effectLst/>
                          <a:latin typeface="+mn-lt"/>
                        </a:rPr>
                        <a:t>443,184,400 </a:t>
                      </a:r>
                    </a:p>
                  </a:txBody>
                  <a:tcPr marL="9525" marT="9525" marB="0" anchor="ctr"/>
                </a:tc>
                <a:tc>
                  <a:txBody>
                    <a:bodyPr/>
                    <a:lstStyle/>
                    <a:p>
                      <a:pPr algn="ctr" fontAlgn="b"/>
                      <a:r>
                        <a:rPr lang="id-ID" sz="2000" b="0" i="0" u="none" strike="noStrike">
                          <a:solidFill>
                            <a:srgbClr val="000000"/>
                          </a:solidFill>
                          <a:effectLst/>
                          <a:latin typeface="+mn-lt"/>
                        </a:rPr>
                        <a:t>1505</a:t>
                      </a:r>
                    </a:p>
                  </a:txBody>
                  <a:tcPr marL="9525" marR="9525" marT="9525" marB="0" anchor="ctr"/>
                </a:tc>
                <a:tc>
                  <a:txBody>
                    <a:bodyPr/>
                    <a:lstStyle/>
                    <a:p>
                      <a:pPr algn="ctr" fontAlgn="b"/>
                      <a:r>
                        <a:rPr lang="id-ID" sz="2000" b="0" i="0" u="none" strike="noStrike">
                          <a:solidFill>
                            <a:srgbClr val="000000"/>
                          </a:solidFill>
                          <a:effectLst/>
                          <a:latin typeface="+mn-lt"/>
                        </a:rPr>
                        <a:t>3.86%</a:t>
                      </a:r>
                    </a:p>
                  </a:txBody>
                  <a:tcPr marL="9525" marR="9525" marT="9525" marB="0" anchor="ctr"/>
                </a:tc>
                <a:extLst>
                  <a:ext uri="{0D108BD9-81ED-4DB2-BD59-A6C34878D82A}">
                    <a16:rowId xmlns:a16="http://schemas.microsoft.com/office/drawing/2014/main" val="10007"/>
                  </a:ext>
                </a:extLst>
              </a:tr>
              <a:tr h="468000">
                <a:tc>
                  <a:txBody>
                    <a:bodyPr/>
                    <a:lstStyle/>
                    <a:p>
                      <a:pPr algn="ctr"/>
                      <a:r>
                        <a:rPr lang="id-ID" sz="2000" dirty="0"/>
                        <a:t>8</a:t>
                      </a:r>
                    </a:p>
                  </a:txBody>
                  <a:tcPr marL="128016" marR="128016" marT="64008" marB="64008" anchor="ctr"/>
                </a:tc>
                <a:tc>
                  <a:txBody>
                    <a:bodyPr/>
                    <a:lstStyle/>
                    <a:p>
                      <a:pPr algn="l" fontAlgn="b"/>
                      <a:r>
                        <a:rPr lang="id-ID" sz="2000" b="0" i="0" u="none" strike="noStrike">
                          <a:solidFill>
                            <a:srgbClr val="000000"/>
                          </a:solidFill>
                          <a:effectLst/>
                          <a:latin typeface="+mn-lt"/>
                        </a:rPr>
                        <a:t>Comprehensive eye examination</a:t>
                      </a:r>
                    </a:p>
                  </a:txBody>
                  <a:tcPr marL="9525" marR="9525" marT="9525" marB="0" anchor="ctr"/>
                </a:tc>
                <a:tc>
                  <a:txBody>
                    <a:bodyPr/>
                    <a:lstStyle/>
                    <a:p>
                      <a:pPr algn="r" fontAlgn="b"/>
                      <a:r>
                        <a:rPr lang="id-ID" sz="2000" b="0" i="0" u="none" strike="noStrike" dirty="0">
                          <a:solidFill>
                            <a:srgbClr val="000000"/>
                          </a:solidFill>
                          <a:effectLst/>
                          <a:latin typeface="+mn-lt"/>
                        </a:rPr>
                        <a:t>244,261 </a:t>
                      </a:r>
                    </a:p>
                  </a:txBody>
                  <a:tcPr marL="9525" marR="182880" marT="9525" marB="0" anchor="ctr"/>
                </a:tc>
                <a:tc>
                  <a:txBody>
                    <a:bodyPr/>
                    <a:lstStyle/>
                    <a:p>
                      <a:pPr algn="r" fontAlgn="b"/>
                      <a:r>
                        <a:rPr lang="id-ID" sz="2000" b="0" i="0" u="none" strike="noStrike" dirty="0">
                          <a:solidFill>
                            <a:srgbClr val="000000"/>
                          </a:solidFill>
                          <a:effectLst/>
                          <a:latin typeface="+mn-lt"/>
                        </a:rPr>
                        <a:t>6,012,735,200 </a:t>
                      </a:r>
                    </a:p>
                  </a:txBody>
                  <a:tcPr marL="9525" marT="9525" marB="0" anchor="ctr"/>
                </a:tc>
                <a:tc>
                  <a:txBody>
                    <a:bodyPr/>
                    <a:lstStyle/>
                    <a:p>
                      <a:pPr algn="ctr" fontAlgn="b"/>
                      <a:r>
                        <a:rPr lang="id-ID" sz="2000" b="0" i="0" u="none" strike="noStrike" dirty="0">
                          <a:solidFill>
                            <a:srgbClr val="000000"/>
                          </a:solidFill>
                          <a:effectLst/>
                          <a:latin typeface="+mn-lt"/>
                        </a:rPr>
                        <a:t>24616</a:t>
                      </a:r>
                    </a:p>
                  </a:txBody>
                  <a:tcPr marL="9525" marR="9525" marT="9525" marB="0" anchor="ctr"/>
                </a:tc>
                <a:tc>
                  <a:txBody>
                    <a:bodyPr/>
                    <a:lstStyle/>
                    <a:p>
                      <a:pPr algn="ctr" fontAlgn="b"/>
                      <a:r>
                        <a:rPr lang="id-ID" sz="2000" b="0" i="0" u="none" strike="noStrike">
                          <a:solidFill>
                            <a:srgbClr val="000000"/>
                          </a:solidFill>
                          <a:effectLst/>
                          <a:latin typeface="+mn-lt"/>
                        </a:rPr>
                        <a:t>63.06%</a:t>
                      </a:r>
                    </a:p>
                  </a:txBody>
                  <a:tcPr marL="9525" marR="9525" marT="9525" marB="0" anchor="ctr"/>
                </a:tc>
                <a:extLst>
                  <a:ext uri="{0D108BD9-81ED-4DB2-BD59-A6C34878D82A}">
                    <a16:rowId xmlns:a16="http://schemas.microsoft.com/office/drawing/2014/main" val="10008"/>
                  </a:ext>
                </a:extLst>
              </a:tr>
              <a:tr h="468000">
                <a:tc>
                  <a:txBody>
                    <a:bodyPr/>
                    <a:lstStyle/>
                    <a:p>
                      <a:pPr algn="ctr"/>
                      <a:r>
                        <a:rPr lang="id-ID" sz="2000" dirty="0"/>
                        <a:t>9</a:t>
                      </a:r>
                    </a:p>
                  </a:txBody>
                  <a:tcPr marL="128016" marR="128016" marT="64008" marB="64008" anchor="ctr"/>
                </a:tc>
                <a:tc>
                  <a:txBody>
                    <a:bodyPr/>
                    <a:lstStyle/>
                    <a:p>
                      <a:pPr algn="l" fontAlgn="b"/>
                      <a:r>
                        <a:rPr lang="id-ID" sz="2000" b="0" i="0" u="none" strike="noStrike">
                          <a:solidFill>
                            <a:srgbClr val="000000"/>
                          </a:solidFill>
                          <a:effectLst/>
                          <a:latin typeface="+mn-lt"/>
                        </a:rPr>
                        <a:t>Extended ophthalmologic work-up</a:t>
                      </a:r>
                    </a:p>
                  </a:txBody>
                  <a:tcPr marL="9525" marR="9525" marT="9525" marB="0" anchor="ctr"/>
                </a:tc>
                <a:tc>
                  <a:txBody>
                    <a:bodyPr/>
                    <a:lstStyle/>
                    <a:p>
                      <a:pPr algn="r" fontAlgn="b"/>
                      <a:r>
                        <a:rPr lang="id-ID" sz="2000" b="0" i="0" u="none" strike="noStrike" dirty="0">
                          <a:solidFill>
                            <a:srgbClr val="000000"/>
                          </a:solidFill>
                          <a:effectLst/>
                          <a:latin typeface="+mn-lt"/>
                        </a:rPr>
                        <a:t>244,189 </a:t>
                      </a:r>
                    </a:p>
                  </a:txBody>
                  <a:tcPr marL="9525" marR="182880" marT="9525" marB="0" anchor="ctr"/>
                </a:tc>
                <a:tc>
                  <a:txBody>
                    <a:bodyPr/>
                    <a:lstStyle/>
                    <a:p>
                      <a:pPr algn="r" fontAlgn="b"/>
                      <a:r>
                        <a:rPr lang="id-ID" sz="2000" b="0" i="0" u="none" strike="noStrike" dirty="0">
                          <a:solidFill>
                            <a:srgbClr val="000000"/>
                          </a:solidFill>
                          <a:effectLst/>
                          <a:latin typeface="+mn-lt"/>
                        </a:rPr>
                        <a:t>1,395,783,700 </a:t>
                      </a:r>
                    </a:p>
                  </a:txBody>
                  <a:tcPr marL="9525" marT="9525" marB="0" anchor="ctr"/>
                </a:tc>
                <a:tc>
                  <a:txBody>
                    <a:bodyPr/>
                    <a:lstStyle/>
                    <a:p>
                      <a:pPr algn="ctr" fontAlgn="b"/>
                      <a:r>
                        <a:rPr lang="id-ID" sz="2000" b="0" i="0" u="none" strike="noStrike">
                          <a:solidFill>
                            <a:srgbClr val="000000"/>
                          </a:solidFill>
                          <a:effectLst/>
                          <a:latin typeface="+mn-lt"/>
                        </a:rPr>
                        <a:t>5716</a:t>
                      </a:r>
                    </a:p>
                  </a:txBody>
                  <a:tcPr marL="9525" marR="9525" marT="9525" marB="0" anchor="ctr"/>
                </a:tc>
                <a:tc>
                  <a:txBody>
                    <a:bodyPr/>
                    <a:lstStyle/>
                    <a:p>
                      <a:pPr algn="ctr" fontAlgn="b"/>
                      <a:r>
                        <a:rPr lang="id-ID" sz="2000" b="0" i="0" u="none" strike="noStrike">
                          <a:solidFill>
                            <a:srgbClr val="000000"/>
                          </a:solidFill>
                          <a:effectLst/>
                          <a:latin typeface="+mn-lt"/>
                        </a:rPr>
                        <a:t>14.64%</a:t>
                      </a:r>
                    </a:p>
                  </a:txBody>
                  <a:tcPr marL="9525" marR="9525" marT="9525" marB="0" anchor="ctr"/>
                </a:tc>
                <a:extLst>
                  <a:ext uri="{0D108BD9-81ED-4DB2-BD59-A6C34878D82A}">
                    <a16:rowId xmlns:a16="http://schemas.microsoft.com/office/drawing/2014/main" val="10009"/>
                  </a:ext>
                </a:extLst>
              </a:tr>
              <a:tr h="468000">
                <a:tc>
                  <a:txBody>
                    <a:bodyPr/>
                    <a:lstStyle/>
                    <a:p>
                      <a:pPr algn="ctr"/>
                      <a:r>
                        <a:rPr lang="id-ID" sz="2000" dirty="0"/>
                        <a:t>10</a:t>
                      </a:r>
                    </a:p>
                  </a:txBody>
                  <a:tcPr marL="128016" marR="128016" marT="64008" marB="64008" anchor="ctr"/>
                </a:tc>
                <a:tc>
                  <a:txBody>
                    <a:bodyPr/>
                    <a:lstStyle/>
                    <a:p>
                      <a:pPr algn="l" fontAlgn="b"/>
                      <a:r>
                        <a:rPr lang="id-ID" sz="2000" b="0" i="0" u="none" strike="noStrike" dirty="0">
                          <a:solidFill>
                            <a:srgbClr val="000000"/>
                          </a:solidFill>
                          <a:effectLst/>
                          <a:latin typeface="+mn-lt"/>
                        </a:rPr>
                        <a:t>Limited eye examination</a:t>
                      </a:r>
                    </a:p>
                  </a:txBody>
                  <a:tcPr marL="9525" marR="9525" marT="9525" marB="0" anchor="ctr"/>
                </a:tc>
                <a:tc>
                  <a:txBody>
                    <a:bodyPr/>
                    <a:lstStyle/>
                    <a:p>
                      <a:pPr algn="r" fontAlgn="b"/>
                      <a:r>
                        <a:rPr lang="id-ID" sz="2000" b="0" i="0" u="none" strike="noStrike" dirty="0">
                          <a:solidFill>
                            <a:srgbClr val="000000"/>
                          </a:solidFill>
                          <a:effectLst/>
                          <a:latin typeface="+mn-lt"/>
                        </a:rPr>
                        <a:t>201,849 </a:t>
                      </a:r>
                    </a:p>
                  </a:txBody>
                  <a:tcPr marL="9525" marR="182880" marT="9525" marB="0" anchor="ctr"/>
                </a:tc>
                <a:tc>
                  <a:txBody>
                    <a:bodyPr/>
                    <a:lstStyle/>
                    <a:p>
                      <a:pPr algn="r" fontAlgn="b"/>
                      <a:r>
                        <a:rPr lang="id-ID" sz="2000" b="0" i="0" u="none" strike="noStrike" dirty="0">
                          <a:solidFill>
                            <a:srgbClr val="000000"/>
                          </a:solidFill>
                          <a:effectLst/>
                          <a:latin typeface="+mn-lt"/>
                        </a:rPr>
                        <a:t>418,231,500 </a:t>
                      </a:r>
                    </a:p>
                  </a:txBody>
                  <a:tcPr marL="9525" marT="9525" marB="0" anchor="ctr"/>
                </a:tc>
                <a:tc>
                  <a:txBody>
                    <a:bodyPr/>
                    <a:lstStyle/>
                    <a:p>
                      <a:pPr algn="ctr" fontAlgn="b"/>
                      <a:r>
                        <a:rPr lang="id-ID" sz="2000" b="0" i="0" u="none" strike="noStrike" dirty="0">
                          <a:solidFill>
                            <a:srgbClr val="000000"/>
                          </a:solidFill>
                          <a:effectLst/>
                          <a:latin typeface="+mn-lt"/>
                        </a:rPr>
                        <a:t>2072</a:t>
                      </a:r>
                    </a:p>
                  </a:txBody>
                  <a:tcPr marL="9525" marR="9525" marT="9525" marB="0" anchor="ctr"/>
                </a:tc>
                <a:tc>
                  <a:txBody>
                    <a:bodyPr/>
                    <a:lstStyle/>
                    <a:p>
                      <a:pPr algn="ctr" fontAlgn="b"/>
                      <a:r>
                        <a:rPr lang="id-ID" sz="2000" b="0" i="0" u="none" strike="noStrike" dirty="0">
                          <a:solidFill>
                            <a:srgbClr val="000000"/>
                          </a:solidFill>
                          <a:effectLst/>
                          <a:latin typeface="+mn-lt"/>
                        </a:rPr>
                        <a:t>5.31%</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9881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1391771"/>
          </a:xfrm>
        </p:spPr>
        <p:txBody>
          <a:bodyPr anchor="ctr">
            <a:normAutofit/>
          </a:bodyPr>
          <a:lstStyle/>
          <a:p>
            <a:r>
              <a:rPr lang="id-ID" sz="4000" dirty="0"/>
              <a:t>Dasar pelaksanaan UR</a:t>
            </a:r>
          </a:p>
        </p:txBody>
      </p:sp>
      <p:sp>
        <p:nvSpPr>
          <p:cNvPr id="3" name="Content Placeholder 2"/>
          <p:cNvSpPr>
            <a:spLocks noGrp="1"/>
          </p:cNvSpPr>
          <p:nvPr>
            <p:ph sz="quarter" idx="1"/>
          </p:nvPr>
        </p:nvSpPr>
        <p:spPr>
          <a:xfrm>
            <a:off x="640080" y="1848272"/>
            <a:ext cx="10454640" cy="7215261"/>
          </a:xfrm>
        </p:spPr>
        <p:txBody>
          <a:bodyPr>
            <a:normAutofit fontScale="92500" lnSpcReduction="10000"/>
          </a:bodyPr>
          <a:lstStyle/>
          <a:p>
            <a:pPr algn="just">
              <a:buNone/>
            </a:pPr>
            <a:r>
              <a:rPr lang="id-ID" dirty="0"/>
              <a:t>A. Permenkes 99 tahun 2015 Pasal 39 </a:t>
            </a:r>
          </a:p>
          <a:p>
            <a:pPr marL="514350" indent="-514350" algn="just">
              <a:buFont typeface="+mj-lt"/>
              <a:buAutoNum type="arabicPeriod"/>
            </a:pPr>
            <a:r>
              <a:rPr lang="id-ID" dirty="0"/>
              <a:t>Fasilitas Kesehatan wajib membuat laporan kegiatan pelayanan kesehatan yang diberikan secara berkala setiap bulan kepada BPJS Kesehatan.</a:t>
            </a:r>
            <a:endParaRPr lang="en-US" dirty="0"/>
          </a:p>
          <a:p>
            <a:pPr marL="514350" indent="-514350" algn="just">
              <a:buFont typeface="+mj-lt"/>
              <a:buAutoNum type="arabicPeriod"/>
            </a:pPr>
            <a:r>
              <a:rPr lang="id-ID" dirty="0"/>
              <a:t>BPJS Kesehatan wajib menerapkan </a:t>
            </a:r>
            <a:r>
              <a:rPr lang="id-ID" i="1" dirty="0"/>
              <a:t>Utilization Review secara berkala dan berkesinambungan dan memberikan umpan balik hasil Utilization Review kepada Fasilitas Kesehatan.</a:t>
            </a:r>
            <a:endParaRPr lang="en-US" i="1" dirty="0"/>
          </a:p>
          <a:p>
            <a:pPr marL="514350" indent="-514350" algn="just">
              <a:buFont typeface="+mj-lt"/>
              <a:buAutoNum type="arabicPeriod"/>
            </a:pPr>
            <a:r>
              <a:rPr lang="id-ID" dirty="0"/>
              <a:t>BPJS Kesehatan wajib melaporkan hasil </a:t>
            </a:r>
            <a:r>
              <a:rPr lang="id-ID" i="1" dirty="0"/>
              <a:t>Utilization Review secara berkala kepada Menteri dan DJSN. </a:t>
            </a:r>
            <a:endParaRPr lang="en-US" i="1" dirty="0"/>
          </a:p>
          <a:p>
            <a:pPr marL="514350" indent="-514350" algn="just">
              <a:buFont typeface="+mj-lt"/>
              <a:buAutoNum type="arabicPeriod"/>
            </a:pPr>
            <a:r>
              <a:rPr lang="id-ID" dirty="0"/>
              <a:t>Ketentuan mengenai mekanisme pelaporan dan </a:t>
            </a:r>
            <a:r>
              <a:rPr lang="id-ID" i="1" dirty="0"/>
              <a:t>Utilization Review sebagaimana dimaksud pada ayat (2) dan ayat (3) ditetapkan dengan Peraturan BPJS Kesehatan. </a:t>
            </a:r>
          </a:p>
          <a:p>
            <a:pPr algn="just">
              <a:buNone/>
            </a:pPr>
            <a:endParaRPr lang="id-ID" i="1" dirty="0"/>
          </a:p>
          <a:p>
            <a:endParaRPr lang="id-ID" dirty="0"/>
          </a:p>
        </p:txBody>
      </p:sp>
    </p:spTree>
    <p:extLst>
      <p:ext uri="{BB962C8B-B14F-4D97-AF65-F5344CB8AC3E}">
        <p14:creationId xmlns:p14="http://schemas.microsoft.com/office/powerpoint/2010/main" val="215534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20080"/>
            <a:ext cx="10454640" cy="1391771"/>
          </a:xfrm>
        </p:spPr>
        <p:txBody>
          <a:bodyPr anchor="ctr">
            <a:normAutofit/>
          </a:bodyPr>
          <a:lstStyle/>
          <a:p>
            <a:r>
              <a:rPr lang="id-ID" sz="3600" dirty="0"/>
              <a:t>20 kunjungan faskes perujuk terbanyak</a:t>
            </a:r>
            <a:br>
              <a:rPr lang="id-ID" sz="3600" dirty="0"/>
            </a:br>
            <a:r>
              <a:rPr lang="id-ID" sz="3600" spc="-1" dirty="0">
                <a:solidFill>
                  <a:srgbClr val="575F6D"/>
                </a:solidFill>
              </a:rPr>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07958379"/>
              </p:ext>
            </p:extLst>
          </p:nvPr>
        </p:nvGraphicFramePr>
        <p:xfrm>
          <a:off x="928191" y="1502368"/>
          <a:ext cx="10009193" cy="7956296"/>
        </p:xfrm>
        <a:graphic>
          <a:graphicData uri="http://schemas.openxmlformats.org/drawingml/2006/table">
            <a:tbl>
              <a:tblPr firstRow="1" bandRow="1">
                <a:tableStyleId>{5C22544A-7EE6-4342-B048-85BDC9FD1C3A}</a:tableStyleId>
              </a:tblPr>
              <a:tblGrid>
                <a:gridCol w="857989">
                  <a:extLst>
                    <a:ext uri="{9D8B030D-6E8A-4147-A177-3AD203B41FA5}">
                      <a16:colId xmlns:a16="http://schemas.microsoft.com/office/drawing/2014/main" val="20000"/>
                    </a:ext>
                  </a:extLst>
                </a:gridCol>
                <a:gridCol w="5490722">
                  <a:extLst>
                    <a:ext uri="{9D8B030D-6E8A-4147-A177-3AD203B41FA5}">
                      <a16:colId xmlns:a16="http://schemas.microsoft.com/office/drawing/2014/main" val="20001"/>
                    </a:ext>
                  </a:extLst>
                </a:gridCol>
                <a:gridCol w="2076226">
                  <a:extLst>
                    <a:ext uri="{9D8B030D-6E8A-4147-A177-3AD203B41FA5}">
                      <a16:colId xmlns:a16="http://schemas.microsoft.com/office/drawing/2014/main" val="20002"/>
                    </a:ext>
                  </a:extLst>
                </a:gridCol>
                <a:gridCol w="1584256">
                  <a:extLst>
                    <a:ext uri="{9D8B030D-6E8A-4147-A177-3AD203B41FA5}">
                      <a16:colId xmlns:a16="http://schemas.microsoft.com/office/drawing/2014/main" val="3327328914"/>
                    </a:ext>
                  </a:extLst>
                </a:gridCol>
              </a:tblGrid>
              <a:tr h="519176">
                <a:tc>
                  <a:txBody>
                    <a:bodyPr/>
                    <a:lstStyle/>
                    <a:p>
                      <a:pPr algn="ctr"/>
                      <a:r>
                        <a:rPr lang="id-ID" sz="2000" dirty="0"/>
                        <a:t>NO</a:t>
                      </a:r>
                    </a:p>
                  </a:txBody>
                  <a:tcPr marL="128016" marR="128016" marT="64008" marB="64008"/>
                </a:tc>
                <a:tc>
                  <a:txBody>
                    <a:bodyPr/>
                    <a:lstStyle/>
                    <a:p>
                      <a:pPr algn="ctr"/>
                      <a:r>
                        <a:rPr lang="id-ID" sz="2000" dirty="0"/>
                        <a:t>FASKES</a:t>
                      </a:r>
                    </a:p>
                  </a:txBody>
                  <a:tcPr marL="128016" marR="128016" marT="64008" marB="64008"/>
                </a:tc>
                <a:tc>
                  <a:txBody>
                    <a:bodyPr/>
                    <a:lstStyle/>
                    <a:p>
                      <a:pPr algn="ctr"/>
                      <a:r>
                        <a:rPr lang="id-ID" sz="2000" dirty="0"/>
                        <a:t>TOTAL</a:t>
                      </a:r>
                    </a:p>
                  </a:txBody>
                  <a:tcPr marL="128016" marR="128016" marT="64008" marB="640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2000" dirty="0"/>
                        <a:t>% TOTAL</a:t>
                      </a:r>
                    </a:p>
                  </a:txBody>
                  <a:tcPr marL="128016" marR="128016" marT="64008" marB="64008"/>
                </a:tc>
                <a:extLst>
                  <a:ext uri="{0D108BD9-81ED-4DB2-BD59-A6C34878D82A}">
                    <a16:rowId xmlns:a16="http://schemas.microsoft.com/office/drawing/2014/main" val="10000"/>
                  </a:ext>
                </a:extLst>
              </a:tr>
              <a:tr h="344920">
                <a:tc>
                  <a:txBody>
                    <a:bodyPr/>
                    <a:lstStyle/>
                    <a:p>
                      <a:pPr algn="ctr"/>
                      <a:r>
                        <a:rPr lang="id-ID" sz="1600" dirty="0"/>
                        <a:t>1</a:t>
                      </a:r>
                    </a:p>
                  </a:txBody>
                  <a:tcPr marL="128016" marR="128016" marT="64008" marB="64008" anchor="ctr"/>
                </a:tc>
                <a:tc>
                  <a:txBody>
                    <a:bodyPr/>
                    <a:lstStyle/>
                    <a:p>
                      <a:pPr algn="l" fontAlgn="b"/>
                      <a:r>
                        <a:rPr lang="id-ID" sz="1800" b="0" i="0" u="none" strike="noStrike" dirty="0">
                          <a:solidFill>
                            <a:srgbClr val="000000"/>
                          </a:solidFill>
                          <a:effectLst/>
                          <a:latin typeface="+mj-lt"/>
                        </a:rPr>
                        <a:t>RANGKAH</a:t>
                      </a:r>
                    </a:p>
                  </a:txBody>
                  <a:tcPr marL="9525" marR="9525" marT="9525" marB="0" anchor="ctr"/>
                </a:tc>
                <a:tc>
                  <a:txBody>
                    <a:bodyPr/>
                    <a:lstStyle/>
                    <a:p>
                      <a:pPr algn="ctr" fontAlgn="b"/>
                      <a:r>
                        <a:rPr lang="id-ID" sz="1800" b="0" i="0" u="none" strike="noStrike">
                          <a:solidFill>
                            <a:srgbClr val="000000"/>
                          </a:solidFill>
                          <a:effectLst/>
                          <a:latin typeface="+mj-lt"/>
                        </a:rPr>
                        <a:t>814</a:t>
                      </a:r>
                    </a:p>
                  </a:txBody>
                  <a:tcPr marL="9525" marR="9525" marT="9525" marB="0" anchor="ctr"/>
                </a:tc>
                <a:tc>
                  <a:txBody>
                    <a:bodyPr/>
                    <a:lstStyle/>
                    <a:p>
                      <a:pPr algn="ctr" fontAlgn="b"/>
                      <a:r>
                        <a:rPr lang="id-ID" sz="1800" b="0" i="0" u="none" strike="noStrike">
                          <a:solidFill>
                            <a:srgbClr val="000000"/>
                          </a:solidFill>
                          <a:effectLst/>
                          <a:latin typeface="+mj-lt"/>
                        </a:rPr>
                        <a:t>3.47%</a:t>
                      </a:r>
                    </a:p>
                  </a:txBody>
                  <a:tcPr marL="9525" marR="9525" marT="9525" marB="0" anchor="ctr"/>
                </a:tc>
                <a:extLst>
                  <a:ext uri="{0D108BD9-81ED-4DB2-BD59-A6C34878D82A}">
                    <a16:rowId xmlns:a16="http://schemas.microsoft.com/office/drawing/2014/main" val="10001"/>
                  </a:ext>
                </a:extLst>
              </a:tr>
              <a:tr h="216024">
                <a:tc>
                  <a:txBody>
                    <a:bodyPr/>
                    <a:lstStyle/>
                    <a:p>
                      <a:pPr algn="ctr"/>
                      <a:r>
                        <a:rPr lang="id-ID" sz="1600" dirty="0"/>
                        <a:t>2</a:t>
                      </a:r>
                    </a:p>
                  </a:txBody>
                  <a:tcPr marL="128016" marR="128016" marT="64008" marB="64008" anchor="ctr"/>
                </a:tc>
                <a:tc>
                  <a:txBody>
                    <a:bodyPr/>
                    <a:lstStyle/>
                    <a:p>
                      <a:pPr algn="l" fontAlgn="b"/>
                      <a:r>
                        <a:rPr lang="id-ID" sz="1800" b="0" i="0" u="none" strike="noStrike">
                          <a:solidFill>
                            <a:srgbClr val="000000"/>
                          </a:solidFill>
                          <a:effectLst/>
                          <a:latin typeface="+mj-lt"/>
                        </a:rPr>
                        <a:t>KLINIK MATA KMU MADURA</a:t>
                      </a:r>
                    </a:p>
                  </a:txBody>
                  <a:tcPr marL="9525" marR="9525" marT="9525" marB="0" anchor="ctr"/>
                </a:tc>
                <a:tc>
                  <a:txBody>
                    <a:bodyPr/>
                    <a:lstStyle/>
                    <a:p>
                      <a:pPr algn="ctr" fontAlgn="b"/>
                      <a:r>
                        <a:rPr lang="id-ID" sz="1800" b="0" i="0" u="none" strike="noStrike">
                          <a:solidFill>
                            <a:srgbClr val="000000"/>
                          </a:solidFill>
                          <a:effectLst/>
                          <a:latin typeface="+mj-lt"/>
                        </a:rPr>
                        <a:t>794</a:t>
                      </a:r>
                    </a:p>
                  </a:txBody>
                  <a:tcPr marL="9525" marR="9525" marT="9525" marB="0" anchor="ctr"/>
                </a:tc>
                <a:tc>
                  <a:txBody>
                    <a:bodyPr/>
                    <a:lstStyle/>
                    <a:p>
                      <a:pPr algn="ctr" fontAlgn="b"/>
                      <a:r>
                        <a:rPr lang="id-ID" sz="1800" b="0" i="0" u="none" strike="noStrike">
                          <a:solidFill>
                            <a:srgbClr val="000000"/>
                          </a:solidFill>
                          <a:effectLst/>
                          <a:latin typeface="+mj-lt"/>
                        </a:rPr>
                        <a:t>3.39%</a:t>
                      </a:r>
                    </a:p>
                  </a:txBody>
                  <a:tcPr marL="9525" marR="9525" marT="9525" marB="0" anchor="ctr"/>
                </a:tc>
                <a:extLst>
                  <a:ext uri="{0D108BD9-81ED-4DB2-BD59-A6C34878D82A}">
                    <a16:rowId xmlns:a16="http://schemas.microsoft.com/office/drawing/2014/main" val="10002"/>
                  </a:ext>
                </a:extLst>
              </a:tr>
              <a:tr h="234688">
                <a:tc>
                  <a:txBody>
                    <a:bodyPr/>
                    <a:lstStyle/>
                    <a:p>
                      <a:pPr algn="ctr"/>
                      <a:r>
                        <a:rPr lang="id-ID" sz="1600" dirty="0"/>
                        <a:t>3</a:t>
                      </a:r>
                    </a:p>
                  </a:txBody>
                  <a:tcPr marL="128016" marR="128016" marT="64008" marB="64008" anchor="ctr"/>
                </a:tc>
                <a:tc>
                  <a:txBody>
                    <a:bodyPr/>
                    <a:lstStyle/>
                    <a:p>
                      <a:pPr algn="l" fontAlgn="b"/>
                      <a:r>
                        <a:rPr lang="id-ID" sz="1800" b="0" i="0" u="none" strike="noStrike">
                          <a:solidFill>
                            <a:srgbClr val="000000"/>
                          </a:solidFill>
                          <a:effectLst/>
                          <a:latin typeface="+mj-lt"/>
                        </a:rPr>
                        <a:t>TNH KLKEDINDING</a:t>
                      </a:r>
                    </a:p>
                  </a:txBody>
                  <a:tcPr marL="9525" marR="9525" marT="9525" marB="0" anchor="ctr"/>
                </a:tc>
                <a:tc>
                  <a:txBody>
                    <a:bodyPr/>
                    <a:lstStyle/>
                    <a:p>
                      <a:pPr algn="ctr" fontAlgn="b"/>
                      <a:r>
                        <a:rPr lang="id-ID" sz="1800" b="0" i="0" u="none" strike="noStrike">
                          <a:solidFill>
                            <a:srgbClr val="000000"/>
                          </a:solidFill>
                          <a:effectLst/>
                          <a:latin typeface="+mj-lt"/>
                        </a:rPr>
                        <a:t>783</a:t>
                      </a:r>
                    </a:p>
                  </a:txBody>
                  <a:tcPr marL="9525" marR="9525" marT="9525" marB="0" anchor="ctr"/>
                </a:tc>
                <a:tc>
                  <a:txBody>
                    <a:bodyPr/>
                    <a:lstStyle/>
                    <a:p>
                      <a:pPr algn="ctr" fontAlgn="b"/>
                      <a:r>
                        <a:rPr lang="id-ID" sz="1800" b="0" i="0" u="none" strike="noStrike">
                          <a:solidFill>
                            <a:srgbClr val="000000"/>
                          </a:solidFill>
                          <a:effectLst/>
                          <a:latin typeface="+mj-lt"/>
                        </a:rPr>
                        <a:t>3.34%</a:t>
                      </a:r>
                    </a:p>
                  </a:txBody>
                  <a:tcPr marL="9525" marR="9525" marT="9525" marB="0" anchor="ctr"/>
                </a:tc>
                <a:extLst>
                  <a:ext uri="{0D108BD9-81ED-4DB2-BD59-A6C34878D82A}">
                    <a16:rowId xmlns:a16="http://schemas.microsoft.com/office/drawing/2014/main" val="10003"/>
                  </a:ext>
                </a:extLst>
              </a:tr>
              <a:tr h="325360">
                <a:tc>
                  <a:txBody>
                    <a:bodyPr/>
                    <a:lstStyle/>
                    <a:p>
                      <a:pPr algn="ctr"/>
                      <a:r>
                        <a:rPr lang="id-ID" sz="1600" dirty="0"/>
                        <a:t>4</a:t>
                      </a:r>
                    </a:p>
                  </a:txBody>
                  <a:tcPr marL="128016" marR="128016" marT="64008" marB="64008" anchor="ctr"/>
                </a:tc>
                <a:tc>
                  <a:txBody>
                    <a:bodyPr/>
                    <a:lstStyle/>
                    <a:p>
                      <a:pPr algn="l" fontAlgn="b"/>
                      <a:r>
                        <a:rPr lang="id-ID" sz="1800" b="0" i="0" u="none" strike="noStrike">
                          <a:solidFill>
                            <a:srgbClr val="000000"/>
                          </a:solidFill>
                          <a:effectLst/>
                          <a:latin typeface="+mj-lt"/>
                        </a:rPr>
                        <a:t>SIDOTOPO WETAN</a:t>
                      </a:r>
                    </a:p>
                  </a:txBody>
                  <a:tcPr marL="9525" marR="9525" marT="9525" marB="0" anchor="ctr"/>
                </a:tc>
                <a:tc>
                  <a:txBody>
                    <a:bodyPr/>
                    <a:lstStyle/>
                    <a:p>
                      <a:pPr algn="ctr" fontAlgn="b"/>
                      <a:r>
                        <a:rPr lang="id-ID" sz="1800" b="0" i="0" u="none" strike="noStrike">
                          <a:solidFill>
                            <a:srgbClr val="000000"/>
                          </a:solidFill>
                          <a:effectLst/>
                          <a:latin typeface="+mj-lt"/>
                        </a:rPr>
                        <a:t>713</a:t>
                      </a:r>
                    </a:p>
                  </a:txBody>
                  <a:tcPr marL="9525" marR="9525" marT="9525" marB="0" anchor="ctr"/>
                </a:tc>
                <a:tc>
                  <a:txBody>
                    <a:bodyPr/>
                    <a:lstStyle/>
                    <a:p>
                      <a:pPr algn="ctr" fontAlgn="b"/>
                      <a:r>
                        <a:rPr lang="id-ID" sz="1800" b="0" i="0" u="none" strike="noStrike">
                          <a:solidFill>
                            <a:srgbClr val="000000"/>
                          </a:solidFill>
                          <a:effectLst/>
                          <a:latin typeface="+mj-lt"/>
                        </a:rPr>
                        <a:t>3.04%</a:t>
                      </a:r>
                    </a:p>
                  </a:txBody>
                  <a:tcPr marL="9525" marR="9525" marT="9525" marB="0" anchor="ctr"/>
                </a:tc>
                <a:extLst>
                  <a:ext uri="{0D108BD9-81ED-4DB2-BD59-A6C34878D82A}">
                    <a16:rowId xmlns:a16="http://schemas.microsoft.com/office/drawing/2014/main" val="10004"/>
                  </a:ext>
                </a:extLst>
              </a:tr>
              <a:tr h="185872">
                <a:tc>
                  <a:txBody>
                    <a:bodyPr/>
                    <a:lstStyle/>
                    <a:p>
                      <a:pPr algn="ctr"/>
                      <a:r>
                        <a:rPr lang="id-ID" sz="1600" dirty="0"/>
                        <a:t>5</a:t>
                      </a:r>
                    </a:p>
                  </a:txBody>
                  <a:tcPr marL="128016" marR="128016" marT="64008" marB="64008" anchor="ctr"/>
                </a:tc>
                <a:tc>
                  <a:txBody>
                    <a:bodyPr/>
                    <a:lstStyle/>
                    <a:p>
                      <a:pPr algn="l" fontAlgn="b"/>
                      <a:r>
                        <a:rPr lang="id-ID" sz="1800" b="0" i="0" u="none" strike="noStrike">
                          <a:solidFill>
                            <a:srgbClr val="000000"/>
                          </a:solidFill>
                          <a:effectLst/>
                          <a:latin typeface="+mj-lt"/>
                        </a:rPr>
                        <a:t>GADING</a:t>
                      </a:r>
                    </a:p>
                  </a:txBody>
                  <a:tcPr marL="9525" marR="9525" marT="9525" marB="0" anchor="ctr"/>
                </a:tc>
                <a:tc>
                  <a:txBody>
                    <a:bodyPr/>
                    <a:lstStyle/>
                    <a:p>
                      <a:pPr algn="ctr" fontAlgn="b"/>
                      <a:r>
                        <a:rPr lang="id-ID" sz="1800" b="0" i="0" u="none" strike="noStrike" dirty="0">
                          <a:solidFill>
                            <a:srgbClr val="000000"/>
                          </a:solidFill>
                          <a:effectLst/>
                          <a:latin typeface="+mj-lt"/>
                        </a:rPr>
                        <a:t>702</a:t>
                      </a:r>
                    </a:p>
                  </a:txBody>
                  <a:tcPr marL="9525" marR="9525" marT="9525" marB="0" anchor="ctr"/>
                </a:tc>
                <a:tc>
                  <a:txBody>
                    <a:bodyPr/>
                    <a:lstStyle/>
                    <a:p>
                      <a:pPr algn="ctr" fontAlgn="b"/>
                      <a:r>
                        <a:rPr lang="id-ID" sz="1800" b="0" i="0" u="none" strike="noStrike">
                          <a:solidFill>
                            <a:srgbClr val="000000"/>
                          </a:solidFill>
                          <a:effectLst/>
                          <a:latin typeface="+mj-lt"/>
                        </a:rPr>
                        <a:t>2.99%</a:t>
                      </a:r>
                    </a:p>
                  </a:txBody>
                  <a:tcPr marL="9525" marR="9525" marT="9525" marB="0" anchor="ctr"/>
                </a:tc>
                <a:extLst>
                  <a:ext uri="{0D108BD9-81ED-4DB2-BD59-A6C34878D82A}">
                    <a16:rowId xmlns:a16="http://schemas.microsoft.com/office/drawing/2014/main" val="10005"/>
                  </a:ext>
                </a:extLst>
              </a:tr>
              <a:tr h="256896">
                <a:tc>
                  <a:txBody>
                    <a:bodyPr/>
                    <a:lstStyle/>
                    <a:p>
                      <a:pPr algn="ctr"/>
                      <a:r>
                        <a:rPr lang="id-ID" sz="1600" dirty="0"/>
                        <a:t>6</a:t>
                      </a:r>
                    </a:p>
                  </a:txBody>
                  <a:tcPr marL="128016" marR="128016" marT="64008" marB="64008" anchor="ctr"/>
                </a:tc>
                <a:tc>
                  <a:txBody>
                    <a:bodyPr/>
                    <a:lstStyle/>
                    <a:p>
                      <a:pPr algn="l" fontAlgn="b"/>
                      <a:r>
                        <a:rPr lang="id-ID" sz="1800" b="0" i="0" u="none" strike="noStrike">
                          <a:solidFill>
                            <a:srgbClr val="000000"/>
                          </a:solidFill>
                          <a:effectLst/>
                          <a:latin typeface="+mj-lt"/>
                        </a:rPr>
                        <a:t>PERAK TIMUR</a:t>
                      </a:r>
                    </a:p>
                  </a:txBody>
                  <a:tcPr marL="9525" marR="9525" marT="9525" marB="0" anchor="ctr"/>
                </a:tc>
                <a:tc>
                  <a:txBody>
                    <a:bodyPr/>
                    <a:lstStyle/>
                    <a:p>
                      <a:pPr algn="ctr" fontAlgn="b"/>
                      <a:r>
                        <a:rPr lang="id-ID" sz="1800" b="0" i="0" u="none" strike="noStrike">
                          <a:solidFill>
                            <a:srgbClr val="000000"/>
                          </a:solidFill>
                          <a:effectLst/>
                          <a:latin typeface="+mj-lt"/>
                        </a:rPr>
                        <a:t>637</a:t>
                      </a:r>
                    </a:p>
                  </a:txBody>
                  <a:tcPr marL="9525" marR="9525" marT="9525" marB="0" anchor="ctr"/>
                </a:tc>
                <a:tc>
                  <a:txBody>
                    <a:bodyPr/>
                    <a:lstStyle/>
                    <a:p>
                      <a:pPr algn="ctr" fontAlgn="b"/>
                      <a:r>
                        <a:rPr lang="id-ID" sz="1800" b="0" i="0" u="none" strike="noStrike">
                          <a:solidFill>
                            <a:srgbClr val="000000"/>
                          </a:solidFill>
                          <a:effectLst/>
                          <a:latin typeface="+mj-lt"/>
                        </a:rPr>
                        <a:t>2.72%</a:t>
                      </a:r>
                    </a:p>
                  </a:txBody>
                  <a:tcPr marL="9525" marR="9525" marT="9525" marB="0" anchor="ctr"/>
                </a:tc>
                <a:extLst>
                  <a:ext uri="{0D108BD9-81ED-4DB2-BD59-A6C34878D82A}">
                    <a16:rowId xmlns:a16="http://schemas.microsoft.com/office/drawing/2014/main" val="10006"/>
                  </a:ext>
                </a:extLst>
              </a:tr>
              <a:tr h="0">
                <a:tc>
                  <a:txBody>
                    <a:bodyPr/>
                    <a:lstStyle/>
                    <a:p>
                      <a:pPr algn="ctr"/>
                      <a:r>
                        <a:rPr lang="id-ID" sz="1600" dirty="0"/>
                        <a:t>7</a:t>
                      </a:r>
                    </a:p>
                  </a:txBody>
                  <a:tcPr marL="128016" marR="128016" marT="64008" marB="64008" anchor="ctr"/>
                </a:tc>
                <a:tc>
                  <a:txBody>
                    <a:bodyPr/>
                    <a:lstStyle/>
                    <a:p>
                      <a:pPr algn="l" fontAlgn="b"/>
                      <a:r>
                        <a:rPr lang="id-ID" sz="1800" b="0" i="0" u="none" strike="noStrike">
                          <a:solidFill>
                            <a:srgbClr val="000000"/>
                          </a:solidFill>
                          <a:effectLst/>
                          <a:latin typeface="+mj-lt"/>
                        </a:rPr>
                        <a:t>PENELEH</a:t>
                      </a:r>
                    </a:p>
                  </a:txBody>
                  <a:tcPr marL="9525" marR="9525" marT="9525" marB="0" anchor="ctr"/>
                </a:tc>
                <a:tc>
                  <a:txBody>
                    <a:bodyPr/>
                    <a:lstStyle/>
                    <a:p>
                      <a:pPr algn="ctr" fontAlgn="b"/>
                      <a:r>
                        <a:rPr lang="id-ID" sz="1800" b="0" i="0" u="none" strike="noStrike">
                          <a:solidFill>
                            <a:srgbClr val="000000"/>
                          </a:solidFill>
                          <a:effectLst/>
                          <a:latin typeface="+mj-lt"/>
                        </a:rPr>
                        <a:t>622</a:t>
                      </a:r>
                    </a:p>
                  </a:txBody>
                  <a:tcPr marL="9525" marR="9525" marT="9525" marB="0" anchor="ctr"/>
                </a:tc>
                <a:tc>
                  <a:txBody>
                    <a:bodyPr/>
                    <a:lstStyle/>
                    <a:p>
                      <a:pPr algn="ctr" fontAlgn="b"/>
                      <a:r>
                        <a:rPr lang="id-ID" sz="1800" b="0" i="0" u="none" strike="noStrike">
                          <a:solidFill>
                            <a:srgbClr val="000000"/>
                          </a:solidFill>
                          <a:effectLst/>
                          <a:latin typeface="+mj-lt"/>
                        </a:rPr>
                        <a:t>2.65%</a:t>
                      </a:r>
                    </a:p>
                  </a:txBody>
                  <a:tcPr marL="9525" marR="9525" marT="9525" marB="0" anchor="ctr"/>
                </a:tc>
                <a:extLst>
                  <a:ext uri="{0D108BD9-81ED-4DB2-BD59-A6C34878D82A}">
                    <a16:rowId xmlns:a16="http://schemas.microsoft.com/office/drawing/2014/main" val="10007"/>
                  </a:ext>
                </a:extLst>
              </a:tr>
              <a:tr h="0">
                <a:tc>
                  <a:txBody>
                    <a:bodyPr/>
                    <a:lstStyle/>
                    <a:p>
                      <a:pPr algn="ctr"/>
                      <a:r>
                        <a:rPr lang="id-ID" sz="1600" dirty="0"/>
                        <a:t>8</a:t>
                      </a:r>
                    </a:p>
                  </a:txBody>
                  <a:tcPr marL="128016" marR="128016" marT="64008" marB="64008" anchor="ctr"/>
                </a:tc>
                <a:tc>
                  <a:txBody>
                    <a:bodyPr/>
                    <a:lstStyle/>
                    <a:p>
                      <a:pPr algn="l" fontAlgn="b"/>
                      <a:r>
                        <a:rPr lang="id-ID" sz="1800" b="0" i="0" u="none" strike="noStrike">
                          <a:solidFill>
                            <a:srgbClr val="000000"/>
                          </a:solidFill>
                          <a:effectLst/>
                          <a:latin typeface="+mj-lt"/>
                        </a:rPr>
                        <a:t>PACARKELING</a:t>
                      </a:r>
                    </a:p>
                  </a:txBody>
                  <a:tcPr marL="9525" marR="9525" marT="9525" marB="0" anchor="ctr"/>
                </a:tc>
                <a:tc>
                  <a:txBody>
                    <a:bodyPr/>
                    <a:lstStyle/>
                    <a:p>
                      <a:pPr algn="ctr" fontAlgn="b"/>
                      <a:r>
                        <a:rPr lang="id-ID" sz="1800" b="0" i="0" u="none" strike="noStrike">
                          <a:solidFill>
                            <a:srgbClr val="000000"/>
                          </a:solidFill>
                          <a:effectLst/>
                          <a:latin typeface="+mj-lt"/>
                        </a:rPr>
                        <a:t>604</a:t>
                      </a:r>
                    </a:p>
                  </a:txBody>
                  <a:tcPr marL="9525" marR="9525" marT="9525" marB="0" anchor="ctr"/>
                </a:tc>
                <a:tc>
                  <a:txBody>
                    <a:bodyPr/>
                    <a:lstStyle/>
                    <a:p>
                      <a:pPr algn="ctr" fontAlgn="b"/>
                      <a:r>
                        <a:rPr lang="id-ID" sz="1800" b="0" i="0" u="none" strike="noStrike">
                          <a:solidFill>
                            <a:srgbClr val="000000"/>
                          </a:solidFill>
                          <a:effectLst/>
                          <a:latin typeface="+mj-lt"/>
                        </a:rPr>
                        <a:t>2.58%</a:t>
                      </a:r>
                    </a:p>
                  </a:txBody>
                  <a:tcPr marL="9525" marR="9525" marT="9525" marB="0" anchor="ctr"/>
                </a:tc>
                <a:extLst>
                  <a:ext uri="{0D108BD9-81ED-4DB2-BD59-A6C34878D82A}">
                    <a16:rowId xmlns:a16="http://schemas.microsoft.com/office/drawing/2014/main" val="10008"/>
                  </a:ext>
                </a:extLst>
              </a:tr>
              <a:tr h="168872">
                <a:tc>
                  <a:txBody>
                    <a:bodyPr/>
                    <a:lstStyle/>
                    <a:p>
                      <a:pPr algn="ctr"/>
                      <a:r>
                        <a:rPr lang="id-ID" sz="1600" dirty="0"/>
                        <a:t>9</a:t>
                      </a:r>
                    </a:p>
                  </a:txBody>
                  <a:tcPr marL="128016" marR="128016" marT="64008" marB="64008" anchor="ctr"/>
                </a:tc>
                <a:tc>
                  <a:txBody>
                    <a:bodyPr/>
                    <a:lstStyle/>
                    <a:p>
                      <a:pPr algn="l" fontAlgn="b"/>
                      <a:r>
                        <a:rPr lang="id-ID" sz="1800" b="0" i="0" u="none" strike="noStrike">
                          <a:solidFill>
                            <a:srgbClr val="000000"/>
                          </a:solidFill>
                          <a:effectLst/>
                          <a:latin typeface="+mj-lt"/>
                        </a:rPr>
                        <a:t>RS ADI HUSADA KAPASARI</a:t>
                      </a:r>
                    </a:p>
                  </a:txBody>
                  <a:tcPr marL="9525" marR="9525" marT="9525" marB="0" anchor="ctr"/>
                </a:tc>
                <a:tc>
                  <a:txBody>
                    <a:bodyPr/>
                    <a:lstStyle/>
                    <a:p>
                      <a:pPr algn="ctr" fontAlgn="b"/>
                      <a:r>
                        <a:rPr lang="id-ID" sz="1800" b="0" i="0" u="none" strike="noStrike">
                          <a:solidFill>
                            <a:srgbClr val="000000"/>
                          </a:solidFill>
                          <a:effectLst/>
                          <a:latin typeface="+mj-lt"/>
                        </a:rPr>
                        <a:t>601</a:t>
                      </a:r>
                    </a:p>
                  </a:txBody>
                  <a:tcPr marL="9525" marR="9525" marT="9525" marB="0" anchor="ctr"/>
                </a:tc>
                <a:tc>
                  <a:txBody>
                    <a:bodyPr/>
                    <a:lstStyle/>
                    <a:p>
                      <a:pPr algn="ctr" fontAlgn="b"/>
                      <a:r>
                        <a:rPr lang="id-ID" sz="1800" b="0" i="0" u="none" strike="noStrike">
                          <a:solidFill>
                            <a:srgbClr val="000000"/>
                          </a:solidFill>
                          <a:effectLst/>
                          <a:latin typeface="+mj-lt"/>
                        </a:rPr>
                        <a:t>2.56%</a:t>
                      </a:r>
                    </a:p>
                  </a:txBody>
                  <a:tcPr marL="9525" marR="9525" marT="9525" marB="0" anchor="ctr"/>
                </a:tc>
                <a:extLst>
                  <a:ext uri="{0D108BD9-81ED-4DB2-BD59-A6C34878D82A}">
                    <a16:rowId xmlns:a16="http://schemas.microsoft.com/office/drawing/2014/main" val="10009"/>
                  </a:ext>
                </a:extLst>
              </a:tr>
              <a:tr h="187536">
                <a:tc>
                  <a:txBody>
                    <a:bodyPr/>
                    <a:lstStyle/>
                    <a:p>
                      <a:pPr algn="ctr"/>
                      <a:r>
                        <a:rPr lang="id-ID" sz="1600" dirty="0"/>
                        <a:t>10</a:t>
                      </a:r>
                    </a:p>
                  </a:txBody>
                  <a:tcPr marL="128016" marR="128016" marT="64008" marB="64008" anchor="ctr"/>
                </a:tc>
                <a:tc>
                  <a:txBody>
                    <a:bodyPr/>
                    <a:lstStyle/>
                    <a:p>
                      <a:pPr algn="l" fontAlgn="b"/>
                      <a:r>
                        <a:rPr lang="id-ID" sz="1800" b="0" i="0" u="none" strike="noStrike">
                          <a:solidFill>
                            <a:srgbClr val="000000"/>
                          </a:solidFill>
                          <a:effectLst/>
                          <a:latin typeface="+mj-lt"/>
                        </a:rPr>
                        <a:t>RSUD DR M SOEWANDHIE</a:t>
                      </a:r>
                    </a:p>
                  </a:txBody>
                  <a:tcPr marL="9525" marR="9525" marT="9525" marB="0" anchor="ctr"/>
                </a:tc>
                <a:tc>
                  <a:txBody>
                    <a:bodyPr/>
                    <a:lstStyle/>
                    <a:p>
                      <a:pPr algn="ctr" fontAlgn="b"/>
                      <a:r>
                        <a:rPr lang="id-ID" sz="1800" b="0" i="0" u="none" strike="noStrike">
                          <a:solidFill>
                            <a:srgbClr val="000000"/>
                          </a:solidFill>
                          <a:effectLst/>
                          <a:latin typeface="+mj-lt"/>
                        </a:rPr>
                        <a:t>599</a:t>
                      </a:r>
                    </a:p>
                  </a:txBody>
                  <a:tcPr marL="9525" marR="9525" marT="9525" marB="0" anchor="ctr"/>
                </a:tc>
                <a:tc>
                  <a:txBody>
                    <a:bodyPr/>
                    <a:lstStyle/>
                    <a:p>
                      <a:pPr algn="ctr" fontAlgn="b"/>
                      <a:r>
                        <a:rPr lang="id-ID" sz="1800" b="0" i="0" u="none" strike="noStrike">
                          <a:solidFill>
                            <a:srgbClr val="000000"/>
                          </a:solidFill>
                          <a:effectLst/>
                          <a:latin typeface="+mj-lt"/>
                        </a:rPr>
                        <a:t>2.55%</a:t>
                      </a:r>
                    </a:p>
                  </a:txBody>
                  <a:tcPr marL="9525" marR="9525" marT="9525" marB="0" anchor="ctr"/>
                </a:tc>
                <a:extLst>
                  <a:ext uri="{0D108BD9-81ED-4DB2-BD59-A6C34878D82A}">
                    <a16:rowId xmlns:a16="http://schemas.microsoft.com/office/drawing/2014/main" val="10010"/>
                  </a:ext>
                </a:extLst>
              </a:tr>
              <a:tr h="0">
                <a:tc>
                  <a:txBody>
                    <a:bodyPr/>
                    <a:lstStyle/>
                    <a:p>
                      <a:pPr algn="ctr"/>
                      <a:r>
                        <a:rPr lang="id-ID" sz="1600" dirty="0"/>
                        <a:t>11</a:t>
                      </a:r>
                    </a:p>
                  </a:txBody>
                  <a:tcPr marL="128016" marR="128016" marT="64008" marB="64008" anchor="ctr"/>
                </a:tc>
                <a:tc>
                  <a:txBody>
                    <a:bodyPr/>
                    <a:lstStyle/>
                    <a:p>
                      <a:pPr algn="l" fontAlgn="b"/>
                      <a:r>
                        <a:rPr lang="id-ID" sz="1800" b="0" i="0" u="none" strike="noStrike">
                          <a:solidFill>
                            <a:srgbClr val="000000"/>
                          </a:solidFill>
                          <a:effectLst/>
                          <a:latin typeface="+mj-lt"/>
                        </a:rPr>
                        <a:t>SAWAHAN</a:t>
                      </a:r>
                    </a:p>
                  </a:txBody>
                  <a:tcPr marL="9525" marR="9525" marT="9525" marB="0" anchor="ctr"/>
                </a:tc>
                <a:tc>
                  <a:txBody>
                    <a:bodyPr/>
                    <a:lstStyle/>
                    <a:p>
                      <a:pPr algn="ctr" fontAlgn="b"/>
                      <a:r>
                        <a:rPr lang="id-ID" sz="1800" b="0" i="0" u="none" strike="noStrike">
                          <a:solidFill>
                            <a:srgbClr val="000000"/>
                          </a:solidFill>
                          <a:effectLst/>
                          <a:latin typeface="+mj-lt"/>
                        </a:rPr>
                        <a:t>595</a:t>
                      </a:r>
                    </a:p>
                  </a:txBody>
                  <a:tcPr marL="9525" marR="9525" marT="9525" marB="0" anchor="ctr"/>
                </a:tc>
                <a:tc>
                  <a:txBody>
                    <a:bodyPr/>
                    <a:lstStyle/>
                    <a:p>
                      <a:pPr algn="ctr" fontAlgn="b"/>
                      <a:r>
                        <a:rPr lang="id-ID" sz="1800" b="0" i="0" u="none" strike="noStrike">
                          <a:solidFill>
                            <a:srgbClr val="000000"/>
                          </a:solidFill>
                          <a:effectLst/>
                          <a:latin typeface="+mj-lt"/>
                        </a:rPr>
                        <a:t>2.54%</a:t>
                      </a:r>
                    </a:p>
                  </a:txBody>
                  <a:tcPr marL="9525" marR="9525" marT="9525" marB="0" anchor="ctr"/>
                </a:tc>
                <a:extLst>
                  <a:ext uri="{0D108BD9-81ED-4DB2-BD59-A6C34878D82A}">
                    <a16:rowId xmlns:a16="http://schemas.microsoft.com/office/drawing/2014/main" val="10011"/>
                  </a:ext>
                </a:extLst>
              </a:tr>
              <a:tr h="0">
                <a:tc>
                  <a:txBody>
                    <a:bodyPr/>
                    <a:lstStyle/>
                    <a:p>
                      <a:pPr algn="ctr"/>
                      <a:r>
                        <a:rPr lang="id-ID" sz="1600" dirty="0"/>
                        <a:t>12</a:t>
                      </a:r>
                    </a:p>
                  </a:txBody>
                  <a:tcPr marL="128016" marR="128016" marT="64008" marB="64008" anchor="ctr"/>
                </a:tc>
                <a:tc>
                  <a:txBody>
                    <a:bodyPr/>
                    <a:lstStyle/>
                    <a:p>
                      <a:pPr algn="l" fontAlgn="b"/>
                      <a:r>
                        <a:rPr lang="id-ID" sz="1800" b="0" i="0" u="none" strike="noStrike">
                          <a:solidFill>
                            <a:srgbClr val="000000"/>
                          </a:solidFill>
                          <a:effectLst/>
                          <a:latin typeface="+mj-lt"/>
                        </a:rPr>
                        <a:t>Klinik Mata Utama Lamongan</a:t>
                      </a:r>
                    </a:p>
                  </a:txBody>
                  <a:tcPr marL="9525" marR="9525" marT="9525" marB="0" anchor="ctr"/>
                </a:tc>
                <a:tc>
                  <a:txBody>
                    <a:bodyPr/>
                    <a:lstStyle/>
                    <a:p>
                      <a:pPr algn="ctr" fontAlgn="b"/>
                      <a:r>
                        <a:rPr lang="id-ID" sz="1800" b="0" i="0" u="none" strike="noStrike">
                          <a:solidFill>
                            <a:srgbClr val="000000"/>
                          </a:solidFill>
                          <a:effectLst/>
                          <a:latin typeface="+mj-lt"/>
                        </a:rPr>
                        <a:t>551</a:t>
                      </a:r>
                    </a:p>
                  </a:txBody>
                  <a:tcPr marL="9525" marR="9525" marT="9525" marB="0" anchor="ctr"/>
                </a:tc>
                <a:tc>
                  <a:txBody>
                    <a:bodyPr/>
                    <a:lstStyle/>
                    <a:p>
                      <a:pPr algn="ctr" fontAlgn="b"/>
                      <a:r>
                        <a:rPr lang="id-ID" sz="1800" b="0" i="0" u="none" strike="noStrike">
                          <a:solidFill>
                            <a:srgbClr val="000000"/>
                          </a:solidFill>
                          <a:effectLst/>
                          <a:latin typeface="+mj-lt"/>
                        </a:rPr>
                        <a:t>2.35%</a:t>
                      </a:r>
                    </a:p>
                  </a:txBody>
                  <a:tcPr marL="9525" marR="9525" marT="9525" marB="0" anchor="ctr"/>
                </a:tc>
                <a:extLst>
                  <a:ext uri="{0D108BD9-81ED-4DB2-BD59-A6C34878D82A}">
                    <a16:rowId xmlns:a16="http://schemas.microsoft.com/office/drawing/2014/main" val="10012"/>
                  </a:ext>
                </a:extLst>
              </a:tr>
              <a:tr h="171520">
                <a:tc>
                  <a:txBody>
                    <a:bodyPr/>
                    <a:lstStyle/>
                    <a:p>
                      <a:pPr algn="ctr"/>
                      <a:r>
                        <a:rPr lang="id-ID" sz="1600" dirty="0"/>
                        <a:t>13</a:t>
                      </a:r>
                    </a:p>
                  </a:txBody>
                  <a:tcPr marL="128016" marR="128016" marT="64008" marB="64008" anchor="ctr"/>
                </a:tc>
                <a:tc>
                  <a:txBody>
                    <a:bodyPr/>
                    <a:lstStyle/>
                    <a:p>
                      <a:pPr algn="l" fontAlgn="b"/>
                      <a:r>
                        <a:rPr lang="id-ID" sz="1800" b="0" i="0" u="none" strike="noStrike">
                          <a:solidFill>
                            <a:srgbClr val="000000"/>
                          </a:solidFill>
                          <a:effectLst/>
                          <a:latin typeface="+mj-lt"/>
                        </a:rPr>
                        <a:t>MOJO</a:t>
                      </a:r>
                    </a:p>
                  </a:txBody>
                  <a:tcPr marL="9525" marR="9525" marT="9525" marB="0" anchor="ctr"/>
                </a:tc>
                <a:tc>
                  <a:txBody>
                    <a:bodyPr/>
                    <a:lstStyle/>
                    <a:p>
                      <a:pPr algn="ctr" fontAlgn="b"/>
                      <a:r>
                        <a:rPr lang="id-ID" sz="1800" b="0" i="0" u="none" strike="noStrike">
                          <a:solidFill>
                            <a:srgbClr val="000000"/>
                          </a:solidFill>
                          <a:effectLst/>
                          <a:latin typeface="+mj-lt"/>
                        </a:rPr>
                        <a:t>455</a:t>
                      </a:r>
                    </a:p>
                  </a:txBody>
                  <a:tcPr marL="9525" marR="9525" marT="9525" marB="0" anchor="ctr"/>
                </a:tc>
                <a:tc>
                  <a:txBody>
                    <a:bodyPr/>
                    <a:lstStyle/>
                    <a:p>
                      <a:pPr algn="ctr" fontAlgn="b"/>
                      <a:r>
                        <a:rPr lang="id-ID" sz="1800" b="0" i="0" u="none" strike="noStrike">
                          <a:solidFill>
                            <a:srgbClr val="000000"/>
                          </a:solidFill>
                          <a:effectLst/>
                          <a:latin typeface="+mj-lt"/>
                        </a:rPr>
                        <a:t>1.94%</a:t>
                      </a:r>
                    </a:p>
                  </a:txBody>
                  <a:tcPr marL="9525" marR="9525" marT="9525" marB="0" anchor="ctr"/>
                </a:tc>
                <a:extLst>
                  <a:ext uri="{0D108BD9-81ED-4DB2-BD59-A6C34878D82A}">
                    <a16:rowId xmlns:a16="http://schemas.microsoft.com/office/drawing/2014/main" val="10013"/>
                  </a:ext>
                </a:extLst>
              </a:tr>
              <a:tr h="0">
                <a:tc>
                  <a:txBody>
                    <a:bodyPr/>
                    <a:lstStyle/>
                    <a:p>
                      <a:pPr algn="ctr"/>
                      <a:r>
                        <a:rPr lang="id-ID" sz="1600" dirty="0"/>
                        <a:t>14</a:t>
                      </a:r>
                    </a:p>
                  </a:txBody>
                  <a:tcPr marL="128016" marR="128016" marT="64008" marB="64008" anchor="ctr"/>
                </a:tc>
                <a:tc>
                  <a:txBody>
                    <a:bodyPr/>
                    <a:lstStyle/>
                    <a:p>
                      <a:pPr algn="l" fontAlgn="b"/>
                      <a:r>
                        <a:rPr lang="id-ID" sz="1800" b="0" i="0" u="none" strike="noStrike">
                          <a:solidFill>
                            <a:srgbClr val="000000"/>
                          </a:solidFill>
                          <a:effectLst/>
                          <a:latin typeface="+mj-lt"/>
                        </a:rPr>
                        <a:t>PEGIRIAN</a:t>
                      </a:r>
                    </a:p>
                  </a:txBody>
                  <a:tcPr marL="9525" marR="9525" marT="9525" marB="0" anchor="ctr"/>
                </a:tc>
                <a:tc>
                  <a:txBody>
                    <a:bodyPr/>
                    <a:lstStyle/>
                    <a:p>
                      <a:pPr algn="ctr" fontAlgn="b"/>
                      <a:r>
                        <a:rPr lang="id-ID" sz="1800" b="0" i="0" u="none" strike="noStrike">
                          <a:solidFill>
                            <a:srgbClr val="000000"/>
                          </a:solidFill>
                          <a:effectLst/>
                          <a:latin typeface="+mj-lt"/>
                        </a:rPr>
                        <a:t>384</a:t>
                      </a:r>
                    </a:p>
                  </a:txBody>
                  <a:tcPr marL="9525" marR="9525" marT="9525" marB="0" anchor="ctr"/>
                </a:tc>
                <a:tc>
                  <a:txBody>
                    <a:bodyPr/>
                    <a:lstStyle/>
                    <a:p>
                      <a:pPr algn="ctr" fontAlgn="b"/>
                      <a:r>
                        <a:rPr lang="id-ID" sz="1800" b="0" i="0" u="none" strike="noStrike">
                          <a:solidFill>
                            <a:srgbClr val="000000"/>
                          </a:solidFill>
                          <a:effectLst/>
                          <a:latin typeface="+mj-lt"/>
                        </a:rPr>
                        <a:t>1.64%</a:t>
                      </a:r>
                    </a:p>
                  </a:txBody>
                  <a:tcPr marL="9525" marR="9525" marT="9525" marB="0" anchor="ctr"/>
                </a:tc>
                <a:extLst>
                  <a:ext uri="{0D108BD9-81ED-4DB2-BD59-A6C34878D82A}">
                    <a16:rowId xmlns:a16="http://schemas.microsoft.com/office/drawing/2014/main" val="10014"/>
                  </a:ext>
                </a:extLst>
              </a:tr>
              <a:tr h="0">
                <a:tc>
                  <a:txBody>
                    <a:bodyPr/>
                    <a:lstStyle/>
                    <a:p>
                      <a:pPr algn="ctr"/>
                      <a:r>
                        <a:rPr lang="id-ID" sz="1600" dirty="0"/>
                        <a:t>15</a:t>
                      </a:r>
                    </a:p>
                  </a:txBody>
                  <a:tcPr marL="128016" marR="128016" marT="64008" marB="64008" anchor="ctr"/>
                </a:tc>
                <a:tc>
                  <a:txBody>
                    <a:bodyPr/>
                    <a:lstStyle/>
                    <a:p>
                      <a:pPr algn="l" fontAlgn="b"/>
                      <a:r>
                        <a:rPr lang="id-ID" sz="1800" b="0" i="0" u="none" strike="noStrike">
                          <a:solidFill>
                            <a:srgbClr val="000000"/>
                          </a:solidFill>
                          <a:effectLst/>
                          <a:latin typeface="+mj-lt"/>
                        </a:rPr>
                        <a:t>RSU IBNU SINA GRESIK</a:t>
                      </a:r>
                    </a:p>
                  </a:txBody>
                  <a:tcPr marL="9525" marR="9525" marT="9525" marB="0" anchor="ctr"/>
                </a:tc>
                <a:tc>
                  <a:txBody>
                    <a:bodyPr/>
                    <a:lstStyle/>
                    <a:p>
                      <a:pPr algn="ctr" fontAlgn="b"/>
                      <a:r>
                        <a:rPr lang="id-ID" sz="1800" b="0" i="0" u="none" strike="noStrike">
                          <a:solidFill>
                            <a:srgbClr val="000000"/>
                          </a:solidFill>
                          <a:effectLst/>
                          <a:latin typeface="+mj-lt"/>
                        </a:rPr>
                        <a:t>381</a:t>
                      </a:r>
                    </a:p>
                  </a:txBody>
                  <a:tcPr marL="9525" marR="9525" marT="9525" marB="0" anchor="ctr"/>
                </a:tc>
                <a:tc>
                  <a:txBody>
                    <a:bodyPr/>
                    <a:lstStyle/>
                    <a:p>
                      <a:pPr algn="ctr" fontAlgn="b"/>
                      <a:r>
                        <a:rPr lang="id-ID" sz="1800" b="0" i="0" u="none" strike="noStrike">
                          <a:solidFill>
                            <a:srgbClr val="000000"/>
                          </a:solidFill>
                          <a:effectLst/>
                          <a:latin typeface="+mj-lt"/>
                        </a:rPr>
                        <a:t>1.63%</a:t>
                      </a:r>
                    </a:p>
                  </a:txBody>
                  <a:tcPr marL="9525" marR="9525" marT="9525" marB="0" anchor="ctr"/>
                </a:tc>
                <a:extLst>
                  <a:ext uri="{0D108BD9-81ED-4DB2-BD59-A6C34878D82A}">
                    <a16:rowId xmlns:a16="http://schemas.microsoft.com/office/drawing/2014/main" val="10015"/>
                  </a:ext>
                </a:extLst>
              </a:tr>
              <a:tr h="155504">
                <a:tc>
                  <a:txBody>
                    <a:bodyPr/>
                    <a:lstStyle/>
                    <a:p>
                      <a:pPr algn="ctr"/>
                      <a:r>
                        <a:rPr lang="id-ID" sz="1600" dirty="0"/>
                        <a:t>16</a:t>
                      </a:r>
                    </a:p>
                  </a:txBody>
                  <a:tcPr marL="128016" marR="128016" marT="64008" marB="64008" anchor="ctr"/>
                </a:tc>
                <a:tc>
                  <a:txBody>
                    <a:bodyPr/>
                    <a:lstStyle/>
                    <a:p>
                      <a:pPr algn="l" fontAlgn="b"/>
                      <a:r>
                        <a:rPr lang="id-ID" sz="1800" b="0" i="0" u="none" strike="noStrike">
                          <a:solidFill>
                            <a:srgbClr val="000000"/>
                          </a:solidFill>
                          <a:effectLst/>
                          <a:latin typeface="+mj-lt"/>
                        </a:rPr>
                        <a:t>SIMOLAWANG</a:t>
                      </a:r>
                    </a:p>
                  </a:txBody>
                  <a:tcPr marL="9525" marR="9525" marT="9525" marB="0" anchor="ctr"/>
                </a:tc>
                <a:tc>
                  <a:txBody>
                    <a:bodyPr/>
                    <a:lstStyle/>
                    <a:p>
                      <a:pPr algn="ctr" fontAlgn="b"/>
                      <a:r>
                        <a:rPr lang="id-ID" sz="1800" b="0" i="0" u="none" strike="noStrike">
                          <a:solidFill>
                            <a:srgbClr val="000000"/>
                          </a:solidFill>
                          <a:effectLst/>
                          <a:latin typeface="+mj-lt"/>
                        </a:rPr>
                        <a:t>378</a:t>
                      </a:r>
                    </a:p>
                  </a:txBody>
                  <a:tcPr marL="9525" marR="9525" marT="9525" marB="0" anchor="ctr"/>
                </a:tc>
                <a:tc>
                  <a:txBody>
                    <a:bodyPr/>
                    <a:lstStyle/>
                    <a:p>
                      <a:pPr algn="ctr" fontAlgn="b"/>
                      <a:r>
                        <a:rPr lang="id-ID" sz="1800" b="0" i="0" u="none" strike="noStrike">
                          <a:solidFill>
                            <a:srgbClr val="000000"/>
                          </a:solidFill>
                          <a:effectLst/>
                          <a:latin typeface="+mj-lt"/>
                        </a:rPr>
                        <a:t>1.61%</a:t>
                      </a:r>
                    </a:p>
                  </a:txBody>
                  <a:tcPr marL="9525" marR="9525" marT="9525" marB="0" anchor="ctr"/>
                </a:tc>
                <a:extLst>
                  <a:ext uri="{0D108BD9-81ED-4DB2-BD59-A6C34878D82A}">
                    <a16:rowId xmlns:a16="http://schemas.microsoft.com/office/drawing/2014/main" val="10016"/>
                  </a:ext>
                </a:extLst>
              </a:tr>
              <a:tr h="174168">
                <a:tc>
                  <a:txBody>
                    <a:bodyPr/>
                    <a:lstStyle/>
                    <a:p>
                      <a:pPr algn="ctr"/>
                      <a:r>
                        <a:rPr lang="id-ID" sz="1600" dirty="0"/>
                        <a:t>17</a:t>
                      </a:r>
                    </a:p>
                  </a:txBody>
                  <a:tcPr marL="128016" marR="128016" marT="64008" marB="64008" anchor="ctr"/>
                </a:tc>
                <a:tc>
                  <a:txBody>
                    <a:bodyPr/>
                    <a:lstStyle/>
                    <a:p>
                      <a:pPr algn="l" fontAlgn="b"/>
                      <a:r>
                        <a:rPr lang="id-ID" sz="1800" b="0" i="0" u="none" strike="noStrike">
                          <a:solidFill>
                            <a:srgbClr val="000000"/>
                          </a:solidFill>
                          <a:effectLst/>
                          <a:latin typeface="+mj-lt"/>
                        </a:rPr>
                        <a:t>TAMBAKREJO</a:t>
                      </a:r>
                    </a:p>
                  </a:txBody>
                  <a:tcPr marL="9525" marR="9525" marT="9525" marB="0" anchor="ctr"/>
                </a:tc>
                <a:tc>
                  <a:txBody>
                    <a:bodyPr/>
                    <a:lstStyle/>
                    <a:p>
                      <a:pPr algn="ctr" fontAlgn="b"/>
                      <a:r>
                        <a:rPr lang="id-ID" sz="1800" b="0" i="0" u="none" strike="noStrike">
                          <a:solidFill>
                            <a:srgbClr val="000000"/>
                          </a:solidFill>
                          <a:effectLst/>
                          <a:latin typeface="+mj-lt"/>
                        </a:rPr>
                        <a:t>366</a:t>
                      </a:r>
                    </a:p>
                  </a:txBody>
                  <a:tcPr marL="9525" marR="9525" marT="9525" marB="0" anchor="ctr"/>
                </a:tc>
                <a:tc>
                  <a:txBody>
                    <a:bodyPr/>
                    <a:lstStyle/>
                    <a:p>
                      <a:pPr algn="ctr" fontAlgn="b"/>
                      <a:r>
                        <a:rPr lang="id-ID" sz="1800" b="0" i="0" u="none" strike="noStrike">
                          <a:solidFill>
                            <a:srgbClr val="000000"/>
                          </a:solidFill>
                          <a:effectLst/>
                          <a:latin typeface="+mj-lt"/>
                        </a:rPr>
                        <a:t>1.56%</a:t>
                      </a:r>
                    </a:p>
                  </a:txBody>
                  <a:tcPr marL="9525" marR="9525" marT="9525" marB="0" anchor="ctr"/>
                </a:tc>
                <a:extLst>
                  <a:ext uri="{0D108BD9-81ED-4DB2-BD59-A6C34878D82A}">
                    <a16:rowId xmlns:a16="http://schemas.microsoft.com/office/drawing/2014/main" val="10017"/>
                  </a:ext>
                </a:extLst>
              </a:tr>
              <a:tr h="0">
                <a:tc>
                  <a:txBody>
                    <a:bodyPr/>
                    <a:lstStyle/>
                    <a:p>
                      <a:pPr algn="ctr"/>
                      <a:r>
                        <a:rPr lang="id-ID" sz="1600" dirty="0"/>
                        <a:t>18</a:t>
                      </a:r>
                    </a:p>
                  </a:txBody>
                  <a:tcPr marL="128016" marR="128016" marT="64008" marB="64008" anchor="ctr"/>
                </a:tc>
                <a:tc>
                  <a:txBody>
                    <a:bodyPr/>
                    <a:lstStyle/>
                    <a:p>
                      <a:pPr algn="l" fontAlgn="b"/>
                      <a:r>
                        <a:rPr lang="id-ID" sz="1800" b="0" i="0" u="none" strike="noStrike">
                          <a:solidFill>
                            <a:srgbClr val="000000"/>
                          </a:solidFill>
                          <a:effectLst/>
                          <a:latin typeface="+mj-lt"/>
                        </a:rPr>
                        <a:t>SIDOTOPO</a:t>
                      </a:r>
                    </a:p>
                  </a:txBody>
                  <a:tcPr marL="9525" marR="9525" marT="9525" marB="0" anchor="ctr"/>
                </a:tc>
                <a:tc>
                  <a:txBody>
                    <a:bodyPr/>
                    <a:lstStyle/>
                    <a:p>
                      <a:pPr algn="ctr" fontAlgn="b"/>
                      <a:r>
                        <a:rPr lang="id-ID" sz="1800" b="0" i="0" u="none" strike="noStrike">
                          <a:solidFill>
                            <a:srgbClr val="000000"/>
                          </a:solidFill>
                          <a:effectLst/>
                          <a:latin typeface="+mj-lt"/>
                        </a:rPr>
                        <a:t>364</a:t>
                      </a:r>
                    </a:p>
                  </a:txBody>
                  <a:tcPr marL="9525" marR="9525" marT="9525" marB="0" anchor="ctr"/>
                </a:tc>
                <a:tc>
                  <a:txBody>
                    <a:bodyPr/>
                    <a:lstStyle/>
                    <a:p>
                      <a:pPr algn="ctr" fontAlgn="b"/>
                      <a:r>
                        <a:rPr lang="id-ID" sz="1800" b="0" i="0" u="none" strike="noStrike">
                          <a:solidFill>
                            <a:srgbClr val="000000"/>
                          </a:solidFill>
                          <a:effectLst/>
                          <a:latin typeface="+mj-lt"/>
                        </a:rPr>
                        <a:t>1.55%</a:t>
                      </a:r>
                    </a:p>
                  </a:txBody>
                  <a:tcPr marL="9525" marR="9525" marT="9525" marB="0" anchor="ctr"/>
                </a:tc>
                <a:extLst>
                  <a:ext uri="{0D108BD9-81ED-4DB2-BD59-A6C34878D82A}">
                    <a16:rowId xmlns:a16="http://schemas.microsoft.com/office/drawing/2014/main" val="10018"/>
                  </a:ext>
                </a:extLst>
              </a:tr>
              <a:tr h="0">
                <a:tc>
                  <a:txBody>
                    <a:bodyPr/>
                    <a:lstStyle/>
                    <a:p>
                      <a:pPr algn="ctr"/>
                      <a:r>
                        <a:rPr lang="id-ID" sz="1600" dirty="0"/>
                        <a:t>19</a:t>
                      </a:r>
                    </a:p>
                  </a:txBody>
                  <a:tcPr marL="128016" marR="128016" marT="64008" marB="64008" anchor="ctr"/>
                </a:tc>
                <a:tc>
                  <a:txBody>
                    <a:bodyPr/>
                    <a:lstStyle/>
                    <a:p>
                      <a:pPr algn="l" fontAlgn="b"/>
                      <a:r>
                        <a:rPr lang="id-ID" sz="1800" b="0" i="0" u="none" strike="noStrike">
                          <a:solidFill>
                            <a:srgbClr val="000000"/>
                          </a:solidFill>
                          <a:effectLst/>
                          <a:latin typeface="+mj-lt"/>
                        </a:rPr>
                        <a:t>KLINIK MATA UTAMA</a:t>
                      </a:r>
                    </a:p>
                  </a:txBody>
                  <a:tcPr marL="9525" marR="9525" marT="9525" marB="0" anchor="ctr"/>
                </a:tc>
                <a:tc>
                  <a:txBody>
                    <a:bodyPr/>
                    <a:lstStyle/>
                    <a:p>
                      <a:pPr algn="ctr" fontAlgn="b"/>
                      <a:r>
                        <a:rPr lang="id-ID" sz="1800" b="0" i="0" u="none" strike="noStrike">
                          <a:solidFill>
                            <a:srgbClr val="000000"/>
                          </a:solidFill>
                          <a:effectLst/>
                          <a:latin typeface="+mj-lt"/>
                        </a:rPr>
                        <a:t>310</a:t>
                      </a:r>
                    </a:p>
                  </a:txBody>
                  <a:tcPr marL="9525" marR="9525" marT="9525" marB="0" anchor="ctr"/>
                </a:tc>
                <a:tc>
                  <a:txBody>
                    <a:bodyPr/>
                    <a:lstStyle/>
                    <a:p>
                      <a:pPr algn="ctr" fontAlgn="b"/>
                      <a:r>
                        <a:rPr lang="id-ID" sz="1800" b="0" i="0" u="none" strike="noStrike">
                          <a:solidFill>
                            <a:srgbClr val="000000"/>
                          </a:solidFill>
                          <a:effectLst/>
                          <a:latin typeface="+mj-lt"/>
                        </a:rPr>
                        <a:t>1.32%</a:t>
                      </a:r>
                    </a:p>
                  </a:txBody>
                  <a:tcPr marL="9525" marR="9525" marT="9525" marB="0" anchor="ctr"/>
                </a:tc>
                <a:extLst>
                  <a:ext uri="{0D108BD9-81ED-4DB2-BD59-A6C34878D82A}">
                    <a16:rowId xmlns:a16="http://schemas.microsoft.com/office/drawing/2014/main" val="10019"/>
                  </a:ext>
                </a:extLst>
              </a:tr>
              <a:tr h="0">
                <a:tc>
                  <a:txBody>
                    <a:bodyPr/>
                    <a:lstStyle/>
                    <a:p>
                      <a:pPr algn="ctr"/>
                      <a:r>
                        <a:rPr lang="id-ID" sz="1600" dirty="0"/>
                        <a:t>20</a:t>
                      </a:r>
                    </a:p>
                  </a:txBody>
                  <a:tcPr marL="128016" marR="128016" marT="64008" marB="64008" anchor="ctr"/>
                </a:tc>
                <a:tc>
                  <a:txBody>
                    <a:bodyPr/>
                    <a:lstStyle/>
                    <a:p>
                      <a:pPr algn="l" fontAlgn="b"/>
                      <a:r>
                        <a:rPr lang="id-ID" sz="1800" b="0" i="0" u="none" strike="noStrike" dirty="0">
                          <a:solidFill>
                            <a:srgbClr val="000000"/>
                          </a:solidFill>
                          <a:effectLst/>
                          <a:latin typeface="+mj-lt"/>
                        </a:rPr>
                        <a:t>ASEMROWO</a:t>
                      </a:r>
                    </a:p>
                  </a:txBody>
                  <a:tcPr marL="9525" marR="9525" marT="9525" marB="0" anchor="ctr"/>
                </a:tc>
                <a:tc>
                  <a:txBody>
                    <a:bodyPr/>
                    <a:lstStyle/>
                    <a:p>
                      <a:pPr algn="ctr" fontAlgn="b"/>
                      <a:r>
                        <a:rPr lang="id-ID" sz="1800" b="0" i="0" u="none" strike="noStrike" dirty="0">
                          <a:solidFill>
                            <a:srgbClr val="000000"/>
                          </a:solidFill>
                          <a:effectLst/>
                          <a:latin typeface="+mj-lt"/>
                        </a:rPr>
                        <a:t>309</a:t>
                      </a:r>
                    </a:p>
                  </a:txBody>
                  <a:tcPr marL="9525" marR="9525" marT="9525" marB="0" anchor="ctr"/>
                </a:tc>
                <a:tc>
                  <a:txBody>
                    <a:bodyPr/>
                    <a:lstStyle/>
                    <a:p>
                      <a:pPr algn="ctr" fontAlgn="b"/>
                      <a:r>
                        <a:rPr lang="id-ID" sz="1800" b="0" i="0" u="none" strike="noStrike" dirty="0">
                          <a:solidFill>
                            <a:srgbClr val="000000"/>
                          </a:solidFill>
                          <a:effectLst/>
                          <a:latin typeface="+mj-lt"/>
                        </a:rPr>
                        <a:t>1.32%</a:t>
                      </a:r>
                    </a:p>
                  </a:txBody>
                  <a:tcPr marL="9525" marR="9525" marT="9525" marB="0" anchor="ctr"/>
                </a:tc>
                <a:extLst>
                  <a:ext uri="{0D108BD9-81ED-4DB2-BD59-A6C34878D82A}">
                    <a16:rowId xmlns:a16="http://schemas.microsoft.com/office/drawing/2014/main" val="1002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3429" y="4154269"/>
            <a:ext cx="9854750" cy="1292662"/>
          </a:xfrm>
          <a:prstGeom prst="rect">
            <a:avLst/>
          </a:prstGeom>
        </p:spPr>
        <p:style>
          <a:lnRef idx="2">
            <a:schemeClr val="accent1"/>
          </a:lnRef>
          <a:fillRef idx="1">
            <a:schemeClr val="lt1"/>
          </a:fillRef>
          <a:effectRef idx="0">
            <a:schemeClr val="accent1"/>
          </a:effectRef>
          <a:fontRef idx="minor">
            <a:schemeClr val="dk1"/>
          </a:fontRef>
        </p:style>
        <p:txBody>
          <a:bodyPr wrap="none" lIns="128016" tIns="64008" rIns="128016" bIns="6400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7600" b="1" dirty="0">
                <a:ln/>
                <a:solidFill>
                  <a:schemeClr val="accent3"/>
                </a:solidFill>
                <a:effectLst>
                  <a:outerShdw blurRad="38100" dist="38100" dir="2700000" algn="tl">
                    <a:srgbClr val="000000">
                      <a:alpha val="43137"/>
                    </a:srgbClr>
                  </a:outerShdw>
                </a:effectLst>
              </a:rPr>
              <a:t>PELAYANAN RITL</a:t>
            </a:r>
            <a:endParaRPr lang="en-US" sz="7600" b="1" dirty="0">
              <a:ln/>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4096"/>
            <a:ext cx="10454640" cy="1463779"/>
          </a:xfrm>
        </p:spPr>
        <p:txBody>
          <a:bodyPr>
            <a:normAutofit/>
          </a:bodyPr>
          <a:lstStyle/>
          <a:p>
            <a:r>
              <a:rPr lang="id-ID" sz="3600" dirty="0"/>
              <a:t>PERBANDINGAN PASIEN JKN,UMUM DAN LAIN-LAIN</a:t>
            </a:r>
          </a:p>
        </p:txBody>
      </p:sp>
      <p:graphicFrame>
        <p:nvGraphicFramePr>
          <p:cNvPr id="5" name="Chart 4"/>
          <p:cNvGraphicFramePr>
            <a:graphicFrameLocks/>
          </p:cNvGraphicFramePr>
          <p:nvPr>
            <p:extLst>
              <p:ext uri="{D42A27DB-BD31-4B8C-83A1-F6EECF244321}">
                <p14:modId xmlns:p14="http://schemas.microsoft.com/office/powerpoint/2010/main" val="2173504247"/>
              </p:ext>
            </p:extLst>
          </p:nvPr>
        </p:nvGraphicFramePr>
        <p:xfrm>
          <a:off x="424136" y="1727875"/>
          <a:ext cx="11233248" cy="76092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1031731"/>
          </a:xfrm>
        </p:spPr>
        <p:txBody>
          <a:bodyPr>
            <a:normAutofit/>
          </a:bodyPr>
          <a:lstStyle/>
          <a:p>
            <a:r>
              <a:rPr lang="id-ID" sz="3600" dirty="0"/>
              <a:t>Perkembangan kasus RITL</a:t>
            </a:r>
          </a:p>
        </p:txBody>
      </p:sp>
      <p:graphicFrame>
        <p:nvGraphicFramePr>
          <p:cNvPr id="5" name="Chart 4"/>
          <p:cNvGraphicFramePr>
            <a:graphicFrameLocks/>
          </p:cNvGraphicFramePr>
          <p:nvPr>
            <p:extLst>
              <p:ext uri="{D42A27DB-BD31-4B8C-83A1-F6EECF244321}">
                <p14:modId xmlns:p14="http://schemas.microsoft.com/office/powerpoint/2010/main" val="2737447588"/>
              </p:ext>
            </p:extLst>
          </p:nvPr>
        </p:nvGraphicFramePr>
        <p:xfrm>
          <a:off x="640080" y="1704256"/>
          <a:ext cx="11017304" cy="74888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959723"/>
          </a:xfrm>
        </p:spPr>
        <p:txBody>
          <a:bodyPr>
            <a:normAutofit/>
          </a:bodyPr>
          <a:lstStyle/>
          <a:p>
            <a:r>
              <a:rPr lang="id-ID" sz="3600" dirty="0"/>
              <a:t>Perkembangan Biaya RITL</a:t>
            </a:r>
          </a:p>
        </p:txBody>
      </p:sp>
      <p:graphicFrame>
        <p:nvGraphicFramePr>
          <p:cNvPr id="4" name="Chart 3"/>
          <p:cNvGraphicFramePr>
            <a:graphicFrameLocks/>
          </p:cNvGraphicFramePr>
          <p:nvPr>
            <p:extLst>
              <p:ext uri="{D42A27DB-BD31-4B8C-83A1-F6EECF244321}">
                <p14:modId xmlns:p14="http://schemas.microsoft.com/office/powerpoint/2010/main" val="95384338"/>
              </p:ext>
            </p:extLst>
          </p:nvPr>
        </p:nvGraphicFramePr>
        <p:xfrm>
          <a:off x="640080" y="1632248"/>
          <a:ext cx="11161320" cy="7344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6152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96144" y="414792"/>
            <a:ext cx="10453464" cy="929424"/>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Perkembangan Biaya RITL CBGS dan Riil RS</a:t>
            </a:r>
            <a:endParaRPr lang="id-ID" sz="3600" spc="-1" dirty="0">
              <a:latin typeface="Arial"/>
            </a:endParaRPr>
          </a:p>
        </p:txBody>
      </p:sp>
      <p:graphicFrame>
        <p:nvGraphicFramePr>
          <p:cNvPr id="5" name="Chart 4"/>
          <p:cNvGraphicFramePr>
            <a:graphicFrameLocks/>
          </p:cNvGraphicFramePr>
          <p:nvPr>
            <p:extLst>
              <p:ext uri="{D42A27DB-BD31-4B8C-83A1-F6EECF244321}">
                <p14:modId xmlns:p14="http://schemas.microsoft.com/office/powerpoint/2010/main" val="829214050"/>
              </p:ext>
            </p:extLst>
          </p:nvPr>
        </p:nvGraphicFramePr>
        <p:xfrm>
          <a:off x="640160" y="1488232"/>
          <a:ext cx="10945216" cy="7632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768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96144" y="414792"/>
            <a:ext cx="10453464" cy="1217456"/>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b">
            <a:noAutofit/>
          </a:bodyPr>
          <a:lstStyle/>
          <a:p>
            <a:pPr>
              <a:lnSpc>
                <a:spcPct val="100000"/>
              </a:lnSpc>
            </a:pPr>
            <a:r>
              <a:rPr lang="id-ID" sz="3600" cap="small" spc="-1" dirty="0">
                <a:solidFill>
                  <a:srgbClr val="575F6D"/>
                </a:solidFill>
                <a:latin typeface="Century Schoolbook"/>
              </a:rPr>
              <a:t>Perkembangan Unit Cost RITL CBGS dan Riil RS</a:t>
            </a:r>
            <a:endParaRPr lang="id-ID" sz="3600" spc="-1" dirty="0">
              <a:latin typeface="Arial"/>
            </a:endParaRPr>
          </a:p>
        </p:txBody>
      </p:sp>
      <p:graphicFrame>
        <p:nvGraphicFramePr>
          <p:cNvPr id="6" name="Chart 5"/>
          <p:cNvGraphicFramePr>
            <a:graphicFrameLocks/>
          </p:cNvGraphicFramePr>
          <p:nvPr>
            <p:extLst>
              <p:ext uri="{D42A27DB-BD31-4B8C-83A1-F6EECF244321}">
                <p14:modId xmlns:p14="http://schemas.microsoft.com/office/powerpoint/2010/main" val="2398367923"/>
              </p:ext>
            </p:extLst>
          </p:nvPr>
        </p:nvGraphicFramePr>
        <p:xfrm>
          <a:off x="640160" y="1776264"/>
          <a:ext cx="10873208" cy="7344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475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id-ID" dirty="0"/>
            </a:br>
            <a:br>
              <a:rPr lang="id-ID" dirty="0"/>
            </a:br>
            <a:endParaRPr lang="id-ID"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662264754"/>
              </p:ext>
            </p:extLst>
          </p:nvPr>
        </p:nvGraphicFramePr>
        <p:xfrm>
          <a:off x="712168" y="1488232"/>
          <a:ext cx="10729193" cy="5616624"/>
        </p:xfrm>
        <a:graphic>
          <a:graphicData uri="http://schemas.openxmlformats.org/drawingml/2006/table">
            <a:tbl>
              <a:tblPr firstRow="1" bandRow="1">
                <a:tableStyleId>{5C22544A-7EE6-4342-B048-85BDC9FD1C3A}</a:tableStyleId>
              </a:tblPr>
              <a:tblGrid>
                <a:gridCol w="829221">
                  <a:extLst>
                    <a:ext uri="{9D8B030D-6E8A-4147-A177-3AD203B41FA5}">
                      <a16:colId xmlns:a16="http://schemas.microsoft.com/office/drawing/2014/main" val="20000"/>
                    </a:ext>
                  </a:extLst>
                </a:gridCol>
                <a:gridCol w="2699171">
                  <a:extLst>
                    <a:ext uri="{9D8B030D-6E8A-4147-A177-3AD203B41FA5}">
                      <a16:colId xmlns:a16="http://schemas.microsoft.com/office/drawing/2014/main" val="20001"/>
                    </a:ext>
                  </a:extLst>
                </a:gridCol>
                <a:gridCol w="4896544">
                  <a:extLst>
                    <a:ext uri="{9D8B030D-6E8A-4147-A177-3AD203B41FA5}">
                      <a16:colId xmlns:a16="http://schemas.microsoft.com/office/drawing/2014/main" val="20002"/>
                    </a:ext>
                  </a:extLst>
                </a:gridCol>
                <a:gridCol w="2304257">
                  <a:extLst>
                    <a:ext uri="{9D8B030D-6E8A-4147-A177-3AD203B41FA5}">
                      <a16:colId xmlns:a16="http://schemas.microsoft.com/office/drawing/2014/main" val="20003"/>
                    </a:ext>
                  </a:extLst>
                </a:gridCol>
              </a:tblGrid>
              <a:tr h="721385">
                <a:tc>
                  <a:txBody>
                    <a:bodyPr/>
                    <a:lstStyle/>
                    <a:p>
                      <a:pPr algn="ctr">
                        <a:lnSpc>
                          <a:spcPct val="115000"/>
                        </a:lnSpc>
                        <a:spcAft>
                          <a:spcPts val="0"/>
                        </a:spcAft>
                      </a:pPr>
                      <a:r>
                        <a:rPr lang="id-ID" sz="2000" b="1" dirty="0">
                          <a:latin typeface="+mj-lt"/>
                          <a:ea typeface="Calibri"/>
                          <a:cs typeface="Times New Roman"/>
                        </a:rPr>
                        <a:t>No.</a:t>
                      </a:r>
                      <a:endParaRPr lang="id-ID"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id-ID" sz="2000" b="1" dirty="0">
                          <a:latin typeface="+mj-lt"/>
                          <a:ea typeface="Calibri"/>
                          <a:cs typeface="Times New Roman"/>
                        </a:rPr>
                        <a:t>KELAS</a:t>
                      </a:r>
                      <a:r>
                        <a:rPr lang="id-ID" sz="2000" b="1" baseline="0" dirty="0">
                          <a:latin typeface="+mj-lt"/>
                          <a:ea typeface="Calibri"/>
                          <a:cs typeface="Times New Roman"/>
                        </a:rPr>
                        <a:t> RAWAT INAP</a:t>
                      </a:r>
                      <a:endParaRPr lang="id-ID"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id-ID" sz="2000" b="1" dirty="0">
                          <a:latin typeface="+mj-lt"/>
                          <a:ea typeface="Calibri"/>
                          <a:cs typeface="Times New Roman"/>
                        </a:rPr>
                        <a:t>NAMA DOKTER</a:t>
                      </a:r>
                      <a:endParaRPr lang="id-ID"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id-ID" sz="2000" b="1" dirty="0">
                          <a:latin typeface="+mj-lt"/>
                          <a:ea typeface="Calibri"/>
                          <a:cs typeface="Times New Roman"/>
                        </a:rPr>
                        <a:t>JUMLAH PASIEN</a:t>
                      </a:r>
                      <a:endParaRPr lang="id-ID" sz="2000" dirty="0">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502751">
                <a:tc>
                  <a:txBody>
                    <a:bodyPr/>
                    <a:lstStyle/>
                    <a:p>
                      <a:pPr algn="ctr">
                        <a:lnSpc>
                          <a:spcPct val="115000"/>
                        </a:lnSpc>
                        <a:spcAft>
                          <a:spcPts val="0"/>
                        </a:spcAft>
                      </a:pPr>
                      <a:r>
                        <a:rPr lang="id-ID" sz="2000" dirty="0">
                          <a:latin typeface="+mj-lt"/>
                          <a:ea typeface="Calibri"/>
                          <a:cs typeface="Times New Roman"/>
                        </a:rPr>
                        <a:t>1</a:t>
                      </a:r>
                    </a:p>
                  </a:txBody>
                  <a:tcPr marL="68580" marR="68580" marT="0" marB="0" anchor="ctr"/>
                </a:tc>
                <a:tc>
                  <a:txBody>
                    <a:bodyPr/>
                    <a:lstStyle/>
                    <a:p>
                      <a:pPr algn="l">
                        <a:lnSpc>
                          <a:spcPct val="115000"/>
                        </a:lnSpc>
                        <a:spcAft>
                          <a:spcPts val="0"/>
                        </a:spcAft>
                      </a:pPr>
                      <a:r>
                        <a:rPr lang="id-ID" sz="2000" dirty="0">
                          <a:latin typeface="+mj-lt"/>
                          <a:ea typeface="Calibri"/>
                          <a:cs typeface="Times New Roman"/>
                        </a:rPr>
                        <a:t>KELAS III</a:t>
                      </a:r>
                    </a:p>
                  </a:txBody>
                  <a:tcPr marL="68580" marR="68580" marT="0" marB="0" anchor="ctr"/>
                </a:tc>
                <a:tc>
                  <a:txBody>
                    <a:bodyPr/>
                    <a:lstStyle/>
                    <a:p>
                      <a:pPr algn="l" fontAlgn="b"/>
                      <a:r>
                        <a:rPr lang="id-ID" sz="2000" b="0" i="0" u="none" strike="noStrike" dirty="0">
                          <a:solidFill>
                            <a:srgbClr val="000000"/>
                          </a:solidFill>
                          <a:effectLst/>
                          <a:latin typeface="+mj-lt"/>
                        </a:rPr>
                        <a:t>dr. DINI DHARMAWIDIARINI, Sp.M</a:t>
                      </a:r>
                    </a:p>
                  </a:txBody>
                  <a:tcPr marL="9525" marR="9525" marT="9525" marB="0" anchor="ctr"/>
                </a:tc>
                <a:tc>
                  <a:txBody>
                    <a:bodyPr/>
                    <a:lstStyle/>
                    <a:p>
                      <a:pPr algn="ctr" defTabSz="979488" fontAlgn="b"/>
                      <a:r>
                        <a:rPr lang="id-ID" sz="2000" b="0" i="0" u="none" strike="noStrike" dirty="0">
                          <a:solidFill>
                            <a:srgbClr val="000000"/>
                          </a:solidFill>
                          <a:effectLst/>
                          <a:latin typeface="+mj-lt"/>
                        </a:rPr>
                        <a:t>                  113 </a:t>
                      </a:r>
                    </a:p>
                  </a:txBody>
                  <a:tcPr marL="0" marR="0" marT="0" marB="0" anchor="ctr"/>
                </a:tc>
                <a:extLst>
                  <a:ext uri="{0D108BD9-81ED-4DB2-BD59-A6C34878D82A}">
                    <a16:rowId xmlns:a16="http://schemas.microsoft.com/office/drawing/2014/main" val="10001"/>
                  </a:ext>
                </a:extLst>
              </a:tr>
              <a:tr h="504056">
                <a:tc>
                  <a:txBody>
                    <a:bodyPr/>
                    <a:lstStyle/>
                    <a:p>
                      <a:pPr algn="ctr">
                        <a:lnSpc>
                          <a:spcPct val="115000"/>
                        </a:lnSpc>
                        <a:spcAft>
                          <a:spcPts val="0"/>
                        </a:spcAft>
                      </a:pPr>
                      <a:r>
                        <a:rPr lang="id-ID" sz="2000" dirty="0">
                          <a:latin typeface="+mj-lt"/>
                          <a:ea typeface="Calibri"/>
                          <a:cs typeface="Times New Roman"/>
                        </a:rPr>
                        <a:t>2</a:t>
                      </a:r>
                    </a:p>
                  </a:txBody>
                  <a:tcPr marL="68580" marR="68580" marT="0" marB="0" anchor="ctr"/>
                </a:tc>
                <a:tc>
                  <a:txBody>
                    <a:bodyPr/>
                    <a:lstStyle/>
                    <a:p>
                      <a:pPr algn="l">
                        <a:lnSpc>
                          <a:spcPct val="115000"/>
                        </a:lnSpc>
                        <a:spcAft>
                          <a:spcPts val="0"/>
                        </a:spcAft>
                      </a:pPr>
                      <a:r>
                        <a:rPr lang="id-ID" sz="2000" dirty="0">
                          <a:latin typeface="+mj-lt"/>
                          <a:ea typeface="Calibri"/>
                          <a:cs typeface="Times New Roman"/>
                        </a:rPr>
                        <a:t>KELAS III</a:t>
                      </a:r>
                    </a:p>
                  </a:txBody>
                  <a:tcPr marL="68580" marR="68580" marT="0" marB="0" anchor="ctr"/>
                </a:tc>
                <a:tc>
                  <a:txBody>
                    <a:bodyPr/>
                    <a:lstStyle/>
                    <a:p>
                      <a:pPr algn="l" fontAlgn="b"/>
                      <a:r>
                        <a:rPr lang="id-ID" sz="2000" b="0" i="0" u="none" strike="noStrike">
                          <a:solidFill>
                            <a:srgbClr val="000000"/>
                          </a:solidFill>
                          <a:effectLst/>
                          <a:latin typeface="+mj-lt"/>
                        </a:rPr>
                        <a:t>dr. LYDIA NURADIANTI, Sp.M</a:t>
                      </a:r>
                    </a:p>
                  </a:txBody>
                  <a:tcPr marL="9525" marR="9525" marT="9525" marB="0" anchor="ctr"/>
                </a:tc>
                <a:tc>
                  <a:txBody>
                    <a:bodyPr/>
                    <a:lstStyle/>
                    <a:p>
                      <a:pPr algn="ctr" fontAlgn="b"/>
                      <a:r>
                        <a:rPr lang="id-ID" sz="2000" b="0" i="0" u="none" strike="noStrike" dirty="0">
                          <a:solidFill>
                            <a:srgbClr val="000000"/>
                          </a:solidFill>
                          <a:effectLst/>
                          <a:latin typeface="+mj-lt"/>
                        </a:rPr>
                        <a:t>                  109 </a:t>
                      </a:r>
                    </a:p>
                  </a:txBody>
                  <a:tcPr marL="0" marR="0" marT="0" marB="0" anchor="ctr"/>
                </a:tc>
                <a:extLst>
                  <a:ext uri="{0D108BD9-81ED-4DB2-BD59-A6C34878D82A}">
                    <a16:rowId xmlns:a16="http://schemas.microsoft.com/office/drawing/2014/main" val="10002"/>
                  </a:ext>
                </a:extLst>
              </a:tr>
              <a:tr h="504056">
                <a:tc>
                  <a:txBody>
                    <a:bodyPr/>
                    <a:lstStyle/>
                    <a:p>
                      <a:pPr algn="ctr">
                        <a:lnSpc>
                          <a:spcPct val="115000"/>
                        </a:lnSpc>
                        <a:spcAft>
                          <a:spcPts val="0"/>
                        </a:spcAft>
                      </a:pPr>
                      <a:r>
                        <a:rPr lang="id-ID" sz="2000" dirty="0">
                          <a:latin typeface="+mj-lt"/>
                          <a:ea typeface="Calibri"/>
                          <a:cs typeface="Times New Roman"/>
                        </a:rPr>
                        <a:t>3</a:t>
                      </a:r>
                    </a:p>
                  </a:txBody>
                  <a:tcPr marL="68580" marR="68580" marT="0" marB="0" anchor="ctr"/>
                </a:tc>
                <a:tc>
                  <a:txBody>
                    <a:bodyPr/>
                    <a:lstStyle/>
                    <a:p>
                      <a:pPr algn="l">
                        <a:lnSpc>
                          <a:spcPct val="115000"/>
                        </a:lnSpc>
                        <a:spcAft>
                          <a:spcPts val="0"/>
                        </a:spcAft>
                      </a:pPr>
                      <a:r>
                        <a:rPr lang="id-ID" sz="2000">
                          <a:latin typeface="+mj-lt"/>
                          <a:ea typeface="Calibri"/>
                          <a:cs typeface="Times New Roman"/>
                        </a:rPr>
                        <a:t>KELAS III</a:t>
                      </a:r>
                      <a:endParaRPr lang="id-ID" sz="2000" dirty="0">
                        <a:latin typeface="+mj-lt"/>
                        <a:ea typeface="Calibri"/>
                        <a:cs typeface="Times New Roman"/>
                      </a:endParaRPr>
                    </a:p>
                  </a:txBody>
                  <a:tcPr marL="68580" marR="68580" marT="0" marB="0" anchor="ctr"/>
                </a:tc>
                <a:tc>
                  <a:txBody>
                    <a:bodyPr/>
                    <a:lstStyle/>
                    <a:p>
                      <a:pPr algn="l" fontAlgn="b"/>
                      <a:r>
                        <a:rPr lang="id-ID" sz="2000" b="0" i="0" u="none" strike="noStrike">
                          <a:solidFill>
                            <a:srgbClr val="000000"/>
                          </a:solidFill>
                          <a:effectLst/>
                          <a:latin typeface="+mj-lt"/>
                        </a:rPr>
                        <a:t>dr. DEWI ROSARINA, Sp.M</a:t>
                      </a:r>
                    </a:p>
                  </a:txBody>
                  <a:tcPr marL="9525" marR="9525" marT="9525" marB="0" anchor="ctr"/>
                </a:tc>
                <a:tc>
                  <a:txBody>
                    <a:bodyPr/>
                    <a:lstStyle/>
                    <a:p>
                      <a:pPr algn="ctr" fontAlgn="b"/>
                      <a:r>
                        <a:rPr lang="id-ID" sz="2000" b="0" i="0" u="none" strike="noStrike" dirty="0">
                          <a:solidFill>
                            <a:srgbClr val="000000"/>
                          </a:solidFill>
                          <a:effectLst/>
                          <a:latin typeface="+mj-lt"/>
                        </a:rPr>
                        <a:t>                  107 </a:t>
                      </a:r>
                    </a:p>
                  </a:txBody>
                  <a:tcPr marL="0" marR="0" marT="0" marB="0" anchor="ctr"/>
                </a:tc>
                <a:extLst>
                  <a:ext uri="{0D108BD9-81ED-4DB2-BD59-A6C34878D82A}">
                    <a16:rowId xmlns:a16="http://schemas.microsoft.com/office/drawing/2014/main" val="10003"/>
                  </a:ext>
                </a:extLst>
              </a:tr>
              <a:tr h="504056">
                <a:tc>
                  <a:txBody>
                    <a:bodyPr/>
                    <a:lstStyle/>
                    <a:p>
                      <a:pPr algn="ctr">
                        <a:lnSpc>
                          <a:spcPct val="115000"/>
                        </a:lnSpc>
                        <a:spcAft>
                          <a:spcPts val="0"/>
                        </a:spcAft>
                      </a:pPr>
                      <a:r>
                        <a:rPr lang="id-ID" sz="2000" dirty="0">
                          <a:latin typeface="+mj-lt"/>
                          <a:ea typeface="Calibri"/>
                          <a:cs typeface="Times New Roman"/>
                        </a:rPr>
                        <a:t>4</a:t>
                      </a:r>
                    </a:p>
                  </a:txBody>
                  <a:tcPr marL="68580" marR="68580" marT="0" marB="0" anchor="ctr"/>
                </a:tc>
                <a:tc>
                  <a:txBody>
                    <a:bodyPr/>
                    <a:lstStyle/>
                    <a:p>
                      <a:pPr algn="l">
                        <a:lnSpc>
                          <a:spcPct val="115000"/>
                        </a:lnSpc>
                        <a:spcAft>
                          <a:spcPts val="0"/>
                        </a:spcAft>
                      </a:pPr>
                      <a:r>
                        <a:rPr lang="id-ID" sz="2000">
                          <a:latin typeface="+mj-lt"/>
                          <a:ea typeface="Calibri"/>
                          <a:cs typeface="Times New Roman"/>
                        </a:rPr>
                        <a:t>KELAS III</a:t>
                      </a:r>
                      <a:endParaRPr lang="id-ID" sz="2000" dirty="0">
                        <a:latin typeface="+mj-lt"/>
                        <a:ea typeface="Calibri"/>
                        <a:cs typeface="Times New Roman"/>
                      </a:endParaRPr>
                    </a:p>
                  </a:txBody>
                  <a:tcPr marL="68580" marR="68580" marT="0" marB="0" anchor="ctr"/>
                </a:tc>
                <a:tc>
                  <a:txBody>
                    <a:bodyPr/>
                    <a:lstStyle/>
                    <a:p>
                      <a:pPr algn="l" fontAlgn="b"/>
                      <a:r>
                        <a:rPr lang="fi-FI" sz="2000" b="0" i="0" u="none" strike="noStrike">
                          <a:solidFill>
                            <a:srgbClr val="000000"/>
                          </a:solidFill>
                          <a:effectLst/>
                          <a:latin typeface="+mj-lt"/>
                        </a:rPr>
                        <a:t>dr. SAHATA P. H. NAPITUPULU, Sp.M</a:t>
                      </a:r>
                    </a:p>
                  </a:txBody>
                  <a:tcPr marL="9525" marR="9525" marT="9525" marB="0" anchor="ctr"/>
                </a:tc>
                <a:tc>
                  <a:txBody>
                    <a:bodyPr/>
                    <a:lstStyle/>
                    <a:p>
                      <a:pPr algn="ctr" fontAlgn="b"/>
                      <a:r>
                        <a:rPr lang="id-ID" sz="2000" b="0" i="0" u="none" strike="noStrike" dirty="0">
                          <a:solidFill>
                            <a:srgbClr val="000000"/>
                          </a:solidFill>
                          <a:effectLst/>
                          <a:latin typeface="+mj-lt"/>
                        </a:rPr>
                        <a:t>                  100 </a:t>
                      </a:r>
                    </a:p>
                  </a:txBody>
                  <a:tcPr marL="0" marR="0" marT="0" marB="0" anchor="ctr"/>
                </a:tc>
                <a:extLst>
                  <a:ext uri="{0D108BD9-81ED-4DB2-BD59-A6C34878D82A}">
                    <a16:rowId xmlns:a16="http://schemas.microsoft.com/office/drawing/2014/main" val="10004"/>
                  </a:ext>
                </a:extLst>
              </a:tr>
              <a:tr h="504056">
                <a:tc>
                  <a:txBody>
                    <a:bodyPr/>
                    <a:lstStyle/>
                    <a:p>
                      <a:pPr algn="ctr">
                        <a:lnSpc>
                          <a:spcPct val="115000"/>
                        </a:lnSpc>
                        <a:spcAft>
                          <a:spcPts val="0"/>
                        </a:spcAft>
                      </a:pPr>
                      <a:r>
                        <a:rPr lang="id-ID" sz="2000" dirty="0">
                          <a:latin typeface="+mj-lt"/>
                          <a:ea typeface="Calibri"/>
                          <a:cs typeface="Times New Roman"/>
                        </a:rPr>
                        <a:t>5</a:t>
                      </a:r>
                    </a:p>
                  </a:txBody>
                  <a:tcPr marL="68580" marR="68580" marT="0" marB="0" anchor="ctr"/>
                </a:tc>
                <a:tc>
                  <a:txBody>
                    <a:bodyPr/>
                    <a:lstStyle/>
                    <a:p>
                      <a:pPr algn="l">
                        <a:lnSpc>
                          <a:spcPct val="115000"/>
                        </a:lnSpc>
                        <a:spcAft>
                          <a:spcPts val="0"/>
                        </a:spcAft>
                      </a:pPr>
                      <a:r>
                        <a:rPr lang="id-ID" sz="2000" dirty="0">
                          <a:latin typeface="+mj-lt"/>
                          <a:ea typeface="Calibri"/>
                          <a:cs typeface="Times New Roman"/>
                        </a:rPr>
                        <a:t>KELAS III</a:t>
                      </a:r>
                    </a:p>
                  </a:txBody>
                  <a:tcPr marL="68580" marR="68580" marT="0" marB="0" anchor="ctr"/>
                </a:tc>
                <a:tc>
                  <a:txBody>
                    <a:bodyPr/>
                    <a:lstStyle/>
                    <a:p>
                      <a:pPr algn="l" fontAlgn="b"/>
                      <a:r>
                        <a:rPr lang="id-ID" sz="2000" b="0" i="0" u="none" strike="noStrike">
                          <a:solidFill>
                            <a:srgbClr val="000000"/>
                          </a:solidFill>
                          <a:effectLst/>
                          <a:latin typeface="+mj-lt"/>
                        </a:rPr>
                        <a:t>dr. RITA TJANDRA, Sp.M</a:t>
                      </a:r>
                    </a:p>
                  </a:txBody>
                  <a:tcPr marL="9525" marR="9525" marT="9525" marB="0" anchor="ctr"/>
                </a:tc>
                <a:tc>
                  <a:txBody>
                    <a:bodyPr/>
                    <a:lstStyle/>
                    <a:p>
                      <a:pPr algn="ctr" fontAlgn="b"/>
                      <a:r>
                        <a:rPr lang="id-ID" sz="2000" b="0" i="0" u="none" strike="noStrike" dirty="0">
                          <a:solidFill>
                            <a:srgbClr val="000000"/>
                          </a:solidFill>
                          <a:effectLst/>
                          <a:latin typeface="+mj-lt"/>
                        </a:rPr>
                        <a:t>                    72 </a:t>
                      </a:r>
                    </a:p>
                  </a:txBody>
                  <a:tcPr marL="0" marR="0" marT="0" marB="0" anchor="ctr"/>
                </a:tc>
                <a:extLst>
                  <a:ext uri="{0D108BD9-81ED-4DB2-BD59-A6C34878D82A}">
                    <a16:rowId xmlns:a16="http://schemas.microsoft.com/office/drawing/2014/main" val="10005"/>
                  </a:ext>
                </a:extLst>
              </a:tr>
              <a:tr h="504056">
                <a:tc>
                  <a:txBody>
                    <a:bodyPr/>
                    <a:lstStyle/>
                    <a:p>
                      <a:pPr algn="ctr">
                        <a:lnSpc>
                          <a:spcPct val="115000"/>
                        </a:lnSpc>
                        <a:spcAft>
                          <a:spcPts val="0"/>
                        </a:spcAft>
                      </a:pPr>
                      <a:r>
                        <a:rPr lang="id-ID" sz="2000" dirty="0">
                          <a:latin typeface="+mj-lt"/>
                          <a:ea typeface="Calibri"/>
                          <a:cs typeface="Times New Roman"/>
                        </a:rPr>
                        <a:t>6</a:t>
                      </a: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d-ID" sz="2000" b="0" i="0" u="none" strike="noStrike" kern="1200" cap="none" spc="0" normalizeH="0" baseline="0" noProof="0">
                          <a:ln>
                            <a:noFill/>
                          </a:ln>
                          <a:solidFill>
                            <a:prstClr val="black"/>
                          </a:solidFill>
                          <a:effectLst/>
                          <a:uLnTx/>
                          <a:uFillTx/>
                          <a:latin typeface="Century Schoolbook"/>
                          <a:ea typeface="Calibri"/>
                          <a:cs typeface="Times New Roman"/>
                        </a:rPr>
                        <a:t>KELAS III</a:t>
                      </a:r>
                      <a:endParaRPr kumimoji="0" lang="id-ID" sz="2000" b="0" i="0" u="none" strike="noStrike" kern="1200" cap="none" spc="0" normalizeH="0" baseline="0" noProof="0" dirty="0">
                        <a:ln>
                          <a:noFill/>
                        </a:ln>
                        <a:solidFill>
                          <a:prstClr val="black"/>
                        </a:solidFill>
                        <a:effectLst/>
                        <a:uLnTx/>
                        <a:uFillTx/>
                        <a:latin typeface="Century Schoolbook"/>
                        <a:ea typeface="Calibri"/>
                        <a:cs typeface="Times New Roman"/>
                      </a:endParaRPr>
                    </a:p>
                  </a:txBody>
                  <a:tcPr marL="68580" marR="68580" marT="0" marB="0" anchor="ctr"/>
                </a:tc>
                <a:tc>
                  <a:txBody>
                    <a:bodyPr/>
                    <a:lstStyle/>
                    <a:p>
                      <a:pPr algn="l" fontAlgn="b"/>
                      <a:r>
                        <a:rPr lang="id-ID" sz="2000" b="0" i="0" u="none" strike="noStrike">
                          <a:solidFill>
                            <a:srgbClr val="000000"/>
                          </a:solidFill>
                          <a:effectLst/>
                          <a:latin typeface="+mj-lt"/>
                        </a:rPr>
                        <a:t>dr. DEDIK IPUNG S., Sp.M</a:t>
                      </a:r>
                    </a:p>
                  </a:txBody>
                  <a:tcPr marL="9525" marR="9525" marT="9525" marB="0" anchor="ctr"/>
                </a:tc>
                <a:tc>
                  <a:txBody>
                    <a:bodyPr/>
                    <a:lstStyle/>
                    <a:p>
                      <a:pPr algn="ctr" fontAlgn="b"/>
                      <a:r>
                        <a:rPr lang="id-ID" sz="2000" b="0" i="0" u="none" strike="noStrike" dirty="0">
                          <a:solidFill>
                            <a:srgbClr val="000000"/>
                          </a:solidFill>
                          <a:effectLst/>
                          <a:latin typeface="+mj-lt"/>
                        </a:rPr>
                        <a:t>                    66 </a:t>
                      </a:r>
                    </a:p>
                  </a:txBody>
                  <a:tcPr marL="0" marR="0" marT="0" marB="0" anchor="ctr"/>
                </a:tc>
                <a:extLst>
                  <a:ext uri="{0D108BD9-81ED-4DB2-BD59-A6C34878D82A}">
                    <a16:rowId xmlns:a16="http://schemas.microsoft.com/office/drawing/2014/main" val="10006"/>
                  </a:ext>
                </a:extLst>
              </a:tr>
              <a:tr h="504056">
                <a:tc>
                  <a:txBody>
                    <a:bodyPr/>
                    <a:lstStyle/>
                    <a:p>
                      <a:pPr algn="ctr">
                        <a:lnSpc>
                          <a:spcPct val="115000"/>
                        </a:lnSpc>
                        <a:spcAft>
                          <a:spcPts val="0"/>
                        </a:spcAft>
                      </a:pPr>
                      <a:r>
                        <a:rPr lang="id-ID" sz="2000" dirty="0">
                          <a:latin typeface="+mj-lt"/>
                          <a:ea typeface="Calibri"/>
                          <a:cs typeface="Times New Roman"/>
                        </a:rPr>
                        <a:t>7</a:t>
                      </a: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d-ID" sz="2000" b="0" i="0" u="none" strike="noStrike" kern="1200" cap="none" spc="0" normalizeH="0" baseline="0" noProof="0">
                          <a:ln>
                            <a:noFill/>
                          </a:ln>
                          <a:solidFill>
                            <a:prstClr val="black"/>
                          </a:solidFill>
                          <a:effectLst/>
                          <a:uLnTx/>
                          <a:uFillTx/>
                          <a:latin typeface="Century Schoolbook"/>
                          <a:ea typeface="Calibri"/>
                          <a:cs typeface="Times New Roman"/>
                        </a:rPr>
                        <a:t>KELAS III</a:t>
                      </a:r>
                      <a:endParaRPr kumimoji="0" lang="id-ID" sz="2000" b="0" i="0" u="none" strike="noStrike" kern="1200" cap="none" spc="0" normalizeH="0" baseline="0" noProof="0" dirty="0">
                        <a:ln>
                          <a:noFill/>
                        </a:ln>
                        <a:solidFill>
                          <a:prstClr val="black"/>
                        </a:solidFill>
                        <a:effectLst/>
                        <a:uLnTx/>
                        <a:uFillTx/>
                        <a:latin typeface="Century Schoolbook"/>
                        <a:ea typeface="Calibri"/>
                        <a:cs typeface="Times New Roman"/>
                      </a:endParaRPr>
                    </a:p>
                  </a:txBody>
                  <a:tcPr marL="68580" marR="68580" marT="0" marB="0" anchor="ctr"/>
                </a:tc>
                <a:tc>
                  <a:txBody>
                    <a:bodyPr/>
                    <a:lstStyle/>
                    <a:p>
                      <a:pPr algn="l" fontAlgn="b"/>
                      <a:r>
                        <a:rPr lang="id-ID" sz="2000" b="0" i="0" u="none" strike="noStrike">
                          <a:solidFill>
                            <a:srgbClr val="000000"/>
                          </a:solidFill>
                          <a:effectLst/>
                          <a:latin typeface="+mj-lt"/>
                        </a:rPr>
                        <a:t>dr. DONNY WISHNU C, Sp.M</a:t>
                      </a:r>
                    </a:p>
                  </a:txBody>
                  <a:tcPr marL="9525" marR="9525" marT="9525" marB="0" anchor="ctr"/>
                </a:tc>
                <a:tc>
                  <a:txBody>
                    <a:bodyPr/>
                    <a:lstStyle/>
                    <a:p>
                      <a:pPr algn="ctr" fontAlgn="b"/>
                      <a:r>
                        <a:rPr lang="id-ID" sz="2000" b="0" i="0" u="none" strike="noStrike" dirty="0">
                          <a:solidFill>
                            <a:srgbClr val="000000"/>
                          </a:solidFill>
                          <a:effectLst/>
                          <a:latin typeface="+mj-lt"/>
                        </a:rPr>
                        <a:t>                    60 </a:t>
                      </a:r>
                    </a:p>
                  </a:txBody>
                  <a:tcPr marL="0" marR="0" marT="0" marB="0" anchor="ctr"/>
                </a:tc>
                <a:extLst>
                  <a:ext uri="{0D108BD9-81ED-4DB2-BD59-A6C34878D82A}">
                    <a16:rowId xmlns:a16="http://schemas.microsoft.com/office/drawing/2014/main" val="10007"/>
                  </a:ext>
                </a:extLst>
              </a:tr>
              <a:tr h="432048">
                <a:tc>
                  <a:txBody>
                    <a:bodyPr/>
                    <a:lstStyle/>
                    <a:p>
                      <a:pPr algn="ctr">
                        <a:lnSpc>
                          <a:spcPct val="115000"/>
                        </a:lnSpc>
                        <a:spcAft>
                          <a:spcPts val="0"/>
                        </a:spcAft>
                      </a:pPr>
                      <a:r>
                        <a:rPr lang="id-ID" sz="2000" dirty="0">
                          <a:latin typeface="+mj-lt"/>
                          <a:ea typeface="Calibri"/>
                          <a:cs typeface="Times New Roman"/>
                        </a:rPr>
                        <a:t>8</a:t>
                      </a: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d-ID" sz="2000" b="0" i="0" u="none" strike="noStrike" kern="1200" cap="none" spc="0" normalizeH="0" baseline="0" noProof="0">
                          <a:ln>
                            <a:noFill/>
                          </a:ln>
                          <a:solidFill>
                            <a:prstClr val="black"/>
                          </a:solidFill>
                          <a:effectLst/>
                          <a:uLnTx/>
                          <a:uFillTx/>
                          <a:latin typeface="Century Schoolbook"/>
                          <a:ea typeface="Calibri"/>
                          <a:cs typeface="Times New Roman"/>
                        </a:rPr>
                        <a:t>KELAS III</a:t>
                      </a:r>
                      <a:endParaRPr kumimoji="0" lang="id-ID" sz="2000" b="0" i="0" u="none" strike="noStrike" kern="1200" cap="none" spc="0" normalizeH="0" baseline="0" noProof="0" dirty="0">
                        <a:ln>
                          <a:noFill/>
                        </a:ln>
                        <a:solidFill>
                          <a:prstClr val="black"/>
                        </a:solidFill>
                        <a:effectLst/>
                        <a:uLnTx/>
                        <a:uFillTx/>
                        <a:latin typeface="Century Schoolbook"/>
                        <a:ea typeface="Calibri"/>
                        <a:cs typeface="Times New Roman"/>
                      </a:endParaRPr>
                    </a:p>
                  </a:txBody>
                  <a:tcPr marL="68580" marR="68580" marT="0" marB="0" anchor="ctr"/>
                </a:tc>
                <a:tc>
                  <a:txBody>
                    <a:bodyPr/>
                    <a:lstStyle/>
                    <a:p>
                      <a:pPr algn="l" fontAlgn="b"/>
                      <a:r>
                        <a:rPr lang="it-IT" sz="2000" b="0" i="0" u="none" strike="noStrike">
                          <a:solidFill>
                            <a:srgbClr val="000000"/>
                          </a:solidFill>
                          <a:effectLst/>
                          <a:latin typeface="+mj-lt"/>
                        </a:rPr>
                        <a:t>dr. VALERI AL HAKIM, Sp.M</a:t>
                      </a:r>
                    </a:p>
                  </a:txBody>
                  <a:tcPr marL="9525" marR="9525" marT="9525" marB="0" anchor="ctr"/>
                </a:tc>
                <a:tc>
                  <a:txBody>
                    <a:bodyPr/>
                    <a:lstStyle/>
                    <a:p>
                      <a:pPr algn="ctr" fontAlgn="b"/>
                      <a:r>
                        <a:rPr lang="id-ID" sz="2000" b="0" i="0" u="none" strike="noStrike" dirty="0">
                          <a:solidFill>
                            <a:srgbClr val="000000"/>
                          </a:solidFill>
                          <a:effectLst/>
                          <a:latin typeface="+mj-lt"/>
                        </a:rPr>
                        <a:t>                    59 </a:t>
                      </a:r>
                    </a:p>
                  </a:txBody>
                  <a:tcPr marL="0" marR="0" marT="0" marB="0" anchor="ctr"/>
                </a:tc>
                <a:extLst>
                  <a:ext uri="{0D108BD9-81ED-4DB2-BD59-A6C34878D82A}">
                    <a16:rowId xmlns:a16="http://schemas.microsoft.com/office/drawing/2014/main" val="10008"/>
                  </a:ext>
                </a:extLst>
              </a:tr>
              <a:tr h="504056">
                <a:tc>
                  <a:txBody>
                    <a:bodyPr/>
                    <a:lstStyle/>
                    <a:p>
                      <a:pPr algn="ctr">
                        <a:lnSpc>
                          <a:spcPct val="115000"/>
                        </a:lnSpc>
                        <a:spcAft>
                          <a:spcPts val="0"/>
                        </a:spcAft>
                      </a:pPr>
                      <a:r>
                        <a:rPr lang="id-ID" sz="2000" dirty="0">
                          <a:latin typeface="+mj-lt"/>
                          <a:ea typeface="Calibri"/>
                          <a:cs typeface="Times New Roman"/>
                        </a:rPr>
                        <a:t>9</a:t>
                      </a: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d-ID" sz="2000" b="0" i="0" u="none" strike="noStrike" kern="1200" cap="none" spc="0" normalizeH="0" baseline="0" noProof="0">
                          <a:ln>
                            <a:noFill/>
                          </a:ln>
                          <a:solidFill>
                            <a:prstClr val="black"/>
                          </a:solidFill>
                          <a:effectLst/>
                          <a:uLnTx/>
                          <a:uFillTx/>
                          <a:latin typeface="Century Schoolbook"/>
                          <a:ea typeface="Calibri"/>
                          <a:cs typeface="Times New Roman"/>
                        </a:rPr>
                        <a:t>KELAS III</a:t>
                      </a:r>
                      <a:endParaRPr kumimoji="0" lang="id-ID" sz="2000" b="0" i="0" u="none" strike="noStrike" kern="1200" cap="none" spc="0" normalizeH="0" baseline="0" noProof="0" dirty="0">
                        <a:ln>
                          <a:noFill/>
                        </a:ln>
                        <a:solidFill>
                          <a:prstClr val="black"/>
                        </a:solidFill>
                        <a:effectLst/>
                        <a:uLnTx/>
                        <a:uFillTx/>
                        <a:latin typeface="Century Schoolbook"/>
                        <a:ea typeface="Calibri"/>
                        <a:cs typeface="Times New Roman"/>
                      </a:endParaRPr>
                    </a:p>
                  </a:txBody>
                  <a:tcPr marL="68580" marR="68580" marT="0" marB="0" anchor="ctr"/>
                </a:tc>
                <a:tc>
                  <a:txBody>
                    <a:bodyPr/>
                    <a:lstStyle/>
                    <a:p>
                      <a:pPr algn="l" fontAlgn="b"/>
                      <a:r>
                        <a:rPr lang="id-ID" sz="2000" b="0" i="0" u="none" strike="noStrike">
                          <a:solidFill>
                            <a:srgbClr val="000000"/>
                          </a:solidFill>
                          <a:effectLst/>
                          <a:latin typeface="+mj-lt"/>
                        </a:rPr>
                        <a:t>dr. NOVIANA KURNIASARI, Sp.M</a:t>
                      </a:r>
                    </a:p>
                  </a:txBody>
                  <a:tcPr marL="9525" marR="9525" marT="9525" marB="0" anchor="ctr"/>
                </a:tc>
                <a:tc>
                  <a:txBody>
                    <a:bodyPr/>
                    <a:lstStyle/>
                    <a:p>
                      <a:pPr algn="ctr" fontAlgn="b"/>
                      <a:r>
                        <a:rPr lang="id-ID" sz="2000" b="0" i="0" u="none" strike="noStrike" dirty="0">
                          <a:solidFill>
                            <a:srgbClr val="000000"/>
                          </a:solidFill>
                          <a:effectLst/>
                          <a:latin typeface="+mj-lt"/>
                        </a:rPr>
                        <a:t>                    57 </a:t>
                      </a:r>
                    </a:p>
                  </a:txBody>
                  <a:tcPr marL="0" marR="0" marT="0" marB="0" anchor="ctr"/>
                </a:tc>
                <a:extLst>
                  <a:ext uri="{0D108BD9-81ED-4DB2-BD59-A6C34878D82A}">
                    <a16:rowId xmlns:a16="http://schemas.microsoft.com/office/drawing/2014/main" val="10009"/>
                  </a:ext>
                </a:extLst>
              </a:tr>
              <a:tr h="432048">
                <a:tc>
                  <a:txBody>
                    <a:bodyPr/>
                    <a:lstStyle/>
                    <a:p>
                      <a:pPr algn="ctr">
                        <a:lnSpc>
                          <a:spcPct val="115000"/>
                        </a:lnSpc>
                        <a:spcAft>
                          <a:spcPts val="0"/>
                        </a:spcAft>
                      </a:pPr>
                      <a:r>
                        <a:rPr lang="id-ID" sz="2000" dirty="0">
                          <a:latin typeface="+mj-lt"/>
                          <a:ea typeface="Calibri"/>
                          <a:cs typeface="Times New Roman"/>
                        </a:rPr>
                        <a:t>10</a:t>
                      </a: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entury Schoolbook"/>
                          <a:ea typeface="Calibri"/>
                          <a:cs typeface="Times New Roman"/>
                        </a:rPr>
                        <a:t>KELAS III</a:t>
                      </a:r>
                    </a:p>
                  </a:txBody>
                  <a:tcPr marL="68580" marR="68580" marT="0" marB="0" anchor="ctr"/>
                </a:tc>
                <a:tc>
                  <a:txBody>
                    <a:bodyPr/>
                    <a:lstStyle/>
                    <a:p>
                      <a:pPr algn="l" fontAlgn="b"/>
                      <a:r>
                        <a:rPr lang="id-ID" sz="2000" b="0" i="0" u="none" strike="noStrike" dirty="0">
                          <a:solidFill>
                            <a:srgbClr val="000000"/>
                          </a:solidFill>
                          <a:effectLst/>
                          <a:latin typeface="+mj-lt"/>
                        </a:rPr>
                        <a:t>dr. IRMA PRAMINIARTI, Sp.M</a:t>
                      </a:r>
                    </a:p>
                  </a:txBody>
                  <a:tcPr marL="9525" marR="9525" marT="9525" marB="0" anchor="ctr"/>
                </a:tc>
                <a:tc>
                  <a:txBody>
                    <a:bodyPr/>
                    <a:lstStyle/>
                    <a:p>
                      <a:pPr algn="ctr" fontAlgn="b"/>
                      <a:r>
                        <a:rPr lang="id-ID" sz="2000" b="0" i="0" u="none" strike="noStrike" dirty="0">
                          <a:solidFill>
                            <a:srgbClr val="000000"/>
                          </a:solidFill>
                          <a:effectLst/>
                          <a:latin typeface="+mj-lt"/>
                        </a:rPr>
                        <a:t>                    55 </a:t>
                      </a:r>
                    </a:p>
                  </a:txBody>
                  <a:tcPr marL="0" marR="0" marT="0" marB="0" anchor="ctr"/>
                </a:tc>
                <a:extLst>
                  <a:ext uri="{0D108BD9-81ED-4DB2-BD59-A6C34878D82A}">
                    <a16:rowId xmlns:a16="http://schemas.microsoft.com/office/drawing/2014/main" val="10010"/>
                  </a:ext>
                </a:extLst>
              </a:tr>
            </a:tbl>
          </a:graphicData>
        </a:graphic>
      </p:graphicFrame>
      <p:sp>
        <p:nvSpPr>
          <p:cNvPr id="8" name="TextBox 7"/>
          <p:cNvSpPr txBox="1"/>
          <p:nvPr/>
        </p:nvSpPr>
        <p:spPr>
          <a:xfrm>
            <a:off x="712168" y="624136"/>
            <a:ext cx="6912768" cy="861774"/>
          </a:xfrm>
          <a:prstGeom prst="rect">
            <a:avLst/>
          </a:prstGeom>
          <a:noFill/>
        </p:spPr>
        <p:txBody>
          <a:bodyPr wrap="square" rtlCol="0">
            <a:spAutoFit/>
          </a:bodyPr>
          <a:lstStyle/>
          <a:p>
            <a:pPr lvl="0"/>
            <a:r>
              <a:rPr lang="id-ID" dirty="0"/>
              <a:t>10 SMF TERBANYAK</a:t>
            </a:r>
          </a:p>
          <a:p>
            <a:pPr lvl="0"/>
            <a:r>
              <a:rPr lang="id-ID" dirty="0"/>
              <a:t>DESEMBER 2022 – MEI 2023</a:t>
            </a:r>
          </a:p>
        </p:txBody>
      </p:sp>
    </p:spTree>
    <p:extLst>
      <p:ext uri="{BB962C8B-B14F-4D97-AF65-F5344CB8AC3E}">
        <p14:creationId xmlns:p14="http://schemas.microsoft.com/office/powerpoint/2010/main" val="77667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1103739"/>
          </a:xfrm>
        </p:spPr>
        <p:txBody>
          <a:bodyPr>
            <a:noAutofit/>
          </a:bodyPr>
          <a:lstStyle/>
          <a:p>
            <a:r>
              <a:rPr lang="id-ID" sz="3600" dirty="0"/>
              <a:t>Severity level</a:t>
            </a:r>
            <a:br>
              <a:rPr lang="id-ID" sz="3600" dirty="0"/>
            </a:br>
            <a:r>
              <a:rPr lang="id-ID" sz="2800" dirty="0"/>
              <a:t>DESEMBER 2022 – MEI 2023</a:t>
            </a:r>
          </a:p>
        </p:txBody>
      </p:sp>
      <p:graphicFrame>
        <p:nvGraphicFramePr>
          <p:cNvPr id="3" name="Table 2"/>
          <p:cNvGraphicFramePr>
            <a:graphicFrameLocks noGrp="1"/>
          </p:cNvGraphicFramePr>
          <p:nvPr>
            <p:extLst>
              <p:ext uri="{D42A27DB-BD31-4B8C-83A1-F6EECF244321}">
                <p14:modId xmlns:p14="http://schemas.microsoft.com/office/powerpoint/2010/main" val="2873920527"/>
              </p:ext>
            </p:extLst>
          </p:nvPr>
        </p:nvGraphicFramePr>
        <p:xfrm>
          <a:off x="424136" y="2640351"/>
          <a:ext cx="11589413" cy="3365805"/>
        </p:xfrm>
        <a:graphic>
          <a:graphicData uri="http://schemas.openxmlformats.org/drawingml/2006/table">
            <a:tbl>
              <a:tblPr/>
              <a:tblGrid>
                <a:gridCol w="1527456">
                  <a:extLst>
                    <a:ext uri="{9D8B030D-6E8A-4147-A177-3AD203B41FA5}">
                      <a16:colId xmlns:a16="http://schemas.microsoft.com/office/drawing/2014/main" val="20000"/>
                    </a:ext>
                  </a:extLst>
                </a:gridCol>
                <a:gridCol w="1392033">
                  <a:extLst>
                    <a:ext uri="{9D8B030D-6E8A-4147-A177-3AD203B41FA5}">
                      <a16:colId xmlns:a16="http://schemas.microsoft.com/office/drawing/2014/main" val="20001"/>
                    </a:ext>
                  </a:extLst>
                </a:gridCol>
                <a:gridCol w="1503980">
                  <a:extLst>
                    <a:ext uri="{9D8B030D-6E8A-4147-A177-3AD203B41FA5}">
                      <a16:colId xmlns:a16="http://schemas.microsoft.com/office/drawing/2014/main" val="20002"/>
                    </a:ext>
                  </a:extLst>
                </a:gridCol>
                <a:gridCol w="1495419">
                  <a:extLst>
                    <a:ext uri="{9D8B030D-6E8A-4147-A177-3AD203B41FA5}">
                      <a16:colId xmlns:a16="http://schemas.microsoft.com/office/drawing/2014/main" val="20003"/>
                    </a:ext>
                  </a:extLst>
                </a:gridCol>
                <a:gridCol w="1335603">
                  <a:extLst>
                    <a:ext uri="{9D8B030D-6E8A-4147-A177-3AD203B41FA5}">
                      <a16:colId xmlns:a16="http://schemas.microsoft.com/office/drawing/2014/main" val="20004"/>
                    </a:ext>
                  </a:extLst>
                </a:gridCol>
                <a:gridCol w="1503980">
                  <a:extLst>
                    <a:ext uri="{9D8B030D-6E8A-4147-A177-3AD203B41FA5}">
                      <a16:colId xmlns:a16="http://schemas.microsoft.com/office/drawing/2014/main" val="20005"/>
                    </a:ext>
                  </a:extLst>
                </a:gridCol>
                <a:gridCol w="1415471">
                  <a:extLst>
                    <a:ext uri="{9D8B030D-6E8A-4147-A177-3AD203B41FA5}">
                      <a16:colId xmlns:a16="http://schemas.microsoft.com/office/drawing/2014/main" val="20006"/>
                    </a:ext>
                  </a:extLst>
                </a:gridCol>
                <a:gridCol w="1415471">
                  <a:extLst>
                    <a:ext uri="{9D8B030D-6E8A-4147-A177-3AD203B41FA5}">
                      <a16:colId xmlns:a16="http://schemas.microsoft.com/office/drawing/2014/main" val="20007"/>
                    </a:ext>
                  </a:extLst>
                </a:gridCol>
              </a:tblGrid>
              <a:tr h="576064">
                <a:tc rowSpan="2">
                  <a:txBody>
                    <a:bodyPr/>
                    <a:lstStyle/>
                    <a:p>
                      <a:pPr algn="ctr" fontAlgn="ctr"/>
                      <a:r>
                        <a:rPr lang="en-US" sz="2400" b="1" i="0" u="none" strike="noStrike" dirty="0" err="1">
                          <a:solidFill>
                            <a:schemeClr val="tx1"/>
                          </a:solidFill>
                          <a:latin typeface="+mj-lt"/>
                        </a:rPr>
                        <a:t>Bulan</a:t>
                      </a:r>
                      <a:endParaRPr lang="en-US" sz="24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gridSpan="2">
                  <a:txBody>
                    <a:bodyPr/>
                    <a:lstStyle/>
                    <a:p>
                      <a:pPr algn="ctr" fontAlgn="ctr"/>
                      <a:r>
                        <a:rPr lang="en-US" sz="2000" b="1" i="0" u="none" strike="noStrike" dirty="0">
                          <a:solidFill>
                            <a:schemeClr val="tx1"/>
                          </a:solidFill>
                          <a:latin typeface="+mj-lt"/>
                        </a:rPr>
                        <a:t>SL</a:t>
                      </a:r>
                      <a:r>
                        <a:rPr lang="id-ID" sz="2000" b="1" i="0" u="none" strike="noStrike" dirty="0">
                          <a:solidFill>
                            <a:schemeClr val="tx1"/>
                          </a:solidFill>
                          <a:latin typeface="+mj-lt"/>
                        </a:rPr>
                        <a:t> I</a:t>
                      </a:r>
                      <a:endParaRPr lang="en-US" sz="20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algn="ctr" fontAlgn="ctr"/>
                      <a:r>
                        <a:rPr lang="en-US" sz="2000" b="1" i="0" u="none" strike="noStrike" dirty="0">
                          <a:solidFill>
                            <a:schemeClr val="tx1"/>
                          </a:solidFill>
                          <a:latin typeface="+mj-lt"/>
                        </a:rPr>
                        <a:t>SL</a:t>
                      </a:r>
                      <a:r>
                        <a:rPr lang="id-ID" sz="2000" b="1" i="0" u="none" strike="noStrike" dirty="0">
                          <a:solidFill>
                            <a:schemeClr val="tx1"/>
                          </a:solidFill>
                          <a:latin typeface="+mj-lt"/>
                        </a:rPr>
                        <a:t> II</a:t>
                      </a:r>
                      <a:endParaRPr lang="en-US" sz="20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algn="ctr" fontAlgn="ctr"/>
                      <a:r>
                        <a:rPr lang="en-US" sz="2000" b="1" i="0" u="none" strike="noStrike" dirty="0">
                          <a:solidFill>
                            <a:schemeClr val="tx1"/>
                          </a:solidFill>
                          <a:latin typeface="+mj-lt"/>
                        </a:rPr>
                        <a:t>SL</a:t>
                      </a:r>
                      <a:r>
                        <a:rPr lang="id-ID" sz="2000" b="1" i="0" u="none" strike="noStrike" dirty="0">
                          <a:solidFill>
                            <a:schemeClr val="tx1"/>
                          </a:solidFill>
                          <a:latin typeface="+mj-lt"/>
                        </a:rPr>
                        <a:t> III</a:t>
                      </a:r>
                      <a:endParaRPr lang="en-US" sz="20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algn="ctr" fontAlgn="ctr"/>
                      <a:r>
                        <a:rPr lang="id-ID" sz="2000" b="1" i="0" u="none" strike="noStrike" dirty="0">
                          <a:solidFill>
                            <a:schemeClr val="tx1"/>
                          </a:solidFill>
                          <a:latin typeface="+mj-lt"/>
                        </a:rPr>
                        <a:t>Total</a:t>
                      </a:r>
                      <a:r>
                        <a:rPr lang="id-ID" sz="2000" b="1" i="0" u="none" strike="noStrike" baseline="0" dirty="0">
                          <a:solidFill>
                            <a:schemeClr val="tx1"/>
                          </a:solidFill>
                          <a:latin typeface="+mj-lt"/>
                        </a:rPr>
                        <a:t> Kasus</a:t>
                      </a:r>
                      <a:endParaRPr lang="en-US" sz="20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504056">
                <a:tc vMerge="1">
                  <a:txBody>
                    <a:bodyPr/>
                    <a:lstStyle/>
                    <a:p>
                      <a:endParaRPr lang="en-US"/>
                    </a:p>
                  </a:txBody>
                  <a:tcPr/>
                </a:tc>
                <a:tc>
                  <a:txBody>
                    <a:bodyPr/>
                    <a:lstStyle/>
                    <a:p>
                      <a:pPr algn="ctr" fontAlgn="ctr"/>
                      <a:r>
                        <a:rPr lang="en-US" sz="2000" b="1" i="0" u="none" strike="noStrike" dirty="0">
                          <a:solidFill>
                            <a:schemeClr val="tx1"/>
                          </a:solidFill>
                          <a:latin typeface="+mj-lt"/>
                        </a:rPr>
                        <a:t>KASUS</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2000" b="1" i="0" u="none" strike="noStrike" dirty="0">
                          <a:solidFill>
                            <a:schemeClr val="tx1"/>
                          </a:solidFill>
                          <a:latin typeface="+mj-lt"/>
                        </a:rPr>
                        <a:t>%</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2000" b="1" i="0" u="none" strike="noStrike" dirty="0">
                          <a:solidFill>
                            <a:schemeClr val="tx1"/>
                          </a:solidFill>
                          <a:latin typeface="+mj-lt"/>
                        </a:rPr>
                        <a:t>KASUS</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2000" b="1" i="0" u="none" strike="noStrike" dirty="0">
                          <a:solidFill>
                            <a:schemeClr val="tx1"/>
                          </a:solidFill>
                          <a:latin typeface="+mj-lt"/>
                        </a:rPr>
                        <a:t>%</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2000" b="1" i="0" u="none" strike="noStrike" dirty="0">
                          <a:solidFill>
                            <a:schemeClr val="tx1"/>
                          </a:solidFill>
                          <a:latin typeface="+mj-lt"/>
                        </a:rPr>
                        <a:t>KASUS</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2000" b="1" i="0" u="none" strike="noStrike" dirty="0">
                          <a:solidFill>
                            <a:schemeClr val="tx1"/>
                          </a:solidFill>
                          <a:latin typeface="+mj-lt"/>
                        </a:rPr>
                        <a:t>%</a:t>
                      </a: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vMerge="1">
                  <a:txBody>
                    <a:bodyPr/>
                    <a:lstStyle/>
                    <a:p>
                      <a:pPr algn="ctr" fontAlgn="ctr"/>
                      <a:endParaRPr lang="en-US" sz="2000" b="1" i="0" u="none" strike="noStrike" dirty="0">
                        <a:solidFill>
                          <a:schemeClr val="tx1"/>
                        </a:solidFill>
                        <a:latin typeface="+mj-lt"/>
                      </a:endParaRPr>
                    </a:p>
                  </a:txBody>
                  <a:tcPr marL="13335" marR="13335" marT="13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60040">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272</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99.63%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0.37%</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273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88032">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325</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98.19%</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6</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1.81%</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331</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268684">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284</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98.27%</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5</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1.73%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lang="en-US" sz="2000" b="0" i="0" u="none" strike="noStrike">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id-ID" sz="2000" b="0" i="0" u="none" strike="noStrike" dirty="0">
                          <a:solidFill>
                            <a:srgbClr val="000000"/>
                          </a:solidFill>
                          <a:effectLst/>
                          <a:latin typeface="+mj-lt"/>
                        </a:rPr>
                        <a:t>289</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54020">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346</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99.14%</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0.86%</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lang="en-US" sz="2000" b="0" i="0" u="none" strike="noStrike">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349</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r h="219524">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211</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98.14%</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4</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1.86%</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215</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219524">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372</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96.88%</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12</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3.13%</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kumimoji="0" lang="id-ID" sz="2000" b="0" i="0" u="none" strike="noStrike" kern="1200" cap="none" spc="0" normalizeH="0" baseline="0" noProof="0">
                          <a:ln>
                            <a:noFill/>
                          </a:ln>
                          <a:solidFill>
                            <a:srgbClr val="000000"/>
                          </a:solidFill>
                          <a:effectLst/>
                          <a:uLnTx/>
                          <a:uFillTx/>
                          <a:latin typeface="Century Schoolbook"/>
                          <a:ea typeface="+mn-ea"/>
                          <a:cs typeface="+mn-cs"/>
                        </a:rPr>
                        <a:t>0%</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0" i="0" u="none" strike="noStrike" dirty="0">
                          <a:solidFill>
                            <a:srgbClr val="000000"/>
                          </a:solidFill>
                          <a:effectLst/>
                          <a:latin typeface="+mj-lt"/>
                        </a:rPr>
                        <a:t>384</a:t>
                      </a:r>
                      <a:endParaRPr lang="en-US" sz="2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7"/>
                  </a:ext>
                </a:extLst>
              </a:tr>
              <a:tr h="219524">
                <a:tc>
                  <a:txBody>
                    <a:bodyPr/>
                    <a:lstStyle/>
                    <a:p>
                      <a:pPr algn="ctr" fontAlgn="b"/>
                      <a:r>
                        <a:rPr lang="id-ID" sz="2000" b="1" i="0" u="none" strike="noStrike" dirty="0">
                          <a:solidFill>
                            <a:srgbClr val="000000"/>
                          </a:solidFill>
                          <a:effectLst/>
                          <a:latin typeface="+mj-lt"/>
                        </a:rPr>
                        <a:t>Jumlah</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1" i="0" u="none" strike="noStrike" dirty="0">
                          <a:solidFill>
                            <a:srgbClr val="000000"/>
                          </a:solidFill>
                          <a:effectLst/>
                          <a:latin typeface="+mj-lt"/>
                        </a:rPr>
                        <a:t>1810</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1" i="0" u="none" strike="noStrike" dirty="0">
                          <a:solidFill>
                            <a:srgbClr val="000000"/>
                          </a:solidFill>
                          <a:effectLst/>
                          <a:latin typeface="+mj-lt"/>
                        </a:rPr>
                        <a:t>98.32%</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1" i="0" u="none" strike="noStrike" dirty="0">
                          <a:solidFill>
                            <a:srgbClr val="000000"/>
                          </a:solidFill>
                          <a:effectLst/>
                          <a:latin typeface="+mj-lt"/>
                        </a:rPr>
                        <a:t>31</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1" i="0" u="none" strike="noStrike" dirty="0">
                          <a:solidFill>
                            <a:srgbClr val="000000"/>
                          </a:solidFill>
                          <a:effectLst/>
                          <a:latin typeface="+mj-lt"/>
                        </a:rPr>
                        <a:t>1.68%</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srgbClr val="000000"/>
                          </a:solidFill>
                          <a:effectLst/>
                          <a:uLnTx/>
                          <a:uFillTx/>
                          <a:latin typeface="Century Schoolbook"/>
                          <a:ea typeface="+mn-ea"/>
                          <a:cs typeface="+mn-cs"/>
                        </a:rPr>
                        <a:t>0</a:t>
                      </a:r>
                      <a:endParaRPr kumimoji="0" lang="en-US" sz="2000" b="0" i="0" u="none" strike="noStrike" kern="1200" cap="none" spc="0" normalizeH="0" baseline="0" noProof="0" dirty="0">
                        <a:ln>
                          <a:noFill/>
                        </a:ln>
                        <a:solidFill>
                          <a:srgbClr val="000000"/>
                        </a:solidFill>
                        <a:effectLst/>
                        <a:uLnTx/>
                        <a:uFillTx/>
                        <a:latin typeface="Century Schoolbook"/>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kumimoji="0" lang="id-ID" sz="2000" b="0" i="0" u="none" strike="noStrike" kern="1200" cap="none" spc="0" normalizeH="0" baseline="0" noProof="0" dirty="0">
                          <a:ln>
                            <a:noFill/>
                          </a:ln>
                          <a:solidFill>
                            <a:srgbClr val="000000"/>
                          </a:solidFill>
                          <a:effectLst/>
                          <a:uLnTx/>
                          <a:uFillTx/>
                          <a:latin typeface="Century Schoolbook"/>
                          <a:ea typeface="+mn-ea"/>
                          <a:cs typeface="+mn-cs"/>
                        </a:rPr>
                        <a:t>0%</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id-ID" sz="2000" b="1" i="0" u="none" strike="noStrike" dirty="0">
                          <a:solidFill>
                            <a:srgbClr val="000000"/>
                          </a:solidFill>
                          <a:effectLst/>
                          <a:latin typeface="+mj-lt"/>
                        </a:rPr>
                        <a:t>1841</a:t>
                      </a:r>
                      <a:endParaRPr lang="en-US" sz="2000" b="1"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887715"/>
          </a:xfrm>
        </p:spPr>
        <p:txBody>
          <a:bodyPr anchor="ctr">
            <a:noAutofit/>
          </a:bodyPr>
          <a:lstStyle/>
          <a:p>
            <a:r>
              <a:rPr lang="id-ID" sz="3600" dirty="0"/>
              <a:t>10 diagnosa</a:t>
            </a:r>
            <a:r>
              <a:rPr lang="en-US" sz="3600" dirty="0"/>
              <a:t> </a:t>
            </a:r>
            <a:r>
              <a:rPr lang="id-ID" sz="3600" dirty="0"/>
              <a:t>terbanyak ritl</a:t>
            </a:r>
            <a:br>
              <a:rPr lang="id-ID" sz="3600" dirty="0"/>
            </a:br>
            <a:r>
              <a:rPr lang="id-ID" sz="3200" dirty="0"/>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47177063"/>
              </p:ext>
            </p:extLst>
          </p:nvPr>
        </p:nvGraphicFramePr>
        <p:xfrm>
          <a:off x="496144" y="1718752"/>
          <a:ext cx="11492476" cy="5962168"/>
        </p:xfrm>
        <a:graphic>
          <a:graphicData uri="http://schemas.openxmlformats.org/drawingml/2006/table">
            <a:tbl>
              <a:tblPr firstRow="1" bandRow="1">
                <a:tableStyleId>{5C22544A-7EE6-4342-B048-85BDC9FD1C3A}</a:tableStyleId>
              </a:tblPr>
              <a:tblGrid>
                <a:gridCol w="1128086">
                  <a:extLst>
                    <a:ext uri="{9D8B030D-6E8A-4147-A177-3AD203B41FA5}">
                      <a16:colId xmlns:a16="http://schemas.microsoft.com/office/drawing/2014/main" val="20000"/>
                    </a:ext>
                  </a:extLst>
                </a:gridCol>
                <a:gridCol w="6752400">
                  <a:extLst>
                    <a:ext uri="{9D8B030D-6E8A-4147-A177-3AD203B41FA5}">
                      <a16:colId xmlns:a16="http://schemas.microsoft.com/office/drawing/2014/main" val="20001"/>
                    </a:ext>
                  </a:extLst>
                </a:gridCol>
                <a:gridCol w="1840594">
                  <a:extLst>
                    <a:ext uri="{9D8B030D-6E8A-4147-A177-3AD203B41FA5}">
                      <a16:colId xmlns:a16="http://schemas.microsoft.com/office/drawing/2014/main" val="20002"/>
                    </a:ext>
                  </a:extLst>
                </a:gridCol>
                <a:gridCol w="1771396">
                  <a:extLst>
                    <a:ext uri="{9D8B030D-6E8A-4147-A177-3AD203B41FA5}">
                      <a16:colId xmlns:a16="http://schemas.microsoft.com/office/drawing/2014/main" val="20003"/>
                    </a:ext>
                  </a:extLst>
                </a:gridCol>
              </a:tblGrid>
              <a:tr h="519176">
                <a:tc>
                  <a:txBody>
                    <a:bodyPr/>
                    <a:lstStyle/>
                    <a:p>
                      <a:pPr algn="ctr"/>
                      <a:r>
                        <a:rPr lang="id-ID" sz="2000" dirty="0"/>
                        <a:t>NO</a:t>
                      </a:r>
                    </a:p>
                  </a:txBody>
                  <a:tcPr marL="128016" marR="128016" marT="64008" marB="64008"/>
                </a:tc>
                <a:tc>
                  <a:txBody>
                    <a:bodyPr/>
                    <a:lstStyle/>
                    <a:p>
                      <a:pPr algn="ctr"/>
                      <a:r>
                        <a:rPr lang="id-ID" sz="2000" dirty="0"/>
                        <a:t>DIAGNOSA</a:t>
                      </a:r>
                    </a:p>
                  </a:txBody>
                  <a:tcPr marL="128016" marR="128016" marT="64008" marB="64008"/>
                </a:tc>
                <a:tc>
                  <a:txBody>
                    <a:bodyPr/>
                    <a:lstStyle/>
                    <a:p>
                      <a:pPr algn="ctr"/>
                      <a:r>
                        <a:rPr lang="id-ID" sz="2000" dirty="0"/>
                        <a:t>JUMLAH</a:t>
                      </a:r>
                    </a:p>
                  </a:txBody>
                  <a:tcPr marL="128016" marR="128016" marT="64008" marB="64008"/>
                </a:tc>
                <a:tc>
                  <a:txBody>
                    <a:bodyPr/>
                    <a:lstStyle/>
                    <a:p>
                      <a:pPr algn="ctr"/>
                      <a:r>
                        <a:rPr lang="id-ID" sz="2000" dirty="0"/>
                        <a:t>% TOTAL</a:t>
                      </a:r>
                    </a:p>
                  </a:txBody>
                  <a:tcPr marL="128016" marR="128016" marT="64008" marB="64008"/>
                </a:tc>
                <a:extLst>
                  <a:ext uri="{0D108BD9-81ED-4DB2-BD59-A6C34878D82A}">
                    <a16:rowId xmlns:a16="http://schemas.microsoft.com/office/drawing/2014/main" val="10000"/>
                  </a:ext>
                </a:extLst>
              </a:tr>
              <a:tr h="540000">
                <a:tc>
                  <a:txBody>
                    <a:bodyPr/>
                    <a:lstStyle/>
                    <a:p>
                      <a:pPr algn="ctr"/>
                      <a:r>
                        <a:rPr lang="id-ID" sz="2000" dirty="0"/>
                        <a:t>1</a:t>
                      </a:r>
                    </a:p>
                  </a:txBody>
                  <a:tcPr marL="128016" marR="128016" marT="64008" marB="64008" anchor="ctr"/>
                </a:tc>
                <a:tc>
                  <a:txBody>
                    <a:bodyPr/>
                    <a:lstStyle/>
                    <a:p>
                      <a:pPr algn="l" fontAlgn="b"/>
                      <a:r>
                        <a:rPr lang="id-ID" sz="2000" b="0" i="0" u="none" strike="noStrike" dirty="0">
                          <a:solidFill>
                            <a:srgbClr val="000000"/>
                          </a:solidFill>
                          <a:effectLst/>
                          <a:latin typeface="+mn-lt"/>
                        </a:rPr>
                        <a:t>Complicated cataract</a:t>
                      </a:r>
                    </a:p>
                  </a:txBody>
                  <a:tcPr marL="9525" marR="9525" marT="9525" marB="0" anchor="ctr"/>
                </a:tc>
                <a:tc>
                  <a:txBody>
                    <a:bodyPr/>
                    <a:lstStyle/>
                    <a:p>
                      <a:pPr algn="ctr" fontAlgn="b"/>
                      <a:r>
                        <a:rPr lang="id-ID" sz="2000" b="0" i="0" u="none" strike="noStrike" dirty="0">
                          <a:solidFill>
                            <a:srgbClr val="000000"/>
                          </a:solidFill>
                          <a:effectLst/>
                          <a:latin typeface="+mn-lt"/>
                        </a:rPr>
                        <a:t>268</a:t>
                      </a:r>
                    </a:p>
                  </a:txBody>
                  <a:tcPr marL="9525" marR="9525" marT="9525" marB="0" anchor="ctr"/>
                </a:tc>
                <a:tc>
                  <a:txBody>
                    <a:bodyPr/>
                    <a:lstStyle/>
                    <a:p>
                      <a:pPr algn="ctr" fontAlgn="b"/>
                      <a:r>
                        <a:rPr lang="id-ID" sz="2000" b="0" i="0" u="none" strike="noStrike">
                          <a:solidFill>
                            <a:srgbClr val="000000"/>
                          </a:solidFill>
                          <a:effectLst/>
                          <a:latin typeface="+mn-lt"/>
                        </a:rPr>
                        <a:t>14.56%</a:t>
                      </a:r>
                    </a:p>
                  </a:txBody>
                  <a:tcPr marL="9525" marR="9525" marT="9525" marB="0" anchor="ctr"/>
                </a:tc>
                <a:extLst>
                  <a:ext uri="{0D108BD9-81ED-4DB2-BD59-A6C34878D82A}">
                    <a16:rowId xmlns:a16="http://schemas.microsoft.com/office/drawing/2014/main" val="10001"/>
                  </a:ext>
                </a:extLst>
              </a:tr>
              <a:tr h="540000">
                <a:tc>
                  <a:txBody>
                    <a:bodyPr/>
                    <a:lstStyle/>
                    <a:p>
                      <a:pPr algn="ctr"/>
                      <a:r>
                        <a:rPr lang="id-ID" sz="2000" dirty="0"/>
                        <a:t>2</a:t>
                      </a:r>
                    </a:p>
                  </a:txBody>
                  <a:tcPr marL="128016" marR="128016" marT="64008" marB="64008" anchor="ctr"/>
                </a:tc>
                <a:tc>
                  <a:txBody>
                    <a:bodyPr/>
                    <a:lstStyle/>
                    <a:p>
                      <a:pPr algn="l" fontAlgn="b"/>
                      <a:r>
                        <a:rPr lang="id-ID" sz="2000" b="0" i="0" u="none" strike="noStrike">
                          <a:solidFill>
                            <a:srgbClr val="000000"/>
                          </a:solidFill>
                          <a:effectLst/>
                          <a:latin typeface="+mn-lt"/>
                        </a:rPr>
                        <a:t>Senile cataract, unspecified</a:t>
                      </a:r>
                    </a:p>
                  </a:txBody>
                  <a:tcPr marL="9525" marR="9525" marT="9525" marB="0" anchor="ctr"/>
                </a:tc>
                <a:tc>
                  <a:txBody>
                    <a:bodyPr/>
                    <a:lstStyle/>
                    <a:p>
                      <a:pPr algn="ctr" fontAlgn="b"/>
                      <a:r>
                        <a:rPr lang="id-ID" sz="2000" b="0" i="0" u="none" strike="noStrike">
                          <a:solidFill>
                            <a:srgbClr val="000000"/>
                          </a:solidFill>
                          <a:effectLst/>
                          <a:latin typeface="+mn-lt"/>
                        </a:rPr>
                        <a:t>206</a:t>
                      </a:r>
                    </a:p>
                  </a:txBody>
                  <a:tcPr marL="9525" marR="9525" marT="9525" marB="0" anchor="ctr"/>
                </a:tc>
                <a:tc>
                  <a:txBody>
                    <a:bodyPr/>
                    <a:lstStyle/>
                    <a:p>
                      <a:pPr algn="ctr" fontAlgn="b"/>
                      <a:r>
                        <a:rPr lang="id-ID" sz="2000" b="0" i="0" u="none" strike="noStrike">
                          <a:solidFill>
                            <a:srgbClr val="000000"/>
                          </a:solidFill>
                          <a:effectLst/>
                          <a:latin typeface="+mn-lt"/>
                        </a:rPr>
                        <a:t>11.19%</a:t>
                      </a:r>
                    </a:p>
                  </a:txBody>
                  <a:tcPr marL="9525" marR="9525" marT="9525" marB="0" anchor="ctr"/>
                </a:tc>
                <a:extLst>
                  <a:ext uri="{0D108BD9-81ED-4DB2-BD59-A6C34878D82A}">
                    <a16:rowId xmlns:a16="http://schemas.microsoft.com/office/drawing/2014/main" val="10002"/>
                  </a:ext>
                </a:extLst>
              </a:tr>
              <a:tr h="540000">
                <a:tc>
                  <a:txBody>
                    <a:bodyPr/>
                    <a:lstStyle/>
                    <a:p>
                      <a:pPr algn="ctr"/>
                      <a:r>
                        <a:rPr lang="id-ID" sz="2000" dirty="0"/>
                        <a:t>3</a:t>
                      </a:r>
                    </a:p>
                  </a:txBody>
                  <a:tcPr marL="128016" marR="128016" marT="64008" marB="64008" anchor="ctr"/>
                </a:tc>
                <a:tc>
                  <a:txBody>
                    <a:bodyPr/>
                    <a:lstStyle/>
                    <a:p>
                      <a:pPr algn="l" fontAlgn="b"/>
                      <a:r>
                        <a:rPr lang="en-US" sz="2000" b="0" i="0" u="none" strike="noStrike" dirty="0">
                          <a:solidFill>
                            <a:srgbClr val="000000"/>
                          </a:solidFill>
                          <a:effectLst/>
                          <a:latin typeface="+mn-lt"/>
                        </a:rPr>
                        <a:t>Retinal detachment with retinal break</a:t>
                      </a:r>
                    </a:p>
                  </a:txBody>
                  <a:tcPr marL="9525" marR="9525" marT="9525" marB="0" anchor="ctr"/>
                </a:tc>
                <a:tc>
                  <a:txBody>
                    <a:bodyPr/>
                    <a:lstStyle/>
                    <a:p>
                      <a:pPr algn="ctr" fontAlgn="b"/>
                      <a:r>
                        <a:rPr lang="id-ID" sz="2000" b="0" i="0" u="none" strike="noStrike">
                          <a:solidFill>
                            <a:srgbClr val="000000"/>
                          </a:solidFill>
                          <a:effectLst/>
                          <a:latin typeface="+mn-lt"/>
                        </a:rPr>
                        <a:t>167</a:t>
                      </a:r>
                    </a:p>
                  </a:txBody>
                  <a:tcPr marL="9525" marR="9525" marT="9525" marB="0" anchor="ctr"/>
                </a:tc>
                <a:tc>
                  <a:txBody>
                    <a:bodyPr/>
                    <a:lstStyle/>
                    <a:p>
                      <a:pPr algn="ctr" fontAlgn="b"/>
                      <a:r>
                        <a:rPr lang="id-ID" sz="2000" b="0" i="0" u="none" strike="noStrike">
                          <a:solidFill>
                            <a:srgbClr val="000000"/>
                          </a:solidFill>
                          <a:effectLst/>
                          <a:latin typeface="+mn-lt"/>
                        </a:rPr>
                        <a:t>9.07%</a:t>
                      </a:r>
                    </a:p>
                  </a:txBody>
                  <a:tcPr marL="9525" marR="9525" marT="9525" marB="0" anchor="ctr"/>
                </a:tc>
                <a:extLst>
                  <a:ext uri="{0D108BD9-81ED-4DB2-BD59-A6C34878D82A}">
                    <a16:rowId xmlns:a16="http://schemas.microsoft.com/office/drawing/2014/main" val="10003"/>
                  </a:ext>
                </a:extLst>
              </a:tr>
              <a:tr h="540000">
                <a:tc>
                  <a:txBody>
                    <a:bodyPr/>
                    <a:lstStyle/>
                    <a:p>
                      <a:pPr algn="ctr"/>
                      <a:r>
                        <a:rPr lang="id-ID" sz="2000" dirty="0"/>
                        <a:t>4</a:t>
                      </a:r>
                    </a:p>
                  </a:txBody>
                  <a:tcPr marL="128016" marR="128016" marT="64008" marB="64008" anchor="ctr"/>
                </a:tc>
                <a:tc>
                  <a:txBody>
                    <a:bodyPr/>
                    <a:lstStyle/>
                    <a:p>
                      <a:pPr algn="l" fontAlgn="b"/>
                      <a:r>
                        <a:rPr lang="id-ID" sz="2000" b="0" i="0" u="none" strike="noStrike" dirty="0">
                          <a:solidFill>
                            <a:srgbClr val="000000"/>
                          </a:solidFill>
                          <a:effectLst/>
                          <a:latin typeface="+mn-lt"/>
                        </a:rPr>
                        <a:t>Aphakia</a:t>
                      </a:r>
                    </a:p>
                  </a:txBody>
                  <a:tcPr marL="9525" marR="9525" marT="9525" marB="0" anchor="ctr"/>
                </a:tc>
                <a:tc>
                  <a:txBody>
                    <a:bodyPr/>
                    <a:lstStyle/>
                    <a:p>
                      <a:pPr algn="ctr" fontAlgn="b"/>
                      <a:r>
                        <a:rPr lang="id-ID" sz="2000" b="0" i="0" u="none" strike="noStrike">
                          <a:solidFill>
                            <a:srgbClr val="000000"/>
                          </a:solidFill>
                          <a:effectLst/>
                          <a:latin typeface="+mn-lt"/>
                        </a:rPr>
                        <a:t>102</a:t>
                      </a:r>
                    </a:p>
                  </a:txBody>
                  <a:tcPr marL="9525" marR="9525" marT="9525" marB="0" anchor="ctr"/>
                </a:tc>
                <a:tc>
                  <a:txBody>
                    <a:bodyPr/>
                    <a:lstStyle/>
                    <a:p>
                      <a:pPr algn="ctr" fontAlgn="b"/>
                      <a:r>
                        <a:rPr lang="id-ID" sz="2000" b="0" i="0" u="none" strike="noStrike">
                          <a:solidFill>
                            <a:srgbClr val="000000"/>
                          </a:solidFill>
                          <a:effectLst/>
                          <a:latin typeface="+mn-lt"/>
                        </a:rPr>
                        <a:t>5.54%</a:t>
                      </a:r>
                    </a:p>
                  </a:txBody>
                  <a:tcPr marL="9525" marR="9525" marT="9525" marB="0" anchor="ctr"/>
                </a:tc>
                <a:extLst>
                  <a:ext uri="{0D108BD9-81ED-4DB2-BD59-A6C34878D82A}">
                    <a16:rowId xmlns:a16="http://schemas.microsoft.com/office/drawing/2014/main" val="10004"/>
                  </a:ext>
                </a:extLst>
              </a:tr>
              <a:tr h="540000">
                <a:tc>
                  <a:txBody>
                    <a:bodyPr/>
                    <a:lstStyle/>
                    <a:p>
                      <a:pPr algn="ctr"/>
                      <a:r>
                        <a:rPr lang="id-ID" sz="2000" dirty="0"/>
                        <a:t>5</a:t>
                      </a:r>
                    </a:p>
                  </a:txBody>
                  <a:tcPr marL="128016" marR="128016" marT="64008" marB="64008" anchor="ctr"/>
                </a:tc>
                <a:tc>
                  <a:txBody>
                    <a:bodyPr/>
                    <a:lstStyle/>
                    <a:p>
                      <a:pPr algn="l" fontAlgn="b"/>
                      <a:r>
                        <a:rPr lang="en-US" sz="2000" b="0" i="0" u="none" strike="noStrike" dirty="0" err="1">
                          <a:solidFill>
                            <a:srgbClr val="000000"/>
                          </a:solidFill>
                          <a:effectLst/>
                          <a:latin typeface="+mn-lt"/>
                        </a:rPr>
                        <a:t>Postprocedural</a:t>
                      </a:r>
                      <a:r>
                        <a:rPr lang="en-US" sz="2000" b="0" i="0" u="none" strike="noStrike" dirty="0">
                          <a:solidFill>
                            <a:srgbClr val="000000"/>
                          </a:solidFill>
                          <a:effectLst/>
                          <a:latin typeface="+mn-lt"/>
                        </a:rPr>
                        <a:t> disorder of eye and adnexa, unspecified</a:t>
                      </a:r>
                    </a:p>
                  </a:txBody>
                  <a:tcPr marL="9525" marR="9525" marT="9525" marB="0" anchor="ctr"/>
                </a:tc>
                <a:tc>
                  <a:txBody>
                    <a:bodyPr/>
                    <a:lstStyle/>
                    <a:p>
                      <a:pPr algn="ctr" fontAlgn="b"/>
                      <a:r>
                        <a:rPr lang="id-ID" sz="2000" b="0" i="0" u="none" strike="noStrike">
                          <a:solidFill>
                            <a:srgbClr val="000000"/>
                          </a:solidFill>
                          <a:effectLst/>
                          <a:latin typeface="+mn-lt"/>
                        </a:rPr>
                        <a:t>94</a:t>
                      </a:r>
                    </a:p>
                  </a:txBody>
                  <a:tcPr marL="9525" marR="9525" marT="9525" marB="0" anchor="ctr"/>
                </a:tc>
                <a:tc>
                  <a:txBody>
                    <a:bodyPr/>
                    <a:lstStyle/>
                    <a:p>
                      <a:pPr algn="ctr" fontAlgn="b"/>
                      <a:r>
                        <a:rPr lang="id-ID" sz="2000" b="0" i="0" u="none" strike="noStrike">
                          <a:solidFill>
                            <a:srgbClr val="000000"/>
                          </a:solidFill>
                          <a:effectLst/>
                          <a:latin typeface="+mn-lt"/>
                        </a:rPr>
                        <a:t>5.11%</a:t>
                      </a:r>
                    </a:p>
                  </a:txBody>
                  <a:tcPr marL="9525" marR="9525" marT="9525" marB="0" anchor="ctr"/>
                </a:tc>
                <a:extLst>
                  <a:ext uri="{0D108BD9-81ED-4DB2-BD59-A6C34878D82A}">
                    <a16:rowId xmlns:a16="http://schemas.microsoft.com/office/drawing/2014/main" val="10005"/>
                  </a:ext>
                </a:extLst>
              </a:tr>
              <a:tr h="540000">
                <a:tc>
                  <a:txBody>
                    <a:bodyPr/>
                    <a:lstStyle/>
                    <a:p>
                      <a:pPr algn="ctr"/>
                      <a:r>
                        <a:rPr lang="id-ID" sz="2000" dirty="0"/>
                        <a:t>6</a:t>
                      </a:r>
                    </a:p>
                  </a:txBody>
                  <a:tcPr marL="128016" marR="128016" marT="64008" marB="64008" anchor="ctr"/>
                </a:tc>
                <a:tc>
                  <a:txBody>
                    <a:bodyPr/>
                    <a:lstStyle/>
                    <a:p>
                      <a:pPr algn="l" fontAlgn="b"/>
                      <a:r>
                        <a:rPr lang="id-ID" sz="2000" b="0" i="0" u="none" strike="noStrike" dirty="0">
                          <a:solidFill>
                            <a:srgbClr val="000000"/>
                          </a:solidFill>
                          <a:effectLst/>
                          <a:latin typeface="+mn-lt"/>
                        </a:rPr>
                        <a:t>Primary angle-closure glaucoma</a:t>
                      </a:r>
                    </a:p>
                  </a:txBody>
                  <a:tcPr marL="9525" marR="9525" marT="9525" marB="0" anchor="ctr"/>
                </a:tc>
                <a:tc>
                  <a:txBody>
                    <a:bodyPr/>
                    <a:lstStyle/>
                    <a:p>
                      <a:pPr algn="ctr" fontAlgn="b"/>
                      <a:r>
                        <a:rPr lang="id-ID" sz="2000" b="0" i="0" u="none" strike="noStrike">
                          <a:solidFill>
                            <a:srgbClr val="000000"/>
                          </a:solidFill>
                          <a:effectLst/>
                          <a:latin typeface="+mn-lt"/>
                        </a:rPr>
                        <a:t>82</a:t>
                      </a:r>
                    </a:p>
                  </a:txBody>
                  <a:tcPr marL="9525" marR="9525" marT="9525" marB="0" anchor="ctr"/>
                </a:tc>
                <a:tc>
                  <a:txBody>
                    <a:bodyPr/>
                    <a:lstStyle/>
                    <a:p>
                      <a:pPr algn="ctr" fontAlgn="b"/>
                      <a:r>
                        <a:rPr lang="id-ID" sz="2000" b="0" i="0" u="none" strike="noStrike">
                          <a:solidFill>
                            <a:srgbClr val="000000"/>
                          </a:solidFill>
                          <a:effectLst/>
                          <a:latin typeface="+mn-lt"/>
                        </a:rPr>
                        <a:t>4.45%</a:t>
                      </a:r>
                    </a:p>
                  </a:txBody>
                  <a:tcPr marL="9525" marR="9525" marT="9525" marB="0" anchor="ctr"/>
                </a:tc>
                <a:extLst>
                  <a:ext uri="{0D108BD9-81ED-4DB2-BD59-A6C34878D82A}">
                    <a16:rowId xmlns:a16="http://schemas.microsoft.com/office/drawing/2014/main" val="10006"/>
                  </a:ext>
                </a:extLst>
              </a:tr>
              <a:tr h="540000">
                <a:tc>
                  <a:txBody>
                    <a:bodyPr/>
                    <a:lstStyle/>
                    <a:p>
                      <a:pPr algn="ctr"/>
                      <a:r>
                        <a:rPr lang="id-ID" sz="2000" dirty="0"/>
                        <a:t>7</a:t>
                      </a:r>
                    </a:p>
                  </a:txBody>
                  <a:tcPr marL="128016" marR="128016" marT="64008" marB="64008" anchor="ctr"/>
                </a:tc>
                <a:tc>
                  <a:txBody>
                    <a:bodyPr/>
                    <a:lstStyle/>
                    <a:p>
                      <a:pPr algn="l" fontAlgn="b"/>
                      <a:r>
                        <a:rPr lang="id-ID" sz="2000" b="0" i="0" u="none" strike="noStrike" dirty="0">
                          <a:solidFill>
                            <a:srgbClr val="000000"/>
                          </a:solidFill>
                          <a:effectLst/>
                          <a:latin typeface="+mn-lt"/>
                        </a:rPr>
                        <a:t>Corneal ulcer</a:t>
                      </a:r>
                    </a:p>
                  </a:txBody>
                  <a:tcPr marL="9525" marR="9525" marT="9525" marB="0" anchor="ctr"/>
                </a:tc>
                <a:tc>
                  <a:txBody>
                    <a:bodyPr/>
                    <a:lstStyle/>
                    <a:p>
                      <a:pPr algn="ctr" fontAlgn="b"/>
                      <a:r>
                        <a:rPr lang="id-ID" sz="2000" b="0" i="0" u="none" strike="noStrike">
                          <a:solidFill>
                            <a:srgbClr val="000000"/>
                          </a:solidFill>
                          <a:effectLst/>
                          <a:latin typeface="+mn-lt"/>
                        </a:rPr>
                        <a:t>71</a:t>
                      </a:r>
                    </a:p>
                  </a:txBody>
                  <a:tcPr marL="9525" marR="9525" marT="9525" marB="0" anchor="ctr"/>
                </a:tc>
                <a:tc>
                  <a:txBody>
                    <a:bodyPr/>
                    <a:lstStyle/>
                    <a:p>
                      <a:pPr algn="ctr" fontAlgn="b"/>
                      <a:r>
                        <a:rPr lang="id-ID" sz="2000" b="0" i="0" u="none" strike="noStrike">
                          <a:solidFill>
                            <a:srgbClr val="000000"/>
                          </a:solidFill>
                          <a:effectLst/>
                          <a:latin typeface="+mn-lt"/>
                        </a:rPr>
                        <a:t>3.86%</a:t>
                      </a:r>
                    </a:p>
                  </a:txBody>
                  <a:tcPr marL="9525" marR="9525" marT="9525" marB="0" anchor="ctr"/>
                </a:tc>
                <a:extLst>
                  <a:ext uri="{0D108BD9-81ED-4DB2-BD59-A6C34878D82A}">
                    <a16:rowId xmlns:a16="http://schemas.microsoft.com/office/drawing/2014/main" val="10007"/>
                  </a:ext>
                </a:extLst>
              </a:tr>
              <a:tr h="540000">
                <a:tc>
                  <a:txBody>
                    <a:bodyPr/>
                    <a:lstStyle/>
                    <a:p>
                      <a:pPr algn="ctr"/>
                      <a:r>
                        <a:rPr lang="id-ID" sz="2000" dirty="0"/>
                        <a:t>8</a:t>
                      </a:r>
                    </a:p>
                  </a:txBody>
                  <a:tcPr marL="128016" marR="128016" marT="64008" marB="64008" anchor="ctr"/>
                </a:tc>
                <a:tc>
                  <a:txBody>
                    <a:bodyPr/>
                    <a:lstStyle/>
                    <a:p>
                      <a:pPr algn="l" fontAlgn="b"/>
                      <a:r>
                        <a:rPr lang="id-ID" sz="2000" b="0" i="0" u="none" strike="noStrike" dirty="0">
                          <a:solidFill>
                            <a:srgbClr val="000000"/>
                          </a:solidFill>
                          <a:effectLst/>
                          <a:latin typeface="+mn-lt"/>
                        </a:rPr>
                        <a:t>Senile incipient cataract</a:t>
                      </a:r>
                    </a:p>
                  </a:txBody>
                  <a:tcPr marL="9525" marR="9525" marT="9525" marB="0" anchor="ctr"/>
                </a:tc>
                <a:tc>
                  <a:txBody>
                    <a:bodyPr/>
                    <a:lstStyle/>
                    <a:p>
                      <a:pPr algn="ctr" fontAlgn="b"/>
                      <a:r>
                        <a:rPr lang="id-ID" sz="2000" b="0" i="0" u="none" strike="noStrike">
                          <a:solidFill>
                            <a:srgbClr val="000000"/>
                          </a:solidFill>
                          <a:effectLst/>
                          <a:latin typeface="+mn-lt"/>
                        </a:rPr>
                        <a:t>67</a:t>
                      </a:r>
                    </a:p>
                  </a:txBody>
                  <a:tcPr marL="9525" marR="9525" marT="9525" marB="0" anchor="ctr"/>
                </a:tc>
                <a:tc>
                  <a:txBody>
                    <a:bodyPr/>
                    <a:lstStyle/>
                    <a:p>
                      <a:pPr algn="ctr" fontAlgn="b"/>
                      <a:r>
                        <a:rPr lang="id-ID" sz="2000" b="0" i="0" u="none" strike="noStrike">
                          <a:solidFill>
                            <a:srgbClr val="000000"/>
                          </a:solidFill>
                          <a:effectLst/>
                          <a:latin typeface="+mn-lt"/>
                        </a:rPr>
                        <a:t>3.64%</a:t>
                      </a:r>
                    </a:p>
                  </a:txBody>
                  <a:tcPr marL="9525" marR="9525" marT="9525" marB="0" anchor="ctr"/>
                </a:tc>
                <a:extLst>
                  <a:ext uri="{0D108BD9-81ED-4DB2-BD59-A6C34878D82A}">
                    <a16:rowId xmlns:a16="http://schemas.microsoft.com/office/drawing/2014/main" val="10008"/>
                  </a:ext>
                </a:extLst>
              </a:tr>
              <a:tr h="540000">
                <a:tc>
                  <a:txBody>
                    <a:bodyPr/>
                    <a:lstStyle/>
                    <a:p>
                      <a:pPr algn="ctr"/>
                      <a:r>
                        <a:rPr lang="id-ID" sz="2000" dirty="0"/>
                        <a:t>9</a:t>
                      </a:r>
                    </a:p>
                  </a:txBody>
                  <a:tcPr marL="128016" marR="128016" marT="64008" marB="64008" anchor="ctr"/>
                </a:tc>
                <a:tc>
                  <a:txBody>
                    <a:bodyPr/>
                    <a:lstStyle/>
                    <a:p>
                      <a:pPr algn="l" fontAlgn="b"/>
                      <a:r>
                        <a:rPr lang="en-US" sz="2000" b="0" i="0" u="none" strike="noStrike" dirty="0">
                          <a:solidFill>
                            <a:srgbClr val="000000"/>
                          </a:solidFill>
                          <a:effectLst/>
                          <a:latin typeface="+mn-lt"/>
                        </a:rPr>
                        <a:t>Mechanical complication of intraocular lens</a:t>
                      </a:r>
                    </a:p>
                  </a:txBody>
                  <a:tcPr marL="9525" marR="9525" marT="9525" marB="0" anchor="ctr"/>
                </a:tc>
                <a:tc>
                  <a:txBody>
                    <a:bodyPr/>
                    <a:lstStyle/>
                    <a:p>
                      <a:pPr algn="ctr" fontAlgn="b"/>
                      <a:r>
                        <a:rPr lang="id-ID" sz="2000" b="0" i="0" u="none" strike="noStrike">
                          <a:solidFill>
                            <a:srgbClr val="000000"/>
                          </a:solidFill>
                          <a:effectLst/>
                          <a:latin typeface="+mn-lt"/>
                        </a:rPr>
                        <a:t>64</a:t>
                      </a:r>
                    </a:p>
                  </a:txBody>
                  <a:tcPr marL="9525" marR="9525" marT="9525" marB="0" anchor="ctr"/>
                </a:tc>
                <a:tc>
                  <a:txBody>
                    <a:bodyPr/>
                    <a:lstStyle/>
                    <a:p>
                      <a:pPr algn="ctr" fontAlgn="b"/>
                      <a:r>
                        <a:rPr lang="id-ID" sz="2000" b="0" i="0" u="none" strike="noStrike">
                          <a:solidFill>
                            <a:srgbClr val="000000"/>
                          </a:solidFill>
                          <a:effectLst/>
                          <a:latin typeface="+mn-lt"/>
                        </a:rPr>
                        <a:t>3.48%</a:t>
                      </a:r>
                    </a:p>
                  </a:txBody>
                  <a:tcPr marL="9525" marR="9525" marT="9525" marB="0" anchor="ctr"/>
                </a:tc>
                <a:extLst>
                  <a:ext uri="{0D108BD9-81ED-4DB2-BD59-A6C34878D82A}">
                    <a16:rowId xmlns:a16="http://schemas.microsoft.com/office/drawing/2014/main" val="10009"/>
                  </a:ext>
                </a:extLst>
              </a:tr>
              <a:tr h="582992">
                <a:tc>
                  <a:txBody>
                    <a:bodyPr/>
                    <a:lstStyle/>
                    <a:p>
                      <a:pPr algn="ctr"/>
                      <a:r>
                        <a:rPr lang="id-ID" sz="2000" dirty="0"/>
                        <a:t>10</a:t>
                      </a:r>
                    </a:p>
                  </a:txBody>
                  <a:tcPr marL="128016" marR="128016" marT="64008" marB="64008" anchor="ctr"/>
                </a:tc>
                <a:tc>
                  <a:txBody>
                    <a:bodyPr/>
                    <a:lstStyle/>
                    <a:p>
                      <a:pPr algn="l" fontAlgn="b"/>
                      <a:r>
                        <a:rPr lang="id-ID" sz="2000" b="0" i="0" u="none" strike="noStrike" dirty="0">
                          <a:solidFill>
                            <a:srgbClr val="000000"/>
                          </a:solidFill>
                          <a:effectLst/>
                          <a:latin typeface="+mn-lt"/>
                        </a:rPr>
                        <a:t>Pterygium</a:t>
                      </a:r>
                    </a:p>
                  </a:txBody>
                  <a:tcPr marL="9525" marR="9525" marT="9525" marB="0" anchor="ctr"/>
                </a:tc>
                <a:tc>
                  <a:txBody>
                    <a:bodyPr/>
                    <a:lstStyle/>
                    <a:p>
                      <a:pPr algn="ctr" fontAlgn="b"/>
                      <a:r>
                        <a:rPr lang="id-ID" sz="2000" b="0" i="0" u="none" strike="noStrike" dirty="0">
                          <a:solidFill>
                            <a:srgbClr val="000000"/>
                          </a:solidFill>
                          <a:effectLst/>
                          <a:latin typeface="+mn-lt"/>
                        </a:rPr>
                        <a:t>58</a:t>
                      </a:r>
                    </a:p>
                  </a:txBody>
                  <a:tcPr marL="9525" marR="9525" marT="9525" marB="0" anchor="ctr"/>
                </a:tc>
                <a:tc>
                  <a:txBody>
                    <a:bodyPr/>
                    <a:lstStyle/>
                    <a:p>
                      <a:pPr algn="ctr" fontAlgn="b"/>
                      <a:r>
                        <a:rPr lang="id-ID" sz="2000" b="0" i="0" u="none" strike="noStrike" dirty="0">
                          <a:solidFill>
                            <a:srgbClr val="000000"/>
                          </a:solidFill>
                          <a:effectLst/>
                          <a:latin typeface="+mn-lt"/>
                        </a:rPr>
                        <a:t>3.15%</a:t>
                      </a: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696143"/>
            <a:ext cx="10454640" cy="1288549"/>
          </a:xfrm>
        </p:spPr>
        <p:txBody>
          <a:bodyPr anchor="ctr"/>
          <a:lstStyle/>
          <a:p>
            <a:r>
              <a:rPr lang="id-ID" dirty="0"/>
              <a:t>Dasar pelaksanaan UR</a:t>
            </a:r>
          </a:p>
        </p:txBody>
      </p:sp>
      <p:sp>
        <p:nvSpPr>
          <p:cNvPr id="3" name="Content Placeholder 2"/>
          <p:cNvSpPr>
            <a:spLocks noGrp="1"/>
          </p:cNvSpPr>
          <p:nvPr>
            <p:ph sz="quarter" idx="1"/>
          </p:nvPr>
        </p:nvSpPr>
        <p:spPr>
          <a:xfrm>
            <a:off x="640080" y="2240280"/>
            <a:ext cx="11305336" cy="6823253"/>
          </a:xfrm>
        </p:spPr>
        <p:txBody>
          <a:bodyPr>
            <a:normAutofit/>
          </a:bodyPr>
          <a:lstStyle/>
          <a:p>
            <a:pPr marL="715963" indent="-715963" algn="just">
              <a:buNone/>
            </a:pPr>
            <a:r>
              <a:rPr lang="id-ID" sz="3200" i="1" dirty="0"/>
              <a:t>B.</a:t>
            </a:r>
            <a:r>
              <a:rPr lang="en-US" sz="3200" i="1" dirty="0"/>
              <a:t> </a:t>
            </a:r>
            <a:r>
              <a:rPr lang="id-ID" sz="3200" i="1" dirty="0"/>
              <a:t>Perjanjian Kerjasama BPJS Kesehatan KCU Surabaya dengan RS Mata Undaan Surabaya</a:t>
            </a:r>
          </a:p>
          <a:p>
            <a:pPr marL="514350" lvl="1" indent="-514350">
              <a:spcBef>
                <a:spcPts val="840"/>
              </a:spcBef>
              <a:buClrTx/>
              <a:buSzPct val="90000"/>
              <a:buFont typeface="+mj-lt"/>
              <a:buAutoNum type="arabicPeriod"/>
            </a:pPr>
            <a:r>
              <a:rPr lang="id-ID" sz="3200" i="1" dirty="0"/>
              <a:t>Pelayanan Kesehatan Rujukan Tingkat Lanjutan bagi Peserta Program Jaminan Kesehatan Nomor: </a:t>
            </a:r>
            <a:r>
              <a:rPr lang="en-US" sz="3200" i="1" dirty="0"/>
              <a:t>279</a:t>
            </a:r>
            <a:r>
              <a:rPr lang="id-ID" sz="3200" i="1" dirty="0"/>
              <a:t>/KTR/VII-01/122</a:t>
            </a:r>
            <a:r>
              <a:rPr lang="en-US" sz="3200" i="1" dirty="0"/>
              <a:t>2</a:t>
            </a:r>
            <a:r>
              <a:rPr lang="id-ID" sz="3200" i="1" dirty="0"/>
              <a:t> dan Nomor: </a:t>
            </a:r>
            <a:r>
              <a:rPr lang="en-US" sz="3200" i="1" dirty="0"/>
              <a:t>2662</a:t>
            </a:r>
            <a:r>
              <a:rPr lang="id-ID" sz="3200" i="1" dirty="0"/>
              <a:t>/PKS/DIR/RSMU/XII/202</a:t>
            </a:r>
            <a:r>
              <a:rPr lang="en-US" sz="3200" i="1" dirty="0"/>
              <a:t>2</a:t>
            </a:r>
          </a:p>
          <a:p>
            <a:pPr marL="514350" lvl="1" indent="-514350">
              <a:spcBef>
                <a:spcPts val="840"/>
              </a:spcBef>
              <a:buClrTx/>
              <a:buSzPct val="90000"/>
              <a:buFont typeface="+mj-lt"/>
              <a:buAutoNum type="arabicPeriod"/>
            </a:pPr>
            <a:r>
              <a:rPr lang="en-US" sz="3200" i="1" dirty="0"/>
              <a:t>Addendum </a:t>
            </a:r>
            <a:r>
              <a:rPr lang="id-ID" sz="3200" i="1" dirty="0"/>
              <a:t>Pelayanan Kesehatan Rujukan Tingkat Lanjutan bagi Peserta Program Jaminan Kesehatan Nomor: </a:t>
            </a:r>
            <a:r>
              <a:rPr lang="en-US" sz="3200" i="1" dirty="0"/>
              <a:t>32</a:t>
            </a:r>
            <a:r>
              <a:rPr lang="id-ID" sz="3200" i="1" dirty="0"/>
              <a:t>/KTR/VII-01/</a:t>
            </a:r>
            <a:r>
              <a:rPr lang="en-US" sz="3200" i="1" dirty="0"/>
              <a:t>01</a:t>
            </a:r>
            <a:r>
              <a:rPr lang="id-ID" sz="3200" i="1" dirty="0"/>
              <a:t>2</a:t>
            </a:r>
            <a:r>
              <a:rPr lang="en-US" sz="3200" i="1" dirty="0"/>
              <a:t>3</a:t>
            </a:r>
            <a:r>
              <a:rPr lang="id-ID" sz="3200" i="1" dirty="0"/>
              <a:t> dan Nomor: </a:t>
            </a:r>
            <a:r>
              <a:rPr lang="en-US" sz="3200" i="1" dirty="0"/>
              <a:t>099</a:t>
            </a:r>
            <a:r>
              <a:rPr lang="id-ID" sz="3200" i="1" dirty="0"/>
              <a:t>/PKS/DIR/RSMU/I/202</a:t>
            </a:r>
            <a:r>
              <a:rPr lang="en-US" sz="3200" i="1" dirty="0"/>
              <a:t>3</a:t>
            </a:r>
          </a:p>
          <a:p>
            <a:pPr marL="0" lvl="1" indent="0">
              <a:spcBef>
                <a:spcPts val="840"/>
              </a:spcBef>
              <a:buClrTx/>
              <a:buSzPct val="90000"/>
              <a:buNone/>
            </a:pPr>
            <a:endParaRPr lang="en-US" sz="3200" i="1" dirty="0"/>
          </a:p>
          <a:p>
            <a:pPr marL="514350" lvl="1" indent="-514350">
              <a:spcBef>
                <a:spcPts val="840"/>
              </a:spcBef>
              <a:buClrTx/>
              <a:buSzPct val="90000"/>
              <a:buFont typeface="+mj-lt"/>
              <a:buAutoNum type="arabicPeriod"/>
            </a:pPr>
            <a:endParaRPr lang="en-US" sz="32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640080" y="163296"/>
            <a:ext cx="10453464" cy="1036904"/>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10 CMG’s </a:t>
            </a:r>
            <a:r>
              <a:rPr lang="en-US" sz="3600" cap="small" spc="-1" dirty="0" err="1">
                <a:solidFill>
                  <a:srgbClr val="575F6D"/>
                </a:solidFill>
                <a:latin typeface="Century Schoolbook"/>
              </a:rPr>
              <a:t>kasus</a:t>
            </a:r>
            <a:r>
              <a:rPr lang="en-US" sz="3600" cap="small" spc="-1" dirty="0">
                <a:solidFill>
                  <a:srgbClr val="575F6D"/>
                </a:solidFill>
                <a:latin typeface="Century Schoolbook"/>
              </a:rPr>
              <a:t> </a:t>
            </a:r>
            <a:r>
              <a:rPr lang="id-ID" sz="3600" cap="small" spc="-1" dirty="0">
                <a:solidFill>
                  <a:srgbClr val="575F6D"/>
                </a:solidFill>
                <a:latin typeface="Century Schoolbook"/>
              </a:rPr>
              <a:t>Terbanyak RITL</a:t>
            </a:r>
          </a:p>
          <a:p>
            <a:r>
              <a:rPr lang="id-ID" sz="3200" dirty="0"/>
              <a:t>DESEMBER 2022 – MEI 2023</a:t>
            </a:r>
            <a:endParaRPr lang="id-ID" sz="3600" dirty="0"/>
          </a:p>
        </p:txBody>
      </p:sp>
      <p:graphicFrame>
        <p:nvGraphicFramePr>
          <p:cNvPr id="4" name="Table 2"/>
          <p:cNvGraphicFramePr/>
          <p:nvPr>
            <p:extLst>
              <p:ext uri="{D42A27DB-BD31-4B8C-83A1-F6EECF244321}">
                <p14:modId xmlns:p14="http://schemas.microsoft.com/office/powerpoint/2010/main" val="2828317088"/>
              </p:ext>
            </p:extLst>
          </p:nvPr>
        </p:nvGraphicFramePr>
        <p:xfrm>
          <a:off x="352128" y="1613300"/>
          <a:ext cx="11673320" cy="4152351"/>
        </p:xfrm>
        <a:graphic>
          <a:graphicData uri="http://schemas.openxmlformats.org/drawingml/2006/table">
            <a:tbl>
              <a:tblPr/>
              <a:tblGrid>
                <a:gridCol w="825243">
                  <a:extLst>
                    <a:ext uri="{9D8B030D-6E8A-4147-A177-3AD203B41FA5}">
                      <a16:colId xmlns:a16="http://schemas.microsoft.com/office/drawing/2014/main" val="20000"/>
                    </a:ext>
                  </a:extLst>
                </a:gridCol>
                <a:gridCol w="6428325">
                  <a:extLst>
                    <a:ext uri="{9D8B030D-6E8A-4147-A177-3AD203B41FA5}">
                      <a16:colId xmlns:a16="http://schemas.microsoft.com/office/drawing/2014/main" val="20001"/>
                    </a:ext>
                  </a:extLst>
                </a:gridCol>
                <a:gridCol w="1521554">
                  <a:extLst>
                    <a:ext uri="{9D8B030D-6E8A-4147-A177-3AD203B41FA5}">
                      <a16:colId xmlns:a16="http://schemas.microsoft.com/office/drawing/2014/main" val="20002"/>
                    </a:ext>
                  </a:extLst>
                </a:gridCol>
                <a:gridCol w="1449099">
                  <a:extLst>
                    <a:ext uri="{9D8B030D-6E8A-4147-A177-3AD203B41FA5}">
                      <a16:colId xmlns:a16="http://schemas.microsoft.com/office/drawing/2014/main" val="20003"/>
                    </a:ext>
                  </a:extLst>
                </a:gridCol>
                <a:gridCol w="1449099">
                  <a:extLst>
                    <a:ext uri="{9D8B030D-6E8A-4147-A177-3AD203B41FA5}">
                      <a16:colId xmlns:a16="http://schemas.microsoft.com/office/drawing/2014/main" val="20004"/>
                    </a:ext>
                  </a:extLst>
                </a:gridCol>
              </a:tblGrid>
              <a:tr h="519120">
                <a:tc>
                  <a:txBody>
                    <a:bodyPr/>
                    <a:lstStyle/>
                    <a:p>
                      <a:pPr algn="ctr">
                        <a:lnSpc>
                          <a:spcPct val="100000"/>
                        </a:lnSpc>
                      </a:pPr>
                      <a:r>
                        <a:rPr lang="id-ID" sz="2000" b="1" strike="noStrike" spc="-1" dirty="0">
                          <a:solidFill>
                            <a:srgbClr val="FFFFFF"/>
                          </a:solidFill>
                          <a:latin typeface="Century Schoolbook"/>
                        </a:rPr>
                        <a:t>No.</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CMG’s</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a:solidFill>
                            <a:srgbClr val="FFFFFF"/>
                          </a:solidFill>
                          <a:latin typeface="Century Schoolbook"/>
                        </a:rPr>
                        <a:t>Kode</a:t>
                      </a:r>
                      <a:endParaRPr lang="id-ID" sz="2000" b="0" strike="noStrike" spc="-1">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Kasus</a:t>
                      </a:r>
                      <a:endParaRPr lang="id-ID" sz="2000" b="0" strike="noStrike" spc="-1" dirty="0">
                        <a:latin typeface="Arial"/>
                      </a:endParaRP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%Total</a:t>
                      </a:r>
                      <a:r>
                        <a:rPr lang="id-ID" sz="2000" b="1" strike="noStrike" spc="-1" baseline="0" dirty="0">
                          <a:solidFill>
                            <a:schemeClr val="bg1"/>
                          </a:solidFill>
                          <a:latin typeface="+mj-lt"/>
                        </a:rPr>
                        <a:t> Kasus</a:t>
                      </a:r>
                      <a:endParaRPr lang="id-ID" sz="2000" b="1" strike="noStrike" spc="-1" dirty="0">
                        <a:solidFill>
                          <a:schemeClr val="bg1"/>
                        </a:solidFill>
                        <a:latin typeface="+mj-lt"/>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519120">
                <a:tc>
                  <a:txBody>
                    <a:bodyPr/>
                    <a:lstStyle/>
                    <a:p>
                      <a:pPr algn="ctr"/>
                      <a:r>
                        <a:rPr lang="id-ID" sz="2000" dirty="0"/>
                        <a:t>1</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fontAlgn="b"/>
                      <a:r>
                        <a:rPr lang="id-ID" sz="2000" b="0" i="0" u="none" strike="noStrike" dirty="0">
                          <a:solidFill>
                            <a:srgbClr val="000000"/>
                          </a:solidFill>
                          <a:effectLst/>
                          <a:latin typeface="+mj-lt"/>
                        </a:rPr>
                        <a:t>PROSEDUR LENSA DAN INTRA OKULER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H-1-30-I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1472</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79.96%</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1"/>
                  </a:ext>
                </a:extLst>
              </a:tr>
              <a:tr h="519120">
                <a:tc>
                  <a:txBody>
                    <a:bodyPr/>
                    <a:lstStyle/>
                    <a:p>
                      <a:pPr algn="ctr"/>
                      <a:r>
                        <a:rPr lang="id-ID" sz="2000" dirty="0"/>
                        <a:t>2</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nn-NO" sz="2000" b="0" i="0" u="none" strike="noStrike">
                          <a:solidFill>
                            <a:srgbClr val="000000"/>
                          </a:solidFill>
                          <a:effectLst/>
                          <a:latin typeface="+mj-lt"/>
                        </a:rPr>
                        <a:t>PROSEDUR EKSTRAOKULER DAN ORBITA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H-1-20-I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310</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16.84%</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2"/>
                  </a:ext>
                </a:extLst>
              </a:tr>
              <a:tr h="519120">
                <a:tc>
                  <a:txBody>
                    <a:bodyPr/>
                    <a:lstStyle/>
                    <a:p>
                      <a:pPr algn="ctr"/>
                      <a:r>
                        <a:rPr lang="id-ID" sz="2000" dirty="0"/>
                        <a:t>3</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PROSEDUR LENSA DAN INTRA OKULER (SEDANG)</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H-1-30-II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31</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1.68%</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3"/>
                  </a:ext>
                </a:extLst>
              </a:tr>
              <a:tr h="519120">
                <a:tc>
                  <a:txBody>
                    <a:bodyPr/>
                    <a:lstStyle/>
                    <a:p>
                      <a:pPr algn="ctr"/>
                      <a:r>
                        <a:rPr lang="id-ID" sz="2000" dirty="0"/>
                        <a:t>4</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GANGGUAN MATA LAIN-LAIN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H-4-12-I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24</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1.30%</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4"/>
                  </a:ext>
                </a:extLst>
              </a:tr>
              <a:tr h="519120">
                <a:tc>
                  <a:txBody>
                    <a:bodyPr/>
                    <a:lstStyle/>
                    <a:p>
                      <a:pPr algn="ctr"/>
                      <a:r>
                        <a:rPr lang="id-ID" sz="2000" dirty="0"/>
                        <a:t>5</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GANGGUAN PERSARAFAN MATA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H-4-11-I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3</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0.16%</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5"/>
                  </a:ext>
                </a:extLst>
              </a:tr>
              <a:tr h="519120">
                <a:tc>
                  <a:txBody>
                    <a:bodyPr/>
                    <a:lstStyle/>
                    <a:p>
                      <a:pPr algn="ctr"/>
                      <a:r>
                        <a:rPr lang="id-ID" sz="2000" dirty="0"/>
                        <a:t>6</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sv-SE" sz="2000" b="0" i="0" u="none" strike="noStrike" dirty="0">
                          <a:solidFill>
                            <a:srgbClr val="000000"/>
                          </a:solidFill>
                          <a:effectLst/>
                          <a:latin typeface="+mj-lt"/>
                        </a:rPr>
                        <a:t>INFEKSI MATA AKUT MAYOR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H-4-10-I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1</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0.05%</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584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640080" y="163296"/>
            <a:ext cx="10453464" cy="110891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id-ID" sz="3600" cap="small" spc="-1" dirty="0">
                <a:solidFill>
                  <a:srgbClr val="575F6D"/>
                </a:solidFill>
                <a:latin typeface="Century Schoolbook"/>
              </a:rPr>
              <a:t>10 CMG’s </a:t>
            </a:r>
            <a:r>
              <a:rPr lang="en-US" sz="3600" cap="small" spc="-1" dirty="0" err="1">
                <a:solidFill>
                  <a:srgbClr val="575F6D"/>
                </a:solidFill>
                <a:latin typeface="Century Schoolbook"/>
              </a:rPr>
              <a:t>Biaya</a:t>
            </a:r>
            <a:r>
              <a:rPr lang="en-US" sz="3600" cap="small" spc="-1" dirty="0">
                <a:solidFill>
                  <a:srgbClr val="575F6D"/>
                </a:solidFill>
                <a:latin typeface="Century Schoolbook"/>
              </a:rPr>
              <a:t> </a:t>
            </a:r>
            <a:r>
              <a:rPr lang="id-ID" sz="3600" cap="small" spc="-1" dirty="0">
                <a:solidFill>
                  <a:srgbClr val="575F6D"/>
                </a:solidFill>
                <a:latin typeface="Century Schoolbook"/>
              </a:rPr>
              <a:t>Terbesar RITL</a:t>
            </a:r>
          </a:p>
          <a:p>
            <a:pPr>
              <a:lnSpc>
                <a:spcPct val="100000"/>
              </a:lnSpc>
            </a:pPr>
            <a:r>
              <a:rPr lang="id-ID" sz="3200" dirty="0"/>
              <a:t>DESEMBER 2022 – MEI 2023</a:t>
            </a:r>
            <a:endParaRPr lang="id-ID" sz="3600" spc="-1" dirty="0">
              <a:latin typeface="Arial"/>
            </a:endParaRPr>
          </a:p>
        </p:txBody>
      </p:sp>
      <p:graphicFrame>
        <p:nvGraphicFramePr>
          <p:cNvPr id="4" name="Table 2"/>
          <p:cNvGraphicFramePr/>
          <p:nvPr>
            <p:extLst>
              <p:ext uri="{D42A27DB-BD31-4B8C-83A1-F6EECF244321}">
                <p14:modId xmlns:p14="http://schemas.microsoft.com/office/powerpoint/2010/main" val="3179244015"/>
              </p:ext>
            </p:extLst>
          </p:nvPr>
        </p:nvGraphicFramePr>
        <p:xfrm>
          <a:off x="352128" y="1638935"/>
          <a:ext cx="11673320" cy="4270732"/>
        </p:xfrm>
        <a:graphic>
          <a:graphicData uri="http://schemas.openxmlformats.org/drawingml/2006/table">
            <a:tbl>
              <a:tblPr/>
              <a:tblGrid>
                <a:gridCol w="825243">
                  <a:extLst>
                    <a:ext uri="{9D8B030D-6E8A-4147-A177-3AD203B41FA5}">
                      <a16:colId xmlns:a16="http://schemas.microsoft.com/office/drawing/2014/main" val="20000"/>
                    </a:ext>
                  </a:extLst>
                </a:gridCol>
                <a:gridCol w="601551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376176">
                  <a:extLst>
                    <a:ext uri="{9D8B030D-6E8A-4147-A177-3AD203B41FA5}">
                      <a16:colId xmlns:a16="http://schemas.microsoft.com/office/drawing/2014/main" val="20004"/>
                    </a:ext>
                  </a:extLst>
                </a:gridCol>
              </a:tblGrid>
              <a:tr h="519120">
                <a:tc>
                  <a:txBody>
                    <a:bodyPr/>
                    <a:lstStyle/>
                    <a:p>
                      <a:pPr algn="ctr">
                        <a:lnSpc>
                          <a:spcPct val="100000"/>
                        </a:lnSpc>
                      </a:pPr>
                      <a:r>
                        <a:rPr lang="id-ID" sz="2000" b="1" strike="noStrike" spc="-1" dirty="0">
                          <a:solidFill>
                            <a:srgbClr val="FFFFFF"/>
                          </a:solidFill>
                          <a:latin typeface="Century Schoolbook"/>
                        </a:rPr>
                        <a:t>No.</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rgbClr val="FFFFFF"/>
                          </a:solidFill>
                          <a:latin typeface="Century Schoolbook"/>
                        </a:rPr>
                        <a:t>CMG’s</a:t>
                      </a:r>
                      <a:endParaRPr lang="id-ID" sz="2000" b="0" strike="noStrike" spc="-1" dirty="0">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a:solidFill>
                            <a:srgbClr val="FFFFFF"/>
                          </a:solidFill>
                          <a:latin typeface="Century Schoolbook"/>
                        </a:rPr>
                        <a:t>Kode</a:t>
                      </a:r>
                      <a:endParaRPr lang="id-ID" sz="2000" b="0" strike="noStrike" spc="-1">
                        <a:latin typeface="Arial"/>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Biaya</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2000" b="1" strike="noStrike" spc="-1" dirty="0">
                          <a:solidFill>
                            <a:schemeClr val="bg1"/>
                          </a:solidFill>
                          <a:latin typeface="+mj-lt"/>
                        </a:rPr>
                        <a:t>%Total Biaya</a:t>
                      </a:r>
                      <a:r>
                        <a:rPr lang="id-ID" sz="2000" b="1" strike="noStrike" spc="-1" baseline="0" dirty="0">
                          <a:solidFill>
                            <a:schemeClr val="bg1"/>
                          </a:solidFill>
                          <a:latin typeface="+mj-lt"/>
                        </a:rPr>
                        <a:t> </a:t>
                      </a:r>
                      <a:endParaRPr lang="id-ID" sz="2000" b="1" strike="noStrike" spc="-1" dirty="0">
                        <a:solidFill>
                          <a:schemeClr val="bg1"/>
                        </a:solidFill>
                        <a:latin typeface="+mj-lt"/>
                      </a:endParaRPr>
                    </a:p>
                  </a:txBody>
                  <a:tcPr marL="128016" marR="128016" marT="64008" marB="64008" anchor="ct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519120">
                <a:tc>
                  <a:txBody>
                    <a:bodyPr/>
                    <a:lstStyle/>
                    <a:p>
                      <a:pPr algn="ctr"/>
                      <a:r>
                        <a:rPr lang="id-ID" sz="2000" dirty="0"/>
                        <a:t>1</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fontAlgn="b"/>
                      <a:r>
                        <a:rPr lang="id-ID" sz="2000" b="0" i="0" u="none" strike="noStrike" dirty="0">
                          <a:solidFill>
                            <a:srgbClr val="000000"/>
                          </a:solidFill>
                          <a:effectLst/>
                          <a:latin typeface="+mj-lt"/>
                        </a:rPr>
                        <a:t>PROSEDUR LENSA DAN INTRA OKULER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H-1-30-I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15,962,706,000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fontAlgn="b"/>
                      <a:r>
                        <a:rPr lang="id-ID" sz="2000" b="0" i="0" u="none" strike="noStrike" dirty="0">
                          <a:solidFill>
                            <a:srgbClr val="000000"/>
                          </a:solidFill>
                          <a:effectLst/>
                          <a:latin typeface="+mj-lt"/>
                        </a:rPr>
                        <a:t>78.93%</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1"/>
                  </a:ext>
                </a:extLst>
              </a:tr>
              <a:tr h="651615">
                <a:tc>
                  <a:txBody>
                    <a:bodyPr/>
                    <a:lstStyle/>
                    <a:p>
                      <a:pPr algn="ctr"/>
                      <a:r>
                        <a:rPr lang="id-ID" sz="2000" dirty="0"/>
                        <a:t>2</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nn-NO" sz="2000" b="0" i="0" u="none" strike="noStrike">
                          <a:solidFill>
                            <a:srgbClr val="000000"/>
                          </a:solidFill>
                          <a:effectLst/>
                          <a:latin typeface="+mj-lt"/>
                        </a:rPr>
                        <a:t>PROSEDUR EKSTRAOKULER DAN ORBITA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H-1-20-I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3,636,723,300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17.98%</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2"/>
                  </a:ext>
                </a:extLst>
              </a:tr>
              <a:tr h="519120">
                <a:tc>
                  <a:txBody>
                    <a:bodyPr/>
                    <a:lstStyle/>
                    <a:p>
                      <a:pPr algn="ctr"/>
                      <a:r>
                        <a:rPr lang="id-ID" sz="2000" dirty="0"/>
                        <a:t>3</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PROSEDUR LENSA DAN INTRA OKULER (SEDANG)</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H-1-30-II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505,160,300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2.50%</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3"/>
                  </a:ext>
                </a:extLst>
              </a:tr>
              <a:tr h="605011">
                <a:tc>
                  <a:txBody>
                    <a:bodyPr/>
                    <a:lstStyle/>
                    <a:p>
                      <a:pPr algn="ctr"/>
                      <a:r>
                        <a:rPr lang="id-ID" sz="2000" dirty="0"/>
                        <a:t>4</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id-ID" sz="2000" b="0" i="0" u="none" strike="noStrike">
                          <a:solidFill>
                            <a:srgbClr val="000000"/>
                          </a:solidFill>
                          <a:effectLst/>
                          <a:latin typeface="+mj-lt"/>
                        </a:rPr>
                        <a:t>GANGGUAN MATA LAIN-LAIN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H-4-12-I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105,606,900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a:solidFill>
                            <a:srgbClr val="000000"/>
                          </a:solidFill>
                          <a:effectLst/>
                          <a:latin typeface="+mj-lt"/>
                        </a:rPr>
                        <a:t>0.52%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4"/>
                  </a:ext>
                </a:extLst>
              </a:tr>
              <a:tr h="519120">
                <a:tc>
                  <a:txBody>
                    <a:bodyPr/>
                    <a:lstStyle/>
                    <a:p>
                      <a:pPr algn="ctr"/>
                      <a:r>
                        <a:rPr lang="id-ID" sz="2000" dirty="0"/>
                        <a:t>5</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l" fontAlgn="b"/>
                      <a:r>
                        <a:rPr lang="id-ID" sz="2000" b="0" i="0" u="none" strike="noStrike">
                          <a:solidFill>
                            <a:srgbClr val="000000"/>
                          </a:solidFill>
                          <a:effectLst/>
                          <a:latin typeface="+mj-lt"/>
                        </a:rPr>
                        <a:t>GANGGUAN PERSARAFAN MATA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H-4-11-I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r" fontAlgn="b"/>
                      <a:r>
                        <a:rPr lang="id-ID" sz="2000" b="0" i="0" u="none" strike="noStrike" dirty="0">
                          <a:solidFill>
                            <a:srgbClr val="000000"/>
                          </a:solidFill>
                          <a:effectLst/>
                          <a:latin typeface="+mj-lt"/>
                        </a:rPr>
                        <a:t>9,218,100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D9CD"/>
                    </a:solidFill>
                  </a:tcPr>
                </a:tc>
                <a:tc>
                  <a:txBody>
                    <a:bodyPr/>
                    <a:lstStyle/>
                    <a:p>
                      <a:pPr algn="ctr" fontAlgn="b"/>
                      <a:r>
                        <a:rPr lang="id-ID" sz="2000" b="0" i="0" u="none" strike="noStrike">
                          <a:solidFill>
                            <a:srgbClr val="000000"/>
                          </a:solidFill>
                          <a:effectLst/>
                          <a:latin typeface="+mj-lt"/>
                        </a:rPr>
                        <a:t>0.05%</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D9CD"/>
                    </a:solidFill>
                  </a:tcPr>
                </a:tc>
                <a:extLst>
                  <a:ext uri="{0D108BD9-81ED-4DB2-BD59-A6C34878D82A}">
                    <a16:rowId xmlns:a16="http://schemas.microsoft.com/office/drawing/2014/main" val="10005"/>
                  </a:ext>
                </a:extLst>
              </a:tr>
              <a:tr h="519120">
                <a:tc>
                  <a:txBody>
                    <a:bodyPr/>
                    <a:lstStyle/>
                    <a:p>
                      <a:pPr algn="ctr"/>
                      <a:r>
                        <a:rPr lang="id-ID" sz="2000" dirty="0"/>
                        <a:t>6</a:t>
                      </a:r>
                    </a:p>
                  </a:txBody>
                  <a:tcPr marL="128016" marR="128016" marT="64008" marB="64008"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l" fontAlgn="b"/>
                      <a:r>
                        <a:rPr lang="sv-SE" sz="2000" b="0" i="0" u="none" strike="noStrike" dirty="0">
                          <a:solidFill>
                            <a:srgbClr val="000000"/>
                          </a:solidFill>
                          <a:effectLst/>
                          <a:latin typeface="+mj-lt"/>
                        </a:rPr>
                        <a:t>INFEKSI MATA AKUT MAYOR (RINGAN)</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H-4-10-I</a:t>
                      </a:r>
                    </a:p>
                  </a:txBody>
                  <a:tcPr marL="9525" marR="9525"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r" fontAlgn="b"/>
                      <a:r>
                        <a:rPr lang="id-ID" sz="2000" b="0" i="0" u="none" strike="noStrike" dirty="0">
                          <a:solidFill>
                            <a:srgbClr val="000000"/>
                          </a:solidFill>
                          <a:effectLst/>
                          <a:latin typeface="+mj-lt"/>
                        </a:rPr>
                        <a:t>4,780,600 </a:t>
                      </a:r>
                    </a:p>
                  </a:txBody>
                  <a:tcPr marL="0" marT="9525" marB="0"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FEEDE8"/>
                    </a:solidFill>
                  </a:tcPr>
                </a:tc>
                <a:tc>
                  <a:txBody>
                    <a:bodyPr/>
                    <a:lstStyle/>
                    <a:p>
                      <a:pPr algn="ctr" fontAlgn="b"/>
                      <a:r>
                        <a:rPr lang="id-ID" sz="2000" b="0" i="0" u="none" strike="noStrike" dirty="0">
                          <a:solidFill>
                            <a:srgbClr val="000000"/>
                          </a:solidFill>
                          <a:effectLst/>
                          <a:latin typeface="+mj-lt"/>
                        </a:rPr>
                        <a:t>0.02%</a:t>
                      </a:r>
                    </a:p>
                  </a:txBody>
                  <a:tcPr marL="9525" marR="9525" marT="9525" marB="0"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349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8072"/>
            <a:ext cx="10454640" cy="1600200"/>
          </a:xfrm>
        </p:spPr>
        <p:txBody>
          <a:bodyPr anchor="ctr">
            <a:normAutofit/>
          </a:bodyPr>
          <a:lstStyle/>
          <a:p>
            <a:r>
              <a:rPr lang="id-ID" sz="3600" dirty="0"/>
              <a:t>10 prosedur </a:t>
            </a:r>
            <a:r>
              <a:rPr lang="en-US" sz="3600" dirty="0" err="1"/>
              <a:t>kasus</a:t>
            </a:r>
            <a:r>
              <a:rPr lang="en-US" sz="3600" dirty="0"/>
              <a:t> </a:t>
            </a:r>
            <a:r>
              <a:rPr lang="id-ID" sz="3600" dirty="0"/>
              <a:t>terbanyak ritl</a:t>
            </a:r>
            <a:br>
              <a:rPr lang="id-ID" sz="3600" dirty="0"/>
            </a:br>
            <a:r>
              <a:rPr lang="id-ID" sz="3600" dirty="0"/>
              <a:t>DESEMBER 2022 – MEI 2023</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87443030"/>
              </p:ext>
            </p:extLst>
          </p:nvPr>
        </p:nvGraphicFramePr>
        <p:xfrm>
          <a:off x="640080" y="1920280"/>
          <a:ext cx="10297224" cy="5652551"/>
        </p:xfrm>
        <a:graphic>
          <a:graphicData uri="http://schemas.openxmlformats.org/drawingml/2006/table">
            <a:tbl>
              <a:tblPr firstRow="1" bandRow="1">
                <a:tableStyleId>{5C22544A-7EE6-4342-B048-85BDC9FD1C3A}</a:tableStyleId>
              </a:tblPr>
              <a:tblGrid>
                <a:gridCol w="1010762">
                  <a:extLst>
                    <a:ext uri="{9D8B030D-6E8A-4147-A177-3AD203B41FA5}">
                      <a16:colId xmlns:a16="http://schemas.microsoft.com/office/drawing/2014/main" val="20000"/>
                    </a:ext>
                  </a:extLst>
                </a:gridCol>
                <a:gridCol w="5657259">
                  <a:extLst>
                    <a:ext uri="{9D8B030D-6E8A-4147-A177-3AD203B41FA5}">
                      <a16:colId xmlns:a16="http://schemas.microsoft.com/office/drawing/2014/main" val="20001"/>
                    </a:ext>
                  </a:extLst>
                </a:gridCol>
                <a:gridCol w="2117035">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519176">
                <a:tc>
                  <a:txBody>
                    <a:bodyPr/>
                    <a:lstStyle/>
                    <a:p>
                      <a:pPr algn="ctr"/>
                      <a:r>
                        <a:rPr lang="id-ID" sz="2500" dirty="0"/>
                        <a:t>NO</a:t>
                      </a:r>
                    </a:p>
                  </a:txBody>
                  <a:tcPr marL="128016" marR="128016" marT="64008" marB="64008"/>
                </a:tc>
                <a:tc>
                  <a:txBody>
                    <a:bodyPr/>
                    <a:lstStyle/>
                    <a:p>
                      <a:pPr algn="ctr"/>
                      <a:r>
                        <a:rPr lang="en-US" sz="2500" dirty="0"/>
                        <a:t>PROSEDUR</a:t>
                      </a:r>
                      <a:endParaRPr lang="id-ID" sz="2500" dirty="0"/>
                    </a:p>
                  </a:txBody>
                  <a:tcPr marL="128016" marR="128016" marT="64008" marB="64008"/>
                </a:tc>
                <a:tc>
                  <a:txBody>
                    <a:bodyPr/>
                    <a:lstStyle/>
                    <a:p>
                      <a:pPr algn="ctr"/>
                      <a:r>
                        <a:rPr lang="id-ID" sz="2500" dirty="0"/>
                        <a:t>JUMLAH</a:t>
                      </a:r>
                    </a:p>
                  </a:txBody>
                  <a:tcPr marL="128016" marR="128016" marT="64008" marB="64008"/>
                </a:tc>
                <a:tc>
                  <a:txBody>
                    <a:bodyPr/>
                    <a:lstStyle/>
                    <a:p>
                      <a:pPr algn="ctr"/>
                      <a:r>
                        <a:rPr lang="id-ID" sz="2500" dirty="0"/>
                        <a:t>%</a:t>
                      </a:r>
                    </a:p>
                  </a:txBody>
                  <a:tcPr marL="128016" marR="128016" marT="64008" marB="64008"/>
                </a:tc>
                <a:extLst>
                  <a:ext uri="{0D108BD9-81ED-4DB2-BD59-A6C34878D82A}">
                    <a16:rowId xmlns:a16="http://schemas.microsoft.com/office/drawing/2014/main" val="10000"/>
                  </a:ext>
                </a:extLst>
              </a:tr>
              <a:tr h="468000">
                <a:tc>
                  <a:txBody>
                    <a:bodyPr/>
                    <a:lstStyle/>
                    <a:p>
                      <a:pPr algn="ctr"/>
                      <a:r>
                        <a:rPr lang="id-ID" sz="2000" dirty="0"/>
                        <a:t>1</a:t>
                      </a:r>
                    </a:p>
                  </a:txBody>
                  <a:tcPr marL="128016" marR="128016" marT="64008" marB="64008" anchor="ctr"/>
                </a:tc>
                <a:tc>
                  <a:txBody>
                    <a:bodyPr/>
                    <a:lstStyle/>
                    <a:p>
                      <a:pPr algn="l" fontAlgn="b"/>
                      <a:r>
                        <a:rPr lang="en-US" sz="2000" b="0" i="0" u="none" strike="noStrike" dirty="0">
                          <a:solidFill>
                            <a:srgbClr val="000000"/>
                          </a:solidFill>
                          <a:effectLst/>
                          <a:latin typeface="+mj-lt"/>
                        </a:rPr>
                        <a:t>Phacoemulsification and aspiration of cataract</a:t>
                      </a:r>
                    </a:p>
                  </a:txBody>
                  <a:tcPr marL="9525" marR="9525" marT="9525" marB="0" anchor="ctr"/>
                </a:tc>
                <a:tc>
                  <a:txBody>
                    <a:bodyPr/>
                    <a:lstStyle/>
                    <a:p>
                      <a:pPr algn="ctr" fontAlgn="b"/>
                      <a:r>
                        <a:rPr lang="id-ID" sz="2000" b="0" i="0" u="none" strike="noStrike" dirty="0">
                          <a:solidFill>
                            <a:srgbClr val="000000"/>
                          </a:solidFill>
                          <a:effectLst/>
                          <a:latin typeface="+mj-lt"/>
                        </a:rPr>
                        <a:t>543</a:t>
                      </a:r>
                    </a:p>
                  </a:txBody>
                  <a:tcPr marL="9525" marR="9525" marT="9525" marB="0" anchor="ctr"/>
                </a:tc>
                <a:tc>
                  <a:txBody>
                    <a:bodyPr/>
                    <a:lstStyle/>
                    <a:p>
                      <a:pPr algn="ctr" fontAlgn="b"/>
                      <a:r>
                        <a:rPr lang="id-ID" sz="2000" b="0" i="0" u="none" strike="noStrike">
                          <a:solidFill>
                            <a:srgbClr val="000000"/>
                          </a:solidFill>
                          <a:effectLst/>
                          <a:latin typeface="+mj-lt"/>
                        </a:rPr>
                        <a:t>29.49%</a:t>
                      </a:r>
                    </a:p>
                  </a:txBody>
                  <a:tcPr marL="9525" marR="9525" marT="9525" marB="0" anchor="ctr"/>
                </a:tc>
                <a:extLst>
                  <a:ext uri="{0D108BD9-81ED-4DB2-BD59-A6C34878D82A}">
                    <a16:rowId xmlns:a16="http://schemas.microsoft.com/office/drawing/2014/main" val="10001"/>
                  </a:ext>
                </a:extLst>
              </a:tr>
              <a:tr h="468000">
                <a:tc>
                  <a:txBody>
                    <a:bodyPr/>
                    <a:lstStyle/>
                    <a:p>
                      <a:pPr algn="ctr"/>
                      <a:r>
                        <a:rPr lang="id-ID" sz="2000" dirty="0"/>
                        <a:t>2</a:t>
                      </a:r>
                    </a:p>
                  </a:txBody>
                  <a:tcPr marL="128016" marR="128016" marT="64008" marB="64008" anchor="ctr"/>
                </a:tc>
                <a:tc>
                  <a:txBody>
                    <a:bodyPr/>
                    <a:lstStyle/>
                    <a:p>
                      <a:pPr algn="l" fontAlgn="b"/>
                      <a:r>
                        <a:rPr lang="id-ID" sz="2000" b="0" i="0" u="none" strike="noStrike">
                          <a:solidFill>
                            <a:srgbClr val="000000"/>
                          </a:solidFill>
                          <a:effectLst/>
                          <a:latin typeface="+mj-lt"/>
                        </a:rPr>
                        <a:t>Trabeculectomy ab externo</a:t>
                      </a:r>
                    </a:p>
                  </a:txBody>
                  <a:tcPr marL="9525" marR="9525" marT="9525" marB="0" anchor="ctr"/>
                </a:tc>
                <a:tc>
                  <a:txBody>
                    <a:bodyPr/>
                    <a:lstStyle/>
                    <a:p>
                      <a:pPr algn="ctr" fontAlgn="b"/>
                      <a:r>
                        <a:rPr lang="id-ID" sz="2000" b="0" i="0" u="none" strike="noStrike">
                          <a:solidFill>
                            <a:srgbClr val="000000"/>
                          </a:solidFill>
                          <a:effectLst/>
                          <a:latin typeface="+mj-lt"/>
                        </a:rPr>
                        <a:t>196</a:t>
                      </a:r>
                    </a:p>
                  </a:txBody>
                  <a:tcPr marL="9525" marR="9525" marT="9525" marB="0" anchor="ctr"/>
                </a:tc>
                <a:tc>
                  <a:txBody>
                    <a:bodyPr/>
                    <a:lstStyle/>
                    <a:p>
                      <a:pPr algn="ctr" fontAlgn="b"/>
                      <a:r>
                        <a:rPr lang="id-ID" sz="2000" b="0" i="0" u="none" strike="noStrike">
                          <a:solidFill>
                            <a:srgbClr val="000000"/>
                          </a:solidFill>
                          <a:effectLst/>
                          <a:latin typeface="+mj-lt"/>
                        </a:rPr>
                        <a:t>10.65%</a:t>
                      </a:r>
                    </a:p>
                  </a:txBody>
                  <a:tcPr marL="9525" marR="9525" marT="9525" marB="0" anchor="ctr"/>
                </a:tc>
                <a:extLst>
                  <a:ext uri="{0D108BD9-81ED-4DB2-BD59-A6C34878D82A}">
                    <a16:rowId xmlns:a16="http://schemas.microsoft.com/office/drawing/2014/main" val="10002"/>
                  </a:ext>
                </a:extLst>
              </a:tr>
              <a:tr h="468000">
                <a:tc>
                  <a:txBody>
                    <a:bodyPr/>
                    <a:lstStyle/>
                    <a:p>
                      <a:pPr algn="ctr"/>
                      <a:r>
                        <a:rPr lang="id-ID" sz="2000" dirty="0"/>
                        <a:t>3</a:t>
                      </a:r>
                    </a:p>
                  </a:txBody>
                  <a:tcPr marL="128016" marR="128016" marT="64008" marB="64008" anchor="ctr"/>
                </a:tc>
                <a:tc>
                  <a:txBody>
                    <a:bodyPr/>
                    <a:lstStyle/>
                    <a:p>
                      <a:pPr algn="l" fontAlgn="b"/>
                      <a:r>
                        <a:rPr lang="id-ID" sz="2000" b="0" i="0" u="none" strike="noStrike">
                          <a:solidFill>
                            <a:srgbClr val="000000"/>
                          </a:solidFill>
                          <a:effectLst/>
                          <a:latin typeface="+mj-lt"/>
                        </a:rPr>
                        <a:t>Other mechanical vitrectomy</a:t>
                      </a:r>
                    </a:p>
                  </a:txBody>
                  <a:tcPr marL="9525" marR="9525" marT="9525" marB="0" anchor="ctr"/>
                </a:tc>
                <a:tc>
                  <a:txBody>
                    <a:bodyPr/>
                    <a:lstStyle/>
                    <a:p>
                      <a:pPr algn="ctr" fontAlgn="b"/>
                      <a:r>
                        <a:rPr lang="id-ID" sz="2000" b="0" i="0" u="none" strike="noStrike">
                          <a:solidFill>
                            <a:srgbClr val="000000"/>
                          </a:solidFill>
                          <a:effectLst/>
                          <a:latin typeface="+mj-lt"/>
                        </a:rPr>
                        <a:t>181</a:t>
                      </a:r>
                    </a:p>
                  </a:txBody>
                  <a:tcPr marL="9525" marR="9525" marT="9525" marB="0" anchor="ctr"/>
                </a:tc>
                <a:tc>
                  <a:txBody>
                    <a:bodyPr/>
                    <a:lstStyle/>
                    <a:p>
                      <a:pPr algn="ctr" fontAlgn="b"/>
                      <a:r>
                        <a:rPr lang="id-ID" sz="2000" b="0" i="0" u="none" strike="noStrike">
                          <a:solidFill>
                            <a:srgbClr val="000000"/>
                          </a:solidFill>
                          <a:effectLst/>
                          <a:latin typeface="+mj-lt"/>
                        </a:rPr>
                        <a:t>9.83%</a:t>
                      </a:r>
                    </a:p>
                  </a:txBody>
                  <a:tcPr marL="9525" marR="9525" marT="9525" marB="0" anchor="ctr"/>
                </a:tc>
                <a:extLst>
                  <a:ext uri="{0D108BD9-81ED-4DB2-BD59-A6C34878D82A}">
                    <a16:rowId xmlns:a16="http://schemas.microsoft.com/office/drawing/2014/main" val="10003"/>
                  </a:ext>
                </a:extLst>
              </a:tr>
              <a:tr h="468000">
                <a:tc>
                  <a:txBody>
                    <a:bodyPr/>
                    <a:lstStyle/>
                    <a:p>
                      <a:pPr algn="ctr"/>
                      <a:r>
                        <a:rPr lang="id-ID" sz="2000" dirty="0"/>
                        <a:t>4</a:t>
                      </a:r>
                    </a:p>
                  </a:txBody>
                  <a:tcPr marL="128016" marR="128016" marT="64008" marB="64008" anchor="ctr"/>
                </a:tc>
                <a:tc>
                  <a:txBody>
                    <a:bodyPr/>
                    <a:lstStyle/>
                    <a:p>
                      <a:pPr algn="l" fontAlgn="b"/>
                      <a:r>
                        <a:rPr lang="en-US" sz="2000" b="0" i="0" u="none" strike="noStrike">
                          <a:solidFill>
                            <a:srgbClr val="000000"/>
                          </a:solidFill>
                          <a:effectLst/>
                          <a:latin typeface="+mj-lt"/>
                        </a:rPr>
                        <a:t>Removal of vitreous, anterior approach</a:t>
                      </a:r>
                    </a:p>
                  </a:txBody>
                  <a:tcPr marL="9525" marR="9525" marT="9525" marB="0" anchor="ctr"/>
                </a:tc>
                <a:tc>
                  <a:txBody>
                    <a:bodyPr/>
                    <a:lstStyle/>
                    <a:p>
                      <a:pPr algn="ctr" fontAlgn="b"/>
                      <a:r>
                        <a:rPr lang="id-ID" sz="2000" b="0" i="0" u="none" strike="noStrike">
                          <a:solidFill>
                            <a:srgbClr val="000000"/>
                          </a:solidFill>
                          <a:effectLst/>
                          <a:latin typeface="+mj-lt"/>
                        </a:rPr>
                        <a:t>132</a:t>
                      </a:r>
                    </a:p>
                  </a:txBody>
                  <a:tcPr marL="9525" marR="9525" marT="9525" marB="0" anchor="ctr"/>
                </a:tc>
                <a:tc>
                  <a:txBody>
                    <a:bodyPr/>
                    <a:lstStyle/>
                    <a:p>
                      <a:pPr algn="ctr" fontAlgn="b"/>
                      <a:r>
                        <a:rPr lang="id-ID" sz="2000" b="0" i="0" u="none" strike="noStrike">
                          <a:solidFill>
                            <a:srgbClr val="000000"/>
                          </a:solidFill>
                          <a:effectLst/>
                          <a:latin typeface="+mj-lt"/>
                        </a:rPr>
                        <a:t>7.17%</a:t>
                      </a:r>
                    </a:p>
                  </a:txBody>
                  <a:tcPr marL="9525" marR="9525" marT="9525" marB="0" anchor="ctr"/>
                </a:tc>
                <a:extLst>
                  <a:ext uri="{0D108BD9-81ED-4DB2-BD59-A6C34878D82A}">
                    <a16:rowId xmlns:a16="http://schemas.microsoft.com/office/drawing/2014/main" val="10004"/>
                  </a:ext>
                </a:extLst>
              </a:tr>
              <a:tr h="468000">
                <a:tc>
                  <a:txBody>
                    <a:bodyPr/>
                    <a:lstStyle/>
                    <a:p>
                      <a:pPr algn="ctr"/>
                      <a:r>
                        <a:rPr lang="id-ID" sz="2000" dirty="0"/>
                        <a:t>5</a:t>
                      </a:r>
                    </a:p>
                  </a:txBody>
                  <a:tcPr marL="128016" marR="128016" marT="64008" marB="64008" anchor="ctr"/>
                </a:tc>
                <a:tc>
                  <a:txBody>
                    <a:bodyPr/>
                    <a:lstStyle/>
                    <a:p>
                      <a:pPr algn="l" fontAlgn="b"/>
                      <a:r>
                        <a:rPr lang="en-US" sz="2000" b="0" i="0" u="none" strike="noStrike">
                          <a:solidFill>
                            <a:srgbClr val="000000"/>
                          </a:solidFill>
                          <a:effectLst/>
                          <a:latin typeface="+mj-lt"/>
                        </a:rPr>
                        <a:t>Secondary insertion of intraocular lens prosthesis</a:t>
                      </a:r>
                    </a:p>
                  </a:txBody>
                  <a:tcPr marL="9525" marR="9525" marT="9525" marB="0" anchor="ctr"/>
                </a:tc>
                <a:tc>
                  <a:txBody>
                    <a:bodyPr/>
                    <a:lstStyle/>
                    <a:p>
                      <a:pPr algn="ctr" fontAlgn="b"/>
                      <a:r>
                        <a:rPr lang="id-ID" sz="2000" b="0" i="0" u="none" strike="noStrike">
                          <a:solidFill>
                            <a:srgbClr val="000000"/>
                          </a:solidFill>
                          <a:effectLst/>
                          <a:latin typeface="+mj-lt"/>
                        </a:rPr>
                        <a:t>99</a:t>
                      </a:r>
                    </a:p>
                  </a:txBody>
                  <a:tcPr marL="9525" marR="9525" marT="9525" marB="0" anchor="ctr"/>
                </a:tc>
                <a:tc>
                  <a:txBody>
                    <a:bodyPr/>
                    <a:lstStyle/>
                    <a:p>
                      <a:pPr algn="ctr" fontAlgn="b"/>
                      <a:r>
                        <a:rPr lang="id-ID" sz="2000" b="0" i="0" u="none" strike="noStrike">
                          <a:solidFill>
                            <a:srgbClr val="000000"/>
                          </a:solidFill>
                          <a:effectLst/>
                          <a:latin typeface="+mj-lt"/>
                        </a:rPr>
                        <a:t>5.38%</a:t>
                      </a:r>
                    </a:p>
                  </a:txBody>
                  <a:tcPr marL="9525" marR="9525" marT="9525" marB="0" anchor="ctr"/>
                </a:tc>
                <a:extLst>
                  <a:ext uri="{0D108BD9-81ED-4DB2-BD59-A6C34878D82A}">
                    <a16:rowId xmlns:a16="http://schemas.microsoft.com/office/drawing/2014/main" val="10005"/>
                  </a:ext>
                </a:extLst>
              </a:tr>
              <a:tr h="468000">
                <a:tc>
                  <a:txBody>
                    <a:bodyPr/>
                    <a:lstStyle/>
                    <a:p>
                      <a:pPr algn="ctr"/>
                      <a:r>
                        <a:rPr lang="id-ID" sz="2000" dirty="0"/>
                        <a:t>6</a:t>
                      </a:r>
                    </a:p>
                  </a:txBody>
                  <a:tcPr marL="128016" marR="128016" marT="64008" marB="64008" anchor="ctr"/>
                </a:tc>
                <a:tc>
                  <a:txBody>
                    <a:bodyPr/>
                    <a:lstStyle/>
                    <a:p>
                      <a:pPr algn="l" fontAlgn="b"/>
                      <a:r>
                        <a:rPr lang="en-US" sz="2000" b="0" i="0" u="none" strike="noStrike">
                          <a:solidFill>
                            <a:srgbClr val="000000"/>
                          </a:solidFill>
                          <a:effectLst/>
                          <a:latin typeface="+mj-lt"/>
                        </a:rPr>
                        <a:t>Removal of surgically implanted material from posterior segment of eye</a:t>
                      </a:r>
                    </a:p>
                  </a:txBody>
                  <a:tcPr marL="9525" marR="9525" marT="9525" marB="0" anchor="ctr"/>
                </a:tc>
                <a:tc>
                  <a:txBody>
                    <a:bodyPr/>
                    <a:lstStyle/>
                    <a:p>
                      <a:pPr algn="ctr" fontAlgn="b"/>
                      <a:r>
                        <a:rPr lang="id-ID" sz="2000" b="0" i="0" u="none" strike="noStrike">
                          <a:solidFill>
                            <a:srgbClr val="000000"/>
                          </a:solidFill>
                          <a:effectLst/>
                          <a:latin typeface="+mj-lt"/>
                        </a:rPr>
                        <a:t>83</a:t>
                      </a:r>
                    </a:p>
                  </a:txBody>
                  <a:tcPr marL="9525" marR="9525" marT="9525" marB="0" anchor="ctr"/>
                </a:tc>
                <a:tc>
                  <a:txBody>
                    <a:bodyPr/>
                    <a:lstStyle/>
                    <a:p>
                      <a:pPr algn="ctr" fontAlgn="b"/>
                      <a:r>
                        <a:rPr lang="id-ID" sz="2000" b="0" i="0" u="none" strike="noStrike">
                          <a:solidFill>
                            <a:srgbClr val="000000"/>
                          </a:solidFill>
                          <a:effectLst/>
                          <a:latin typeface="+mj-lt"/>
                        </a:rPr>
                        <a:t>4.51%</a:t>
                      </a:r>
                    </a:p>
                  </a:txBody>
                  <a:tcPr marL="9525" marR="9525" marT="9525" marB="0" anchor="ctr"/>
                </a:tc>
                <a:extLst>
                  <a:ext uri="{0D108BD9-81ED-4DB2-BD59-A6C34878D82A}">
                    <a16:rowId xmlns:a16="http://schemas.microsoft.com/office/drawing/2014/main" val="10006"/>
                  </a:ext>
                </a:extLst>
              </a:tr>
              <a:tr h="468000">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j-lt"/>
                        </a:rPr>
                        <a:t>Excision of pterygium with corneal graft</a:t>
                      </a:r>
                    </a:p>
                  </a:txBody>
                  <a:tcPr marL="9525" marR="9525" marT="9525" marB="0" anchor="ctr"/>
                </a:tc>
                <a:tc>
                  <a:txBody>
                    <a:bodyPr/>
                    <a:lstStyle/>
                    <a:p>
                      <a:pPr algn="ctr" fontAlgn="b"/>
                      <a:r>
                        <a:rPr lang="id-ID" sz="2000" b="0" i="0" u="none" strike="noStrike">
                          <a:solidFill>
                            <a:srgbClr val="000000"/>
                          </a:solidFill>
                          <a:effectLst/>
                          <a:latin typeface="+mj-lt"/>
                        </a:rPr>
                        <a:t>59</a:t>
                      </a:r>
                    </a:p>
                  </a:txBody>
                  <a:tcPr marL="9525" marR="9525" marT="9525" marB="0" anchor="ctr"/>
                </a:tc>
                <a:tc>
                  <a:txBody>
                    <a:bodyPr/>
                    <a:lstStyle/>
                    <a:p>
                      <a:pPr algn="ctr" fontAlgn="b"/>
                      <a:r>
                        <a:rPr lang="id-ID" sz="2000" b="0" i="0" u="none" strike="noStrike">
                          <a:solidFill>
                            <a:srgbClr val="000000"/>
                          </a:solidFill>
                          <a:effectLst/>
                          <a:latin typeface="+mj-lt"/>
                        </a:rPr>
                        <a:t>3.20%</a:t>
                      </a:r>
                    </a:p>
                  </a:txBody>
                  <a:tcPr marL="9525" marR="9525" marT="9525" marB="0" anchor="ctr"/>
                </a:tc>
                <a:extLst>
                  <a:ext uri="{0D108BD9-81ED-4DB2-BD59-A6C34878D82A}">
                    <a16:rowId xmlns:a16="http://schemas.microsoft.com/office/drawing/2014/main" val="10007"/>
                  </a:ext>
                </a:extLst>
              </a:tr>
              <a:tr h="468000">
                <a:tc>
                  <a:txBody>
                    <a:bodyPr/>
                    <a:lstStyle/>
                    <a:p>
                      <a:pPr algn="ctr"/>
                      <a:r>
                        <a:rPr lang="id-ID" sz="2000" dirty="0"/>
                        <a:t>8</a:t>
                      </a:r>
                    </a:p>
                  </a:txBody>
                  <a:tcPr marL="128016" marR="128016" marT="64008" marB="64008" anchor="ctr"/>
                </a:tc>
                <a:tc>
                  <a:txBody>
                    <a:bodyPr/>
                    <a:lstStyle/>
                    <a:p>
                      <a:pPr algn="l" fontAlgn="b"/>
                      <a:r>
                        <a:rPr lang="en-US" sz="2000" b="0" i="0" u="none" strike="noStrike">
                          <a:solidFill>
                            <a:srgbClr val="000000"/>
                          </a:solidFill>
                          <a:effectLst/>
                          <a:latin typeface="+mj-lt"/>
                        </a:rPr>
                        <a:t>Extracapsular extraction of lens by temporal inferior route</a:t>
                      </a:r>
                    </a:p>
                  </a:txBody>
                  <a:tcPr marL="9525" marR="9525" marT="9525" marB="0" anchor="ctr"/>
                </a:tc>
                <a:tc>
                  <a:txBody>
                    <a:bodyPr/>
                    <a:lstStyle/>
                    <a:p>
                      <a:pPr algn="ctr" fontAlgn="b"/>
                      <a:r>
                        <a:rPr lang="id-ID" sz="2000" b="0" i="0" u="none" strike="noStrike">
                          <a:solidFill>
                            <a:srgbClr val="000000"/>
                          </a:solidFill>
                          <a:effectLst/>
                          <a:latin typeface="+mj-lt"/>
                        </a:rPr>
                        <a:t>53</a:t>
                      </a:r>
                    </a:p>
                  </a:txBody>
                  <a:tcPr marL="9525" marR="9525" marT="9525" marB="0" anchor="ctr"/>
                </a:tc>
                <a:tc>
                  <a:txBody>
                    <a:bodyPr/>
                    <a:lstStyle/>
                    <a:p>
                      <a:pPr algn="ctr" fontAlgn="b"/>
                      <a:r>
                        <a:rPr lang="id-ID" sz="2000" b="0" i="0" u="none" strike="noStrike">
                          <a:solidFill>
                            <a:srgbClr val="000000"/>
                          </a:solidFill>
                          <a:effectLst/>
                          <a:latin typeface="+mj-lt"/>
                        </a:rPr>
                        <a:t>2.88%</a:t>
                      </a:r>
                    </a:p>
                  </a:txBody>
                  <a:tcPr marL="9525" marR="9525" marT="9525" marB="0" anchor="ctr"/>
                </a:tc>
                <a:extLst>
                  <a:ext uri="{0D108BD9-81ED-4DB2-BD59-A6C34878D82A}">
                    <a16:rowId xmlns:a16="http://schemas.microsoft.com/office/drawing/2014/main" val="10008"/>
                  </a:ext>
                </a:extLst>
              </a:tr>
              <a:tr h="468000">
                <a:tc>
                  <a:txBody>
                    <a:bodyPr/>
                    <a:lstStyle/>
                    <a:p>
                      <a:pPr algn="ctr"/>
                      <a:r>
                        <a:rPr lang="id-ID" sz="2000" dirty="0"/>
                        <a:t>9</a:t>
                      </a:r>
                    </a:p>
                  </a:txBody>
                  <a:tcPr marL="128016" marR="128016" marT="64008" marB="64008" anchor="ctr"/>
                </a:tc>
                <a:tc>
                  <a:txBody>
                    <a:bodyPr/>
                    <a:lstStyle/>
                    <a:p>
                      <a:pPr algn="l" fontAlgn="b"/>
                      <a:r>
                        <a:rPr lang="en-US" sz="2000" b="0" i="0" u="none" strike="noStrike">
                          <a:solidFill>
                            <a:srgbClr val="000000"/>
                          </a:solidFill>
                          <a:effectLst/>
                          <a:latin typeface="+mj-lt"/>
                        </a:rPr>
                        <a:t>Other intracapsular extraction of lens</a:t>
                      </a:r>
                    </a:p>
                  </a:txBody>
                  <a:tcPr marL="9525" marR="9525" marT="9525" marB="0" anchor="ctr"/>
                </a:tc>
                <a:tc>
                  <a:txBody>
                    <a:bodyPr/>
                    <a:lstStyle/>
                    <a:p>
                      <a:pPr algn="ctr" fontAlgn="b"/>
                      <a:r>
                        <a:rPr lang="id-ID" sz="2000" b="0" i="0" u="none" strike="noStrike">
                          <a:solidFill>
                            <a:srgbClr val="000000"/>
                          </a:solidFill>
                          <a:effectLst/>
                          <a:latin typeface="+mj-lt"/>
                        </a:rPr>
                        <a:t>52</a:t>
                      </a:r>
                    </a:p>
                  </a:txBody>
                  <a:tcPr marL="9525" marR="9525" marT="9525" marB="0" anchor="ctr"/>
                </a:tc>
                <a:tc>
                  <a:txBody>
                    <a:bodyPr/>
                    <a:lstStyle/>
                    <a:p>
                      <a:pPr algn="ctr" fontAlgn="b"/>
                      <a:r>
                        <a:rPr lang="id-ID" sz="2000" b="0" i="0" u="none" strike="noStrike">
                          <a:solidFill>
                            <a:srgbClr val="000000"/>
                          </a:solidFill>
                          <a:effectLst/>
                          <a:latin typeface="+mj-lt"/>
                        </a:rPr>
                        <a:t>2.82%</a:t>
                      </a:r>
                    </a:p>
                  </a:txBody>
                  <a:tcPr marL="9525" marR="9525" marT="9525" marB="0" anchor="ctr"/>
                </a:tc>
                <a:extLst>
                  <a:ext uri="{0D108BD9-81ED-4DB2-BD59-A6C34878D82A}">
                    <a16:rowId xmlns:a16="http://schemas.microsoft.com/office/drawing/2014/main" val="10009"/>
                  </a:ext>
                </a:extLst>
              </a:tr>
              <a:tr h="468000">
                <a:tc>
                  <a:txBody>
                    <a:bodyPr/>
                    <a:lstStyle/>
                    <a:p>
                      <a:pPr algn="ctr"/>
                      <a:r>
                        <a:rPr lang="id-ID" sz="2000" dirty="0"/>
                        <a:t>10</a:t>
                      </a:r>
                    </a:p>
                  </a:txBody>
                  <a:tcPr marL="128016" marR="128016" marT="64008" marB="64008" anchor="ctr"/>
                </a:tc>
                <a:tc>
                  <a:txBody>
                    <a:bodyPr/>
                    <a:lstStyle/>
                    <a:p>
                      <a:pPr algn="l" fontAlgn="b"/>
                      <a:r>
                        <a:rPr lang="id-ID" sz="2000" b="0" i="0" u="none" strike="noStrike" dirty="0">
                          <a:solidFill>
                            <a:srgbClr val="000000"/>
                          </a:solidFill>
                          <a:effectLst/>
                          <a:latin typeface="+mj-lt"/>
                        </a:rPr>
                        <a:t>Other glaucoma procedures</a:t>
                      </a:r>
                    </a:p>
                  </a:txBody>
                  <a:tcPr marL="9525" marR="9525" marT="9525" marB="0" anchor="ctr"/>
                </a:tc>
                <a:tc>
                  <a:txBody>
                    <a:bodyPr/>
                    <a:lstStyle/>
                    <a:p>
                      <a:pPr algn="ctr" fontAlgn="b"/>
                      <a:r>
                        <a:rPr lang="id-ID" sz="2000" b="0" i="0" u="none" strike="noStrike" dirty="0">
                          <a:solidFill>
                            <a:srgbClr val="000000"/>
                          </a:solidFill>
                          <a:effectLst/>
                          <a:latin typeface="+mj-lt"/>
                        </a:rPr>
                        <a:t>44</a:t>
                      </a:r>
                    </a:p>
                  </a:txBody>
                  <a:tcPr marL="9525" marR="9525" marT="9525" marB="0" anchor="ctr"/>
                </a:tc>
                <a:tc>
                  <a:txBody>
                    <a:bodyPr/>
                    <a:lstStyle/>
                    <a:p>
                      <a:pPr algn="ctr" fontAlgn="b"/>
                      <a:r>
                        <a:rPr lang="id-ID" sz="2000" b="0" i="0" u="none" strike="noStrike" dirty="0">
                          <a:solidFill>
                            <a:srgbClr val="000000"/>
                          </a:solidFill>
                          <a:effectLst/>
                          <a:latin typeface="+mj-lt"/>
                        </a:rPr>
                        <a:t>2.39%</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319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20080"/>
            <a:ext cx="10454640" cy="1440160"/>
          </a:xfrm>
        </p:spPr>
        <p:txBody>
          <a:bodyPr anchor="ctr">
            <a:normAutofit/>
          </a:bodyPr>
          <a:lstStyle/>
          <a:p>
            <a:r>
              <a:rPr lang="id-ID" sz="3600" dirty="0"/>
              <a:t>10 prosedu</a:t>
            </a:r>
            <a:r>
              <a:rPr lang="en-US" sz="3600" dirty="0"/>
              <a:t>r </a:t>
            </a:r>
            <a:r>
              <a:rPr lang="en-US" sz="3600" dirty="0" err="1"/>
              <a:t>berbiaya</a:t>
            </a:r>
            <a:r>
              <a:rPr lang="id-ID" sz="3600" dirty="0"/>
              <a:t> terbesar ritl </a:t>
            </a:r>
            <a:r>
              <a:rPr lang="id-ID" sz="3200" dirty="0"/>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35637279"/>
              </p:ext>
            </p:extLst>
          </p:nvPr>
        </p:nvGraphicFramePr>
        <p:xfrm>
          <a:off x="640080" y="2035478"/>
          <a:ext cx="10297224" cy="5724455"/>
        </p:xfrm>
        <a:graphic>
          <a:graphicData uri="http://schemas.openxmlformats.org/drawingml/2006/table">
            <a:tbl>
              <a:tblPr firstRow="1" bandRow="1">
                <a:tableStyleId>{5C22544A-7EE6-4342-B048-85BDC9FD1C3A}</a:tableStyleId>
              </a:tblPr>
              <a:tblGrid>
                <a:gridCol w="1010762">
                  <a:extLst>
                    <a:ext uri="{9D8B030D-6E8A-4147-A177-3AD203B41FA5}">
                      <a16:colId xmlns:a16="http://schemas.microsoft.com/office/drawing/2014/main" val="20000"/>
                    </a:ext>
                  </a:extLst>
                </a:gridCol>
                <a:gridCol w="5657259">
                  <a:extLst>
                    <a:ext uri="{9D8B030D-6E8A-4147-A177-3AD203B41FA5}">
                      <a16:colId xmlns:a16="http://schemas.microsoft.com/office/drawing/2014/main" val="20001"/>
                    </a:ext>
                  </a:extLst>
                </a:gridCol>
                <a:gridCol w="2117035">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519176">
                <a:tc>
                  <a:txBody>
                    <a:bodyPr/>
                    <a:lstStyle/>
                    <a:p>
                      <a:pPr algn="ctr"/>
                      <a:r>
                        <a:rPr lang="id-ID" sz="2500" dirty="0"/>
                        <a:t>NO</a:t>
                      </a:r>
                    </a:p>
                  </a:txBody>
                  <a:tcPr marL="128016" marR="128016" marT="64008" marB="64008"/>
                </a:tc>
                <a:tc>
                  <a:txBody>
                    <a:bodyPr/>
                    <a:lstStyle/>
                    <a:p>
                      <a:pPr algn="ctr"/>
                      <a:r>
                        <a:rPr lang="en-US" sz="2500" dirty="0"/>
                        <a:t>PROSEDUR</a:t>
                      </a:r>
                      <a:endParaRPr lang="id-ID" sz="2500" dirty="0"/>
                    </a:p>
                  </a:txBody>
                  <a:tcPr marL="128016" marR="128016" marT="64008" marB="64008"/>
                </a:tc>
                <a:tc>
                  <a:txBody>
                    <a:bodyPr/>
                    <a:lstStyle/>
                    <a:p>
                      <a:pPr algn="ctr"/>
                      <a:r>
                        <a:rPr lang="id-ID" sz="2500" dirty="0"/>
                        <a:t>JUMLAH</a:t>
                      </a:r>
                    </a:p>
                  </a:txBody>
                  <a:tcPr marL="128016" marR="128016" marT="64008" marB="64008"/>
                </a:tc>
                <a:tc>
                  <a:txBody>
                    <a:bodyPr/>
                    <a:lstStyle/>
                    <a:p>
                      <a:pPr algn="ctr"/>
                      <a:r>
                        <a:rPr lang="id-ID" sz="2500" dirty="0"/>
                        <a:t>%</a:t>
                      </a:r>
                    </a:p>
                  </a:txBody>
                  <a:tcPr marL="128016" marR="128016" marT="64008" marB="64008"/>
                </a:tc>
                <a:extLst>
                  <a:ext uri="{0D108BD9-81ED-4DB2-BD59-A6C34878D82A}">
                    <a16:rowId xmlns:a16="http://schemas.microsoft.com/office/drawing/2014/main" val="10000"/>
                  </a:ext>
                </a:extLst>
              </a:tr>
              <a:tr h="468000">
                <a:tc>
                  <a:txBody>
                    <a:bodyPr/>
                    <a:lstStyle/>
                    <a:p>
                      <a:pPr algn="ctr"/>
                      <a:r>
                        <a:rPr lang="id-ID" sz="2000" dirty="0"/>
                        <a:t>1</a:t>
                      </a:r>
                    </a:p>
                  </a:txBody>
                  <a:tcPr marL="128016" marR="128016" marT="64008" marB="64008" anchor="ctr"/>
                </a:tc>
                <a:tc>
                  <a:txBody>
                    <a:bodyPr/>
                    <a:lstStyle/>
                    <a:p>
                      <a:pPr algn="l" fontAlgn="b"/>
                      <a:r>
                        <a:rPr lang="en-US" sz="2000" b="0" i="0" u="none" strike="noStrike" dirty="0">
                          <a:solidFill>
                            <a:srgbClr val="000000"/>
                          </a:solidFill>
                          <a:effectLst/>
                          <a:latin typeface="+mj-lt"/>
                        </a:rPr>
                        <a:t>Phacoemulsification and aspiration of cataract</a:t>
                      </a:r>
                    </a:p>
                  </a:txBody>
                  <a:tcPr marL="9525" marR="9525" marT="9525" marB="0" anchor="ctr"/>
                </a:tc>
                <a:tc>
                  <a:txBody>
                    <a:bodyPr/>
                    <a:lstStyle/>
                    <a:p>
                      <a:pPr algn="r" fontAlgn="b"/>
                      <a:r>
                        <a:rPr lang="id-ID" sz="2000" b="0" i="0" u="none" strike="noStrike" dirty="0">
                          <a:solidFill>
                            <a:srgbClr val="000000"/>
                          </a:solidFill>
                          <a:effectLst/>
                          <a:latin typeface="+mj-lt"/>
                        </a:rPr>
                        <a:t>4,843,509,100 </a:t>
                      </a:r>
                    </a:p>
                  </a:txBody>
                  <a:tcPr marL="9525" marT="9525" marB="0" anchor="ctr"/>
                </a:tc>
                <a:tc>
                  <a:txBody>
                    <a:bodyPr/>
                    <a:lstStyle/>
                    <a:p>
                      <a:pPr algn="ctr" fontAlgn="b"/>
                      <a:r>
                        <a:rPr lang="id-ID" sz="2000" b="0" i="0" u="none" strike="noStrike" dirty="0">
                          <a:solidFill>
                            <a:srgbClr val="000000"/>
                          </a:solidFill>
                          <a:effectLst/>
                          <a:latin typeface="+mj-lt"/>
                        </a:rPr>
                        <a:t>23.95%</a:t>
                      </a:r>
                    </a:p>
                  </a:txBody>
                  <a:tcPr marL="9525" marR="9525" marT="9525" marB="0" anchor="ctr"/>
                </a:tc>
                <a:extLst>
                  <a:ext uri="{0D108BD9-81ED-4DB2-BD59-A6C34878D82A}">
                    <a16:rowId xmlns:a16="http://schemas.microsoft.com/office/drawing/2014/main" val="10001"/>
                  </a:ext>
                </a:extLst>
              </a:tr>
              <a:tr h="468000">
                <a:tc>
                  <a:txBody>
                    <a:bodyPr/>
                    <a:lstStyle/>
                    <a:p>
                      <a:pPr algn="ctr"/>
                      <a:r>
                        <a:rPr lang="id-ID" sz="2000" dirty="0"/>
                        <a:t>2</a:t>
                      </a:r>
                    </a:p>
                  </a:txBody>
                  <a:tcPr marL="128016" marR="128016" marT="64008" marB="64008" anchor="ctr"/>
                </a:tc>
                <a:tc>
                  <a:txBody>
                    <a:bodyPr/>
                    <a:lstStyle/>
                    <a:p>
                      <a:pPr algn="l" fontAlgn="b"/>
                      <a:r>
                        <a:rPr lang="id-ID" sz="2000" b="0" i="0" u="none" strike="noStrike">
                          <a:solidFill>
                            <a:srgbClr val="000000"/>
                          </a:solidFill>
                          <a:effectLst/>
                          <a:latin typeface="+mj-lt"/>
                        </a:rPr>
                        <a:t>Other mechanical vitrectomy</a:t>
                      </a:r>
                    </a:p>
                  </a:txBody>
                  <a:tcPr marL="9525" marR="9525" marT="9525" marB="0" anchor="ctr"/>
                </a:tc>
                <a:tc>
                  <a:txBody>
                    <a:bodyPr/>
                    <a:lstStyle/>
                    <a:p>
                      <a:pPr algn="r" fontAlgn="b"/>
                      <a:r>
                        <a:rPr lang="id-ID" sz="2000" b="0" i="0" u="none" strike="noStrike" dirty="0">
                          <a:solidFill>
                            <a:srgbClr val="000000"/>
                          </a:solidFill>
                          <a:effectLst/>
                          <a:latin typeface="+mj-lt"/>
                        </a:rPr>
                        <a:t>3,022,838,600 </a:t>
                      </a:r>
                    </a:p>
                  </a:txBody>
                  <a:tcPr marL="9525" marT="9525" marB="0" anchor="ctr"/>
                </a:tc>
                <a:tc>
                  <a:txBody>
                    <a:bodyPr/>
                    <a:lstStyle/>
                    <a:p>
                      <a:pPr algn="ctr" fontAlgn="b"/>
                      <a:r>
                        <a:rPr lang="id-ID" sz="2000" b="0" i="0" u="none" strike="noStrike">
                          <a:solidFill>
                            <a:srgbClr val="000000"/>
                          </a:solidFill>
                          <a:effectLst/>
                          <a:latin typeface="+mj-lt"/>
                        </a:rPr>
                        <a:t>14.95%</a:t>
                      </a:r>
                    </a:p>
                  </a:txBody>
                  <a:tcPr marL="9525" marR="9525" marT="9525" marB="0" anchor="ctr"/>
                </a:tc>
                <a:extLst>
                  <a:ext uri="{0D108BD9-81ED-4DB2-BD59-A6C34878D82A}">
                    <a16:rowId xmlns:a16="http://schemas.microsoft.com/office/drawing/2014/main" val="10002"/>
                  </a:ext>
                </a:extLst>
              </a:tr>
              <a:tr h="468000">
                <a:tc>
                  <a:txBody>
                    <a:bodyPr/>
                    <a:lstStyle/>
                    <a:p>
                      <a:pPr algn="ctr"/>
                      <a:r>
                        <a:rPr lang="id-ID" sz="2000" dirty="0"/>
                        <a:t>3</a:t>
                      </a:r>
                    </a:p>
                  </a:txBody>
                  <a:tcPr marL="128016" marR="128016" marT="64008" marB="64008" anchor="ctr"/>
                </a:tc>
                <a:tc>
                  <a:txBody>
                    <a:bodyPr/>
                    <a:lstStyle/>
                    <a:p>
                      <a:pPr algn="l" fontAlgn="b"/>
                      <a:r>
                        <a:rPr lang="en-US" sz="2000" b="0" i="0" u="none" strike="noStrike">
                          <a:solidFill>
                            <a:srgbClr val="000000"/>
                          </a:solidFill>
                          <a:effectLst/>
                          <a:latin typeface="+mj-lt"/>
                        </a:rPr>
                        <a:t>Removal of vitreous, anterior approach</a:t>
                      </a:r>
                    </a:p>
                  </a:txBody>
                  <a:tcPr marL="9525" marR="9525" marT="9525" marB="0" anchor="ctr"/>
                </a:tc>
                <a:tc>
                  <a:txBody>
                    <a:bodyPr/>
                    <a:lstStyle/>
                    <a:p>
                      <a:pPr algn="r" fontAlgn="b"/>
                      <a:r>
                        <a:rPr lang="id-ID" sz="2000" b="0" i="0" u="none" strike="noStrike" dirty="0">
                          <a:solidFill>
                            <a:srgbClr val="000000"/>
                          </a:solidFill>
                          <a:effectLst/>
                          <a:latin typeface="+mj-lt"/>
                        </a:rPr>
                        <a:t>2,275,595,900 </a:t>
                      </a:r>
                    </a:p>
                  </a:txBody>
                  <a:tcPr marL="9525" marT="9525" marB="0" anchor="ctr"/>
                </a:tc>
                <a:tc>
                  <a:txBody>
                    <a:bodyPr/>
                    <a:lstStyle/>
                    <a:p>
                      <a:pPr algn="ctr" fontAlgn="b"/>
                      <a:r>
                        <a:rPr lang="id-ID" sz="2000" b="0" i="0" u="none" strike="noStrike">
                          <a:solidFill>
                            <a:srgbClr val="000000"/>
                          </a:solidFill>
                          <a:effectLst/>
                          <a:latin typeface="+mj-lt"/>
                        </a:rPr>
                        <a:t>11.25%</a:t>
                      </a:r>
                    </a:p>
                  </a:txBody>
                  <a:tcPr marL="9525" marR="9525" marT="9525" marB="0" anchor="ctr"/>
                </a:tc>
                <a:extLst>
                  <a:ext uri="{0D108BD9-81ED-4DB2-BD59-A6C34878D82A}">
                    <a16:rowId xmlns:a16="http://schemas.microsoft.com/office/drawing/2014/main" val="10003"/>
                  </a:ext>
                </a:extLst>
              </a:tr>
              <a:tr h="468000">
                <a:tc>
                  <a:txBody>
                    <a:bodyPr/>
                    <a:lstStyle/>
                    <a:p>
                      <a:pPr algn="ctr"/>
                      <a:r>
                        <a:rPr lang="id-ID" sz="2000" dirty="0"/>
                        <a:t>4</a:t>
                      </a:r>
                    </a:p>
                  </a:txBody>
                  <a:tcPr marL="128016" marR="128016" marT="64008" marB="64008" anchor="ctr"/>
                </a:tc>
                <a:tc>
                  <a:txBody>
                    <a:bodyPr/>
                    <a:lstStyle/>
                    <a:p>
                      <a:pPr algn="l" fontAlgn="b"/>
                      <a:r>
                        <a:rPr lang="id-ID" sz="2000" b="0" i="0" u="none" strike="noStrike">
                          <a:solidFill>
                            <a:srgbClr val="000000"/>
                          </a:solidFill>
                          <a:effectLst/>
                          <a:latin typeface="+mj-lt"/>
                        </a:rPr>
                        <a:t>Trabeculectomy ab externo</a:t>
                      </a:r>
                    </a:p>
                  </a:txBody>
                  <a:tcPr marL="9525" marR="9525" marT="9525" marB="0" anchor="ctr"/>
                </a:tc>
                <a:tc>
                  <a:txBody>
                    <a:bodyPr/>
                    <a:lstStyle/>
                    <a:p>
                      <a:pPr algn="r" fontAlgn="b"/>
                      <a:r>
                        <a:rPr lang="id-ID" sz="2000" b="0" i="0" u="none" strike="noStrike" dirty="0">
                          <a:solidFill>
                            <a:srgbClr val="000000"/>
                          </a:solidFill>
                          <a:effectLst/>
                          <a:latin typeface="+mj-lt"/>
                        </a:rPr>
                        <a:t>1,658,793,000 </a:t>
                      </a:r>
                    </a:p>
                  </a:txBody>
                  <a:tcPr marL="9525" marT="9525" marB="0" anchor="ctr"/>
                </a:tc>
                <a:tc>
                  <a:txBody>
                    <a:bodyPr/>
                    <a:lstStyle/>
                    <a:p>
                      <a:pPr algn="ctr" fontAlgn="b"/>
                      <a:r>
                        <a:rPr lang="id-ID" sz="2000" b="0" i="0" u="none" strike="noStrike">
                          <a:solidFill>
                            <a:srgbClr val="000000"/>
                          </a:solidFill>
                          <a:effectLst/>
                          <a:latin typeface="+mj-lt"/>
                        </a:rPr>
                        <a:t>8.20%</a:t>
                      </a:r>
                    </a:p>
                  </a:txBody>
                  <a:tcPr marL="9525" marR="9525" marT="9525" marB="0" anchor="ctr"/>
                </a:tc>
                <a:extLst>
                  <a:ext uri="{0D108BD9-81ED-4DB2-BD59-A6C34878D82A}">
                    <a16:rowId xmlns:a16="http://schemas.microsoft.com/office/drawing/2014/main" val="10004"/>
                  </a:ext>
                </a:extLst>
              </a:tr>
              <a:tr h="468000">
                <a:tc>
                  <a:txBody>
                    <a:bodyPr/>
                    <a:lstStyle/>
                    <a:p>
                      <a:pPr algn="ctr"/>
                      <a:r>
                        <a:rPr lang="id-ID" sz="2000" dirty="0"/>
                        <a:t>5</a:t>
                      </a:r>
                    </a:p>
                  </a:txBody>
                  <a:tcPr marL="128016" marR="128016" marT="64008" marB="64008" anchor="ctr"/>
                </a:tc>
                <a:tc>
                  <a:txBody>
                    <a:bodyPr/>
                    <a:lstStyle/>
                    <a:p>
                      <a:pPr algn="l" fontAlgn="b"/>
                      <a:r>
                        <a:rPr lang="en-US" sz="2000" b="0" i="0" u="none" strike="noStrike">
                          <a:solidFill>
                            <a:srgbClr val="000000"/>
                          </a:solidFill>
                          <a:effectLst/>
                          <a:latin typeface="+mj-lt"/>
                        </a:rPr>
                        <a:t>Removal of surgically implanted material from posterior segment of eye</a:t>
                      </a:r>
                    </a:p>
                  </a:txBody>
                  <a:tcPr marL="9525" marR="9525" marT="9525" marB="0" anchor="ctr"/>
                </a:tc>
                <a:tc>
                  <a:txBody>
                    <a:bodyPr/>
                    <a:lstStyle/>
                    <a:p>
                      <a:pPr algn="r" fontAlgn="b"/>
                      <a:r>
                        <a:rPr lang="id-ID" sz="2000" b="0" i="0" u="none" strike="noStrike" dirty="0">
                          <a:solidFill>
                            <a:srgbClr val="000000"/>
                          </a:solidFill>
                          <a:effectLst/>
                          <a:latin typeface="+mj-lt"/>
                        </a:rPr>
                        <a:t>1,018,117,200 </a:t>
                      </a:r>
                    </a:p>
                  </a:txBody>
                  <a:tcPr marL="9525" marT="9525" marB="0" anchor="ctr"/>
                </a:tc>
                <a:tc>
                  <a:txBody>
                    <a:bodyPr/>
                    <a:lstStyle/>
                    <a:p>
                      <a:pPr algn="ctr" fontAlgn="b"/>
                      <a:r>
                        <a:rPr lang="id-ID" sz="2000" b="0" i="0" u="none" strike="noStrike">
                          <a:solidFill>
                            <a:srgbClr val="000000"/>
                          </a:solidFill>
                          <a:effectLst/>
                          <a:latin typeface="+mj-lt"/>
                        </a:rPr>
                        <a:t>5.03%</a:t>
                      </a:r>
                    </a:p>
                  </a:txBody>
                  <a:tcPr marL="9525" marR="9525" marT="9525" marB="0" anchor="ctr"/>
                </a:tc>
                <a:extLst>
                  <a:ext uri="{0D108BD9-81ED-4DB2-BD59-A6C34878D82A}">
                    <a16:rowId xmlns:a16="http://schemas.microsoft.com/office/drawing/2014/main" val="10005"/>
                  </a:ext>
                </a:extLst>
              </a:tr>
              <a:tr h="468000">
                <a:tc>
                  <a:txBody>
                    <a:bodyPr/>
                    <a:lstStyle/>
                    <a:p>
                      <a:pPr algn="ctr"/>
                      <a:r>
                        <a:rPr lang="id-ID" sz="2000" dirty="0"/>
                        <a:t>6</a:t>
                      </a:r>
                    </a:p>
                  </a:txBody>
                  <a:tcPr marL="128016" marR="128016" marT="64008" marB="64008" anchor="ctr"/>
                </a:tc>
                <a:tc>
                  <a:txBody>
                    <a:bodyPr/>
                    <a:lstStyle/>
                    <a:p>
                      <a:pPr algn="l" fontAlgn="b"/>
                      <a:r>
                        <a:rPr lang="en-US" sz="2000" b="0" i="0" u="none" strike="noStrike">
                          <a:solidFill>
                            <a:srgbClr val="000000"/>
                          </a:solidFill>
                          <a:effectLst/>
                          <a:latin typeface="+mj-lt"/>
                        </a:rPr>
                        <a:t>Secondary insertion of intraocular lens prosthesis</a:t>
                      </a:r>
                    </a:p>
                  </a:txBody>
                  <a:tcPr marL="9525" marR="9525" marT="9525" marB="0" anchor="ctr"/>
                </a:tc>
                <a:tc>
                  <a:txBody>
                    <a:bodyPr/>
                    <a:lstStyle/>
                    <a:p>
                      <a:pPr algn="r" fontAlgn="b"/>
                      <a:r>
                        <a:rPr lang="id-ID" sz="2000" b="0" i="0" u="none" strike="noStrike" dirty="0">
                          <a:solidFill>
                            <a:srgbClr val="000000"/>
                          </a:solidFill>
                          <a:effectLst/>
                          <a:latin typeface="+mj-lt"/>
                        </a:rPr>
                        <a:t>890,825,000 </a:t>
                      </a:r>
                    </a:p>
                  </a:txBody>
                  <a:tcPr marL="9525" marT="9525" marB="0" anchor="ctr"/>
                </a:tc>
                <a:tc>
                  <a:txBody>
                    <a:bodyPr/>
                    <a:lstStyle/>
                    <a:p>
                      <a:pPr algn="ctr" fontAlgn="b"/>
                      <a:r>
                        <a:rPr lang="id-ID" sz="2000" b="0" i="0" u="none" strike="noStrike">
                          <a:solidFill>
                            <a:srgbClr val="000000"/>
                          </a:solidFill>
                          <a:effectLst/>
                          <a:latin typeface="+mj-lt"/>
                        </a:rPr>
                        <a:t>4.40%</a:t>
                      </a:r>
                    </a:p>
                  </a:txBody>
                  <a:tcPr marL="9525" marR="9525" marT="9525" marB="0" anchor="ctr"/>
                </a:tc>
                <a:extLst>
                  <a:ext uri="{0D108BD9-81ED-4DB2-BD59-A6C34878D82A}">
                    <a16:rowId xmlns:a16="http://schemas.microsoft.com/office/drawing/2014/main" val="10006"/>
                  </a:ext>
                </a:extLst>
              </a:tr>
              <a:tr h="468000">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j-lt"/>
                        </a:rPr>
                        <a:t>Other intracapsular extraction of lens</a:t>
                      </a:r>
                    </a:p>
                  </a:txBody>
                  <a:tcPr marL="9525" marR="9525" marT="9525" marB="0" anchor="ctr"/>
                </a:tc>
                <a:tc>
                  <a:txBody>
                    <a:bodyPr/>
                    <a:lstStyle/>
                    <a:p>
                      <a:pPr algn="r" fontAlgn="b"/>
                      <a:r>
                        <a:rPr lang="id-ID" sz="2000" b="0" i="0" u="none" strike="noStrike" dirty="0">
                          <a:solidFill>
                            <a:srgbClr val="000000"/>
                          </a:solidFill>
                          <a:effectLst/>
                          <a:latin typeface="+mj-lt"/>
                        </a:rPr>
                        <a:t>689,873,700 </a:t>
                      </a:r>
                    </a:p>
                  </a:txBody>
                  <a:tcPr marL="9525" marT="9525" marB="0" anchor="ctr"/>
                </a:tc>
                <a:tc>
                  <a:txBody>
                    <a:bodyPr/>
                    <a:lstStyle/>
                    <a:p>
                      <a:pPr algn="ctr" fontAlgn="b"/>
                      <a:r>
                        <a:rPr lang="id-ID" sz="2000" b="0" i="0" u="none" strike="noStrike">
                          <a:solidFill>
                            <a:srgbClr val="000000"/>
                          </a:solidFill>
                          <a:effectLst/>
                          <a:latin typeface="+mj-lt"/>
                        </a:rPr>
                        <a:t>3.41%</a:t>
                      </a:r>
                    </a:p>
                  </a:txBody>
                  <a:tcPr marL="9525" marR="9525" marT="9525" marB="0" anchor="ctr"/>
                </a:tc>
                <a:extLst>
                  <a:ext uri="{0D108BD9-81ED-4DB2-BD59-A6C34878D82A}">
                    <a16:rowId xmlns:a16="http://schemas.microsoft.com/office/drawing/2014/main" val="10007"/>
                  </a:ext>
                </a:extLst>
              </a:tr>
              <a:tr h="539904">
                <a:tc>
                  <a:txBody>
                    <a:bodyPr/>
                    <a:lstStyle/>
                    <a:p>
                      <a:pPr algn="ctr"/>
                      <a:r>
                        <a:rPr lang="id-ID" sz="2000" dirty="0"/>
                        <a:t>8</a:t>
                      </a:r>
                    </a:p>
                  </a:txBody>
                  <a:tcPr marL="128016" marR="128016" marT="64008" marB="64008" anchor="ctr"/>
                </a:tc>
                <a:tc>
                  <a:txBody>
                    <a:bodyPr/>
                    <a:lstStyle/>
                    <a:p>
                      <a:pPr algn="l" fontAlgn="b"/>
                      <a:r>
                        <a:rPr lang="en-US" sz="2000" b="0" i="0" u="none" strike="noStrike">
                          <a:solidFill>
                            <a:srgbClr val="000000"/>
                          </a:solidFill>
                          <a:effectLst/>
                          <a:latin typeface="+mj-lt"/>
                        </a:rPr>
                        <a:t>Excision of pterygium with corneal graft</a:t>
                      </a:r>
                    </a:p>
                  </a:txBody>
                  <a:tcPr marL="9525" marR="9525" marT="9525" marB="0" anchor="ctr"/>
                </a:tc>
                <a:tc>
                  <a:txBody>
                    <a:bodyPr/>
                    <a:lstStyle/>
                    <a:p>
                      <a:pPr algn="r" fontAlgn="b"/>
                      <a:r>
                        <a:rPr lang="id-ID" sz="2000" b="0" i="0" u="none" strike="noStrike" dirty="0">
                          <a:solidFill>
                            <a:srgbClr val="000000"/>
                          </a:solidFill>
                          <a:effectLst/>
                          <a:latin typeface="+mj-lt"/>
                        </a:rPr>
                        <a:t>660,667,300 </a:t>
                      </a:r>
                    </a:p>
                  </a:txBody>
                  <a:tcPr marL="9525" marT="9525" marB="0" anchor="ctr"/>
                </a:tc>
                <a:tc>
                  <a:txBody>
                    <a:bodyPr/>
                    <a:lstStyle/>
                    <a:p>
                      <a:pPr algn="ctr" fontAlgn="b"/>
                      <a:r>
                        <a:rPr lang="id-ID" sz="2000" b="0" i="0" u="none" strike="noStrike">
                          <a:solidFill>
                            <a:srgbClr val="000000"/>
                          </a:solidFill>
                          <a:effectLst/>
                          <a:latin typeface="+mj-lt"/>
                        </a:rPr>
                        <a:t>3.27%</a:t>
                      </a:r>
                    </a:p>
                  </a:txBody>
                  <a:tcPr marL="9525" marR="9525" marT="9525" marB="0" anchor="ctr"/>
                </a:tc>
                <a:extLst>
                  <a:ext uri="{0D108BD9-81ED-4DB2-BD59-A6C34878D82A}">
                    <a16:rowId xmlns:a16="http://schemas.microsoft.com/office/drawing/2014/main" val="10008"/>
                  </a:ext>
                </a:extLst>
              </a:tr>
              <a:tr h="468000">
                <a:tc>
                  <a:txBody>
                    <a:bodyPr/>
                    <a:lstStyle/>
                    <a:p>
                      <a:pPr algn="ctr"/>
                      <a:r>
                        <a:rPr lang="id-ID" sz="2000" dirty="0"/>
                        <a:t>9</a:t>
                      </a:r>
                    </a:p>
                  </a:txBody>
                  <a:tcPr marL="128016" marR="128016" marT="64008" marB="64008" anchor="ctr"/>
                </a:tc>
                <a:tc>
                  <a:txBody>
                    <a:bodyPr/>
                    <a:lstStyle/>
                    <a:p>
                      <a:pPr algn="l" fontAlgn="b"/>
                      <a:r>
                        <a:rPr lang="id-ID" sz="2000" b="0" i="0" u="none" strike="noStrike">
                          <a:solidFill>
                            <a:srgbClr val="000000"/>
                          </a:solidFill>
                          <a:effectLst/>
                          <a:latin typeface="+mj-lt"/>
                        </a:rPr>
                        <a:t>Lamellar keratoplasty with autograft</a:t>
                      </a:r>
                    </a:p>
                  </a:txBody>
                  <a:tcPr marL="9525" marR="9525" marT="9525" marB="0" anchor="ctr"/>
                </a:tc>
                <a:tc>
                  <a:txBody>
                    <a:bodyPr/>
                    <a:lstStyle/>
                    <a:p>
                      <a:pPr algn="r" fontAlgn="b"/>
                      <a:r>
                        <a:rPr lang="id-ID" sz="2000" b="0" i="0" u="none" strike="noStrike" dirty="0">
                          <a:solidFill>
                            <a:srgbClr val="000000"/>
                          </a:solidFill>
                          <a:effectLst/>
                          <a:latin typeface="+mj-lt"/>
                        </a:rPr>
                        <a:t>579,433,000 </a:t>
                      </a:r>
                    </a:p>
                  </a:txBody>
                  <a:tcPr marL="9525" marT="9525" marB="0" anchor="ctr"/>
                </a:tc>
                <a:tc>
                  <a:txBody>
                    <a:bodyPr/>
                    <a:lstStyle/>
                    <a:p>
                      <a:pPr algn="ctr" fontAlgn="b"/>
                      <a:r>
                        <a:rPr lang="id-ID" sz="2000" b="0" i="0" u="none" strike="noStrike">
                          <a:solidFill>
                            <a:srgbClr val="000000"/>
                          </a:solidFill>
                          <a:effectLst/>
                          <a:latin typeface="+mj-lt"/>
                        </a:rPr>
                        <a:t>2.87%</a:t>
                      </a:r>
                    </a:p>
                  </a:txBody>
                  <a:tcPr marL="9525" marR="9525" marT="9525" marB="0" anchor="ctr"/>
                </a:tc>
                <a:extLst>
                  <a:ext uri="{0D108BD9-81ED-4DB2-BD59-A6C34878D82A}">
                    <a16:rowId xmlns:a16="http://schemas.microsoft.com/office/drawing/2014/main" val="10009"/>
                  </a:ext>
                </a:extLst>
              </a:tr>
              <a:tr h="468000">
                <a:tc>
                  <a:txBody>
                    <a:bodyPr/>
                    <a:lstStyle/>
                    <a:p>
                      <a:pPr algn="ctr"/>
                      <a:r>
                        <a:rPr lang="id-ID" sz="2000" dirty="0"/>
                        <a:t>10</a:t>
                      </a:r>
                    </a:p>
                  </a:txBody>
                  <a:tcPr marL="128016" marR="128016" marT="64008" marB="64008" anchor="ctr"/>
                </a:tc>
                <a:tc>
                  <a:txBody>
                    <a:bodyPr/>
                    <a:lstStyle/>
                    <a:p>
                      <a:pPr algn="l" fontAlgn="b"/>
                      <a:r>
                        <a:rPr lang="en-US" sz="2000" b="0" i="0" u="none" strike="noStrike" dirty="0">
                          <a:solidFill>
                            <a:srgbClr val="000000"/>
                          </a:solidFill>
                          <a:effectLst/>
                          <a:latin typeface="+mj-lt"/>
                        </a:rPr>
                        <a:t>Extracapsular extraction of lens by temporal inferior route</a:t>
                      </a:r>
                    </a:p>
                  </a:txBody>
                  <a:tcPr marL="9525" marR="9525" marT="9525" marB="0" anchor="ctr"/>
                </a:tc>
                <a:tc>
                  <a:txBody>
                    <a:bodyPr/>
                    <a:lstStyle/>
                    <a:p>
                      <a:pPr algn="r" fontAlgn="b"/>
                      <a:r>
                        <a:rPr lang="id-ID" sz="2000" b="0" i="0" u="none" strike="noStrike" dirty="0">
                          <a:solidFill>
                            <a:srgbClr val="000000"/>
                          </a:solidFill>
                          <a:effectLst/>
                          <a:latin typeface="+mj-lt"/>
                        </a:rPr>
                        <a:t>469,758,800 </a:t>
                      </a:r>
                    </a:p>
                  </a:txBody>
                  <a:tcPr marL="9525" marT="9525" marB="0" anchor="ctr"/>
                </a:tc>
                <a:tc>
                  <a:txBody>
                    <a:bodyPr/>
                    <a:lstStyle/>
                    <a:p>
                      <a:pPr algn="ctr" fontAlgn="b"/>
                      <a:r>
                        <a:rPr lang="id-ID" sz="2000" b="0" i="0" u="none" strike="noStrike" dirty="0">
                          <a:solidFill>
                            <a:srgbClr val="000000"/>
                          </a:solidFill>
                          <a:effectLst/>
                          <a:latin typeface="+mj-lt"/>
                        </a:rPr>
                        <a:t>2.32%</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5150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id-ID" sz="3600" dirty="0"/>
              <a:t>10 prosedu</a:t>
            </a:r>
            <a:r>
              <a:rPr lang="en-US" sz="3600" dirty="0"/>
              <a:t>r </a:t>
            </a:r>
            <a:r>
              <a:rPr lang="en-US" sz="3600" dirty="0" err="1"/>
              <a:t>berbiaya</a:t>
            </a:r>
            <a:r>
              <a:rPr lang="id-ID" sz="3600" dirty="0"/>
              <a:t> perkasus terbersar ritl </a:t>
            </a:r>
            <a:r>
              <a:rPr lang="id-ID" sz="3600" spc="-1" dirty="0">
                <a:solidFill>
                  <a:srgbClr val="575F6D"/>
                </a:solidFill>
              </a:rPr>
              <a:t>Desember 2022 - Mei 2023</a:t>
            </a:r>
            <a:endParaRPr lang="id-ID"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14663462"/>
              </p:ext>
            </p:extLst>
          </p:nvPr>
        </p:nvGraphicFramePr>
        <p:xfrm>
          <a:off x="640080" y="1978606"/>
          <a:ext cx="11305336" cy="6839505"/>
        </p:xfrm>
        <a:graphic>
          <a:graphicData uri="http://schemas.openxmlformats.org/drawingml/2006/table">
            <a:tbl>
              <a:tblPr firstRow="1" bandRow="1">
                <a:tableStyleId>{5C22544A-7EE6-4342-B048-85BDC9FD1C3A}</a:tableStyleId>
              </a:tblPr>
              <a:tblGrid>
                <a:gridCol w="766688">
                  <a:extLst>
                    <a:ext uri="{9D8B030D-6E8A-4147-A177-3AD203B41FA5}">
                      <a16:colId xmlns:a16="http://schemas.microsoft.com/office/drawing/2014/main" val="20000"/>
                    </a:ext>
                  </a:extLst>
                </a:gridCol>
                <a:gridCol w="4291168">
                  <a:extLst>
                    <a:ext uri="{9D8B030D-6E8A-4147-A177-3AD203B41FA5}">
                      <a16:colId xmlns:a16="http://schemas.microsoft.com/office/drawing/2014/main" val="20001"/>
                    </a:ext>
                  </a:extLst>
                </a:gridCol>
                <a:gridCol w="1692701">
                  <a:extLst>
                    <a:ext uri="{9D8B030D-6E8A-4147-A177-3AD203B41FA5}">
                      <a16:colId xmlns:a16="http://schemas.microsoft.com/office/drawing/2014/main" val="20002"/>
                    </a:ext>
                  </a:extLst>
                </a:gridCol>
                <a:gridCol w="1818475">
                  <a:extLst>
                    <a:ext uri="{9D8B030D-6E8A-4147-A177-3AD203B41FA5}">
                      <a16:colId xmlns:a16="http://schemas.microsoft.com/office/drawing/2014/main" val="376059896"/>
                    </a:ext>
                  </a:extLst>
                </a:gridCol>
                <a:gridCol w="1512168">
                  <a:extLst>
                    <a:ext uri="{9D8B030D-6E8A-4147-A177-3AD203B41FA5}">
                      <a16:colId xmlns:a16="http://schemas.microsoft.com/office/drawing/2014/main" val="883016264"/>
                    </a:ext>
                  </a:extLst>
                </a:gridCol>
                <a:gridCol w="1224136">
                  <a:extLst>
                    <a:ext uri="{9D8B030D-6E8A-4147-A177-3AD203B41FA5}">
                      <a16:colId xmlns:a16="http://schemas.microsoft.com/office/drawing/2014/main" val="20003"/>
                    </a:ext>
                  </a:extLst>
                </a:gridCol>
              </a:tblGrid>
              <a:tr h="519176">
                <a:tc>
                  <a:txBody>
                    <a:bodyPr/>
                    <a:lstStyle/>
                    <a:p>
                      <a:pPr algn="ctr"/>
                      <a:r>
                        <a:rPr lang="id-ID" sz="2000" dirty="0"/>
                        <a:t>NO</a:t>
                      </a:r>
                    </a:p>
                  </a:txBody>
                  <a:tcPr marL="128016" marR="128016" marT="64008" marB="64008" anchor="ctr"/>
                </a:tc>
                <a:tc>
                  <a:txBody>
                    <a:bodyPr/>
                    <a:lstStyle/>
                    <a:p>
                      <a:pPr algn="ctr"/>
                      <a:r>
                        <a:rPr lang="en-US" sz="2000" dirty="0"/>
                        <a:t>PROSEDUR</a:t>
                      </a:r>
                      <a:endParaRPr lang="id-ID" sz="2000" dirty="0"/>
                    </a:p>
                  </a:txBody>
                  <a:tcPr marL="128016" marR="128016" marT="64008" marB="64008" anchor="ctr"/>
                </a:tc>
                <a:tc>
                  <a:txBody>
                    <a:bodyPr/>
                    <a:lstStyle/>
                    <a:p>
                      <a:pPr algn="ctr"/>
                      <a:r>
                        <a:rPr lang="id-ID" sz="2000" dirty="0"/>
                        <a:t>BIAYA</a:t>
                      </a:r>
                      <a:r>
                        <a:rPr lang="id-ID" sz="2000" baseline="0" dirty="0"/>
                        <a:t> PER KASUS</a:t>
                      </a:r>
                      <a:endParaRPr lang="id-ID" sz="2000" dirty="0"/>
                    </a:p>
                  </a:txBody>
                  <a:tcPr marL="128016" marR="128016" marT="64008" marB="64008" anchor="ctr"/>
                </a:tc>
                <a:tc>
                  <a:txBody>
                    <a:bodyPr/>
                    <a:lstStyle/>
                    <a:p>
                      <a:pPr algn="ctr"/>
                      <a:r>
                        <a:rPr lang="id-ID" sz="2000" dirty="0"/>
                        <a:t>TOTAL BIAYA</a:t>
                      </a:r>
                    </a:p>
                  </a:txBody>
                  <a:tcPr marL="128016" marR="128016" marT="64008" marB="64008" anchor="ctr"/>
                </a:tc>
                <a:tc>
                  <a:txBody>
                    <a:bodyPr/>
                    <a:lstStyle/>
                    <a:p>
                      <a:pPr algn="ctr"/>
                      <a:r>
                        <a:rPr lang="id-ID" sz="2000" dirty="0"/>
                        <a:t>JUMLAH KASUS</a:t>
                      </a:r>
                    </a:p>
                  </a:txBody>
                  <a:tcPr marL="128016" marR="128016" marT="64008" marB="64008" anchor="ctr"/>
                </a:tc>
                <a:tc>
                  <a:txBody>
                    <a:bodyPr/>
                    <a:lstStyle/>
                    <a:p>
                      <a:pPr algn="ctr"/>
                      <a:r>
                        <a:rPr lang="id-ID" sz="2000" dirty="0"/>
                        <a:t>% TOTAL</a:t>
                      </a:r>
                    </a:p>
                  </a:txBody>
                  <a:tcPr marL="128016" marR="128016" marT="64008" marB="64008" anchor="ctr"/>
                </a:tc>
                <a:extLst>
                  <a:ext uri="{0D108BD9-81ED-4DB2-BD59-A6C34878D82A}">
                    <a16:rowId xmlns:a16="http://schemas.microsoft.com/office/drawing/2014/main" val="10000"/>
                  </a:ext>
                </a:extLst>
              </a:tr>
              <a:tr h="468000">
                <a:tc>
                  <a:txBody>
                    <a:bodyPr/>
                    <a:lstStyle/>
                    <a:p>
                      <a:pPr algn="ctr"/>
                      <a:r>
                        <a:rPr lang="id-ID" sz="2000" dirty="0"/>
                        <a:t>1</a:t>
                      </a:r>
                    </a:p>
                  </a:txBody>
                  <a:tcPr marL="128016" marR="128016" marT="64008" marB="64008" anchor="ctr"/>
                </a:tc>
                <a:tc>
                  <a:txBody>
                    <a:bodyPr/>
                    <a:lstStyle/>
                    <a:p>
                      <a:pPr algn="l" fontAlgn="b"/>
                      <a:r>
                        <a:rPr lang="id-ID" sz="2000" b="0" i="0" u="none" strike="noStrike" dirty="0">
                          <a:solidFill>
                            <a:srgbClr val="000000"/>
                          </a:solidFill>
                          <a:effectLst/>
                          <a:latin typeface="+mj-lt"/>
                        </a:rPr>
                        <a:t>Other scleral fistulizing procedure</a:t>
                      </a:r>
                    </a:p>
                  </a:txBody>
                  <a:tcPr marL="9525" marR="9525" marT="9525" marB="0" anchor="ctr"/>
                </a:tc>
                <a:tc>
                  <a:txBody>
                    <a:bodyPr/>
                    <a:lstStyle/>
                    <a:p>
                      <a:pPr algn="r" fontAlgn="b"/>
                      <a:r>
                        <a:rPr lang="id-ID" sz="2000" b="0" i="0" u="none" strike="noStrike" dirty="0">
                          <a:solidFill>
                            <a:srgbClr val="000000"/>
                          </a:solidFill>
                          <a:effectLst/>
                          <a:latin typeface="+mj-lt"/>
                        </a:rPr>
                        <a:t>17,456,800 </a:t>
                      </a:r>
                    </a:p>
                  </a:txBody>
                  <a:tcPr marL="9525" marT="9525" marB="0" anchor="ctr"/>
                </a:tc>
                <a:tc>
                  <a:txBody>
                    <a:bodyPr/>
                    <a:lstStyle/>
                    <a:p>
                      <a:pPr algn="r" fontAlgn="b"/>
                      <a:r>
                        <a:rPr lang="id-ID" sz="2000" b="0" i="0" u="none" strike="noStrike" dirty="0">
                          <a:solidFill>
                            <a:srgbClr val="000000"/>
                          </a:solidFill>
                          <a:effectLst/>
                          <a:latin typeface="+mj-lt"/>
                        </a:rPr>
                        <a:t>17,456,800 </a:t>
                      </a:r>
                    </a:p>
                  </a:txBody>
                  <a:tcPr marL="9525" marT="9525" marB="0" anchor="ctr"/>
                </a:tc>
                <a:tc>
                  <a:txBody>
                    <a:bodyPr/>
                    <a:lstStyle/>
                    <a:p>
                      <a:pPr algn="ctr" fontAlgn="b"/>
                      <a:r>
                        <a:rPr lang="id-ID" sz="2000" b="0" i="0" u="none" strike="noStrike" dirty="0">
                          <a:solidFill>
                            <a:srgbClr val="000000"/>
                          </a:solidFill>
                          <a:effectLst/>
                          <a:latin typeface="+mj-lt"/>
                        </a:rPr>
                        <a:t>1</a:t>
                      </a:r>
                    </a:p>
                  </a:txBody>
                  <a:tcPr marL="9525" marR="9525" marT="9525" marB="0" anchor="ctr"/>
                </a:tc>
                <a:tc>
                  <a:txBody>
                    <a:bodyPr/>
                    <a:lstStyle/>
                    <a:p>
                      <a:pPr algn="ctr" fontAlgn="b"/>
                      <a:r>
                        <a:rPr lang="id-ID" sz="2000" b="0" i="0" u="none" strike="noStrike">
                          <a:solidFill>
                            <a:srgbClr val="000000"/>
                          </a:solidFill>
                          <a:effectLst/>
                          <a:latin typeface="+mj-lt"/>
                        </a:rPr>
                        <a:t>0.05%</a:t>
                      </a:r>
                    </a:p>
                  </a:txBody>
                  <a:tcPr marL="9525" marR="9525" marT="9525" marB="0" anchor="ctr"/>
                </a:tc>
                <a:extLst>
                  <a:ext uri="{0D108BD9-81ED-4DB2-BD59-A6C34878D82A}">
                    <a16:rowId xmlns:a16="http://schemas.microsoft.com/office/drawing/2014/main" val="10001"/>
                  </a:ext>
                </a:extLst>
              </a:tr>
              <a:tr h="468000">
                <a:tc>
                  <a:txBody>
                    <a:bodyPr/>
                    <a:lstStyle/>
                    <a:p>
                      <a:pPr algn="ctr"/>
                      <a:r>
                        <a:rPr lang="id-ID" sz="2000" dirty="0"/>
                        <a:t>2</a:t>
                      </a:r>
                    </a:p>
                  </a:txBody>
                  <a:tcPr marL="128016" marR="128016" marT="64008" marB="64008" anchor="ctr"/>
                </a:tc>
                <a:tc>
                  <a:txBody>
                    <a:bodyPr/>
                    <a:lstStyle/>
                    <a:p>
                      <a:pPr algn="l" fontAlgn="b"/>
                      <a:r>
                        <a:rPr lang="id-ID" sz="2000" b="0" i="0" u="none" strike="noStrike">
                          <a:solidFill>
                            <a:srgbClr val="000000"/>
                          </a:solidFill>
                          <a:effectLst/>
                          <a:latin typeface="+mj-lt"/>
                        </a:rPr>
                        <a:t>Other lamellar keratoplasty</a:t>
                      </a:r>
                    </a:p>
                  </a:txBody>
                  <a:tcPr marL="9525" marR="9525" marT="9525" marB="0" anchor="ctr"/>
                </a:tc>
                <a:tc>
                  <a:txBody>
                    <a:bodyPr/>
                    <a:lstStyle/>
                    <a:p>
                      <a:pPr algn="r" fontAlgn="b"/>
                      <a:r>
                        <a:rPr lang="id-ID" sz="2000" b="0" i="0" u="none" strike="noStrike" dirty="0">
                          <a:solidFill>
                            <a:srgbClr val="000000"/>
                          </a:solidFill>
                          <a:effectLst/>
                          <a:latin typeface="+mj-lt"/>
                        </a:rPr>
                        <a:t>17,312,944 </a:t>
                      </a:r>
                    </a:p>
                  </a:txBody>
                  <a:tcPr marL="9525" marT="9525" marB="0" anchor="ctr"/>
                </a:tc>
                <a:tc>
                  <a:txBody>
                    <a:bodyPr/>
                    <a:lstStyle/>
                    <a:p>
                      <a:pPr algn="r" fontAlgn="b"/>
                      <a:r>
                        <a:rPr lang="id-ID" sz="2000" b="0" i="0" u="none" strike="noStrike" dirty="0">
                          <a:solidFill>
                            <a:srgbClr val="000000"/>
                          </a:solidFill>
                          <a:effectLst/>
                          <a:latin typeface="+mj-lt"/>
                        </a:rPr>
                        <a:t>155,816,500 </a:t>
                      </a:r>
                    </a:p>
                  </a:txBody>
                  <a:tcPr marL="9525" marT="9525" marB="0" anchor="ctr"/>
                </a:tc>
                <a:tc>
                  <a:txBody>
                    <a:bodyPr/>
                    <a:lstStyle/>
                    <a:p>
                      <a:pPr algn="ctr" fontAlgn="b"/>
                      <a:r>
                        <a:rPr lang="id-ID" sz="2000" b="0" i="0" u="none" strike="noStrike">
                          <a:solidFill>
                            <a:srgbClr val="000000"/>
                          </a:solidFill>
                          <a:effectLst/>
                          <a:latin typeface="+mj-lt"/>
                        </a:rPr>
                        <a:t>9</a:t>
                      </a:r>
                    </a:p>
                  </a:txBody>
                  <a:tcPr marL="9525" marR="9525" marT="9525" marB="0" anchor="ctr"/>
                </a:tc>
                <a:tc>
                  <a:txBody>
                    <a:bodyPr/>
                    <a:lstStyle/>
                    <a:p>
                      <a:pPr algn="ctr" fontAlgn="b"/>
                      <a:r>
                        <a:rPr lang="id-ID" sz="2000" b="0" i="0" u="none" strike="noStrike">
                          <a:solidFill>
                            <a:srgbClr val="000000"/>
                          </a:solidFill>
                          <a:effectLst/>
                          <a:latin typeface="+mj-lt"/>
                        </a:rPr>
                        <a:t>0.49%</a:t>
                      </a:r>
                    </a:p>
                  </a:txBody>
                  <a:tcPr marL="9525" marR="9525" marT="9525" marB="0" anchor="ctr"/>
                </a:tc>
                <a:extLst>
                  <a:ext uri="{0D108BD9-81ED-4DB2-BD59-A6C34878D82A}">
                    <a16:rowId xmlns:a16="http://schemas.microsoft.com/office/drawing/2014/main" val="10002"/>
                  </a:ext>
                </a:extLst>
              </a:tr>
              <a:tr h="468000">
                <a:tc>
                  <a:txBody>
                    <a:bodyPr/>
                    <a:lstStyle/>
                    <a:p>
                      <a:pPr algn="ctr"/>
                      <a:r>
                        <a:rPr lang="id-ID" sz="2000" dirty="0"/>
                        <a:t>3</a:t>
                      </a:r>
                    </a:p>
                  </a:txBody>
                  <a:tcPr marL="128016" marR="128016" marT="64008" marB="64008" anchor="ctr"/>
                </a:tc>
                <a:tc>
                  <a:txBody>
                    <a:bodyPr/>
                    <a:lstStyle/>
                    <a:p>
                      <a:pPr algn="l" fontAlgn="b"/>
                      <a:r>
                        <a:rPr lang="en-US" sz="2000" b="0" i="0" u="none" strike="noStrike">
                          <a:solidFill>
                            <a:srgbClr val="000000"/>
                          </a:solidFill>
                          <a:effectLst/>
                          <a:latin typeface="+mj-lt"/>
                        </a:rPr>
                        <a:t>Removal of vitreous, anterior approach</a:t>
                      </a:r>
                    </a:p>
                  </a:txBody>
                  <a:tcPr marL="9525" marR="9525" marT="9525" marB="0" anchor="ctr"/>
                </a:tc>
                <a:tc>
                  <a:txBody>
                    <a:bodyPr/>
                    <a:lstStyle/>
                    <a:p>
                      <a:pPr algn="r" fontAlgn="b"/>
                      <a:r>
                        <a:rPr lang="id-ID" sz="2000" b="0" i="0" u="none" strike="noStrike" dirty="0">
                          <a:solidFill>
                            <a:srgbClr val="000000"/>
                          </a:solidFill>
                          <a:effectLst/>
                          <a:latin typeface="+mj-lt"/>
                        </a:rPr>
                        <a:t>17,239,363 </a:t>
                      </a:r>
                    </a:p>
                  </a:txBody>
                  <a:tcPr marL="9525" marT="9525" marB="0" anchor="ctr"/>
                </a:tc>
                <a:tc>
                  <a:txBody>
                    <a:bodyPr/>
                    <a:lstStyle/>
                    <a:p>
                      <a:pPr algn="r" fontAlgn="b"/>
                      <a:r>
                        <a:rPr lang="id-ID" sz="2000" b="0" i="0" u="none" strike="noStrike" dirty="0">
                          <a:solidFill>
                            <a:srgbClr val="000000"/>
                          </a:solidFill>
                          <a:effectLst/>
                          <a:latin typeface="+mj-lt"/>
                        </a:rPr>
                        <a:t>2,275,595,900 </a:t>
                      </a:r>
                    </a:p>
                  </a:txBody>
                  <a:tcPr marL="9525" marT="9525" marB="0" anchor="ctr"/>
                </a:tc>
                <a:tc>
                  <a:txBody>
                    <a:bodyPr/>
                    <a:lstStyle/>
                    <a:p>
                      <a:pPr algn="ctr" fontAlgn="b"/>
                      <a:r>
                        <a:rPr lang="id-ID" sz="2000" b="0" i="0" u="none" strike="noStrike">
                          <a:solidFill>
                            <a:srgbClr val="000000"/>
                          </a:solidFill>
                          <a:effectLst/>
                          <a:latin typeface="+mj-lt"/>
                        </a:rPr>
                        <a:t>132</a:t>
                      </a:r>
                    </a:p>
                  </a:txBody>
                  <a:tcPr marL="9525" marR="9525" marT="9525" marB="0" anchor="ctr"/>
                </a:tc>
                <a:tc>
                  <a:txBody>
                    <a:bodyPr/>
                    <a:lstStyle/>
                    <a:p>
                      <a:pPr algn="ctr" fontAlgn="b"/>
                      <a:r>
                        <a:rPr lang="id-ID" sz="2000" b="0" i="0" u="none" strike="noStrike">
                          <a:solidFill>
                            <a:srgbClr val="000000"/>
                          </a:solidFill>
                          <a:effectLst/>
                          <a:latin typeface="+mj-lt"/>
                        </a:rPr>
                        <a:t>7.17%</a:t>
                      </a:r>
                    </a:p>
                  </a:txBody>
                  <a:tcPr marL="9525" marR="9525" marT="9525" marB="0" anchor="ctr"/>
                </a:tc>
                <a:extLst>
                  <a:ext uri="{0D108BD9-81ED-4DB2-BD59-A6C34878D82A}">
                    <a16:rowId xmlns:a16="http://schemas.microsoft.com/office/drawing/2014/main" val="10003"/>
                  </a:ext>
                </a:extLst>
              </a:tr>
              <a:tr h="468000">
                <a:tc>
                  <a:txBody>
                    <a:bodyPr/>
                    <a:lstStyle/>
                    <a:p>
                      <a:pPr algn="ctr"/>
                      <a:r>
                        <a:rPr lang="id-ID" sz="2000" dirty="0"/>
                        <a:t>4</a:t>
                      </a:r>
                    </a:p>
                  </a:txBody>
                  <a:tcPr marL="128016" marR="128016" marT="64008" marB="64008" anchor="ctr"/>
                </a:tc>
                <a:tc>
                  <a:txBody>
                    <a:bodyPr/>
                    <a:lstStyle/>
                    <a:p>
                      <a:pPr algn="l" fontAlgn="b"/>
                      <a:r>
                        <a:rPr lang="id-ID" sz="2000" b="0" i="0" u="none" strike="noStrike">
                          <a:solidFill>
                            <a:srgbClr val="000000"/>
                          </a:solidFill>
                          <a:effectLst/>
                          <a:latin typeface="+mj-lt"/>
                        </a:rPr>
                        <a:t>Other penetrating keratoplasty</a:t>
                      </a:r>
                    </a:p>
                  </a:txBody>
                  <a:tcPr marL="9525" marR="9525" marT="9525" marB="0" anchor="ctr"/>
                </a:tc>
                <a:tc>
                  <a:txBody>
                    <a:bodyPr/>
                    <a:lstStyle/>
                    <a:p>
                      <a:pPr algn="r" fontAlgn="b"/>
                      <a:r>
                        <a:rPr lang="id-ID" sz="2000" b="0" i="0" u="none" strike="noStrike" dirty="0">
                          <a:solidFill>
                            <a:srgbClr val="000000"/>
                          </a:solidFill>
                          <a:effectLst/>
                          <a:latin typeface="+mj-lt"/>
                        </a:rPr>
                        <a:t>17,197,860 </a:t>
                      </a:r>
                    </a:p>
                  </a:txBody>
                  <a:tcPr marL="9525" marT="9525" marB="0" anchor="ctr"/>
                </a:tc>
                <a:tc>
                  <a:txBody>
                    <a:bodyPr/>
                    <a:lstStyle/>
                    <a:p>
                      <a:pPr algn="r" fontAlgn="b"/>
                      <a:r>
                        <a:rPr lang="id-ID" sz="2000" b="0" i="0" u="none" strike="noStrike" dirty="0">
                          <a:solidFill>
                            <a:srgbClr val="000000"/>
                          </a:solidFill>
                          <a:effectLst/>
                          <a:latin typeface="+mj-lt"/>
                        </a:rPr>
                        <a:t>85,989,300 </a:t>
                      </a:r>
                    </a:p>
                  </a:txBody>
                  <a:tcPr marL="9525" marT="9525" marB="0" anchor="ctr"/>
                </a:tc>
                <a:tc>
                  <a:txBody>
                    <a:bodyPr/>
                    <a:lstStyle/>
                    <a:p>
                      <a:pPr algn="ctr" fontAlgn="b"/>
                      <a:r>
                        <a:rPr lang="id-ID" sz="2000" b="0" i="0" u="none" strike="noStrike">
                          <a:solidFill>
                            <a:srgbClr val="000000"/>
                          </a:solidFill>
                          <a:effectLst/>
                          <a:latin typeface="+mj-lt"/>
                        </a:rPr>
                        <a:t>5</a:t>
                      </a:r>
                    </a:p>
                  </a:txBody>
                  <a:tcPr marL="9525" marR="9525" marT="9525" marB="0" anchor="ctr"/>
                </a:tc>
                <a:tc>
                  <a:txBody>
                    <a:bodyPr/>
                    <a:lstStyle/>
                    <a:p>
                      <a:pPr algn="ctr" fontAlgn="b"/>
                      <a:r>
                        <a:rPr lang="id-ID" sz="2000" b="0" i="0" u="none" strike="noStrike">
                          <a:solidFill>
                            <a:srgbClr val="000000"/>
                          </a:solidFill>
                          <a:effectLst/>
                          <a:latin typeface="+mj-lt"/>
                        </a:rPr>
                        <a:t>0.27%</a:t>
                      </a:r>
                    </a:p>
                  </a:txBody>
                  <a:tcPr marL="9525" marR="9525" marT="9525" marB="0" anchor="ctr"/>
                </a:tc>
                <a:extLst>
                  <a:ext uri="{0D108BD9-81ED-4DB2-BD59-A6C34878D82A}">
                    <a16:rowId xmlns:a16="http://schemas.microsoft.com/office/drawing/2014/main" val="10004"/>
                  </a:ext>
                </a:extLst>
              </a:tr>
              <a:tr h="468000">
                <a:tc>
                  <a:txBody>
                    <a:bodyPr/>
                    <a:lstStyle/>
                    <a:p>
                      <a:pPr algn="ctr"/>
                      <a:r>
                        <a:rPr lang="id-ID" sz="2000" dirty="0"/>
                        <a:t>5</a:t>
                      </a:r>
                    </a:p>
                  </a:txBody>
                  <a:tcPr marL="128016" marR="128016" marT="64008" marB="64008" anchor="ctr"/>
                </a:tc>
                <a:tc>
                  <a:txBody>
                    <a:bodyPr/>
                    <a:lstStyle/>
                    <a:p>
                      <a:pPr algn="l" fontAlgn="b"/>
                      <a:r>
                        <a:rPr lang="id-ID" sz="2000" b="0" i="0" u="none" strike="noStrike">
                          <a:solidFill>
                            <a:srgbClr val="000000"/>
                          </a:solidFill>
                          <a:effectLst/>
                          <a:latin typeface="+mj-lt"/>
                        </a:rPr>
                        <a:t>Other mechanical vitrectomy</a:t>
                      </a:r>
                    </a:p>
                  </a:txBody>
                  <a:tcPr marL="9525" marR="9525" marT="9525" marB="0" anchor="ctr"/>
                </a:tc>
                <a:tc>
                  <a:txBody>
                    <a:bodyPr/>
                    <a:lstStyle/>
                    <a:p>
                      <a:pPr algn="r" fontAlgn="b"/>
                      <a:r>
                        <a:rPr lang="id-ID" sz="2000" b="0" i="0" u="none" strike="noStrike" dirty="0">
                          <a:solidFill>
                            <a:srgbClr val="000000"/>
                          </a:solidFill>
                          <a:effectLst/>
                          <a:latin typeface="+mj-lt"/>
                        </a:rPr>
                        <a:t>16,700,766 </a:t>
                      </a:r>
                    </a:p>
                  </a:txBody>
                  <a:tcPr marL="9525" marT="9525" marB="0" anchor="ctr"/>
                </a:tc>
                <a:tc>
                  <a:txBody>
                    <a:bodyPr/>
                    <a:lstStyle/>
                    <a:p>
                      <a:pPr algn="r" fontAlgn="b"/>
                      <a:r>
                        <a:rPr lang="id-ID" sz="2000" b="0" i="0" u="none" strike="noStrike" dirty="0">
                          <a:solidFill>
                            <a:srgbClr val="000000"/>
                          </a:solidFill>
                          <a:effectLst/>
                          <a:latin typeface="+mj-lt"/>
                        </a:rPr>
                        <a:t>3,022,838,600 </a:t>
                      </a:r>
                    </a:p>
                  </a:txBody>
                  <a:tcPr marL="9525" marT="9525" marB="0" anchor="ctr"/>
                </a:tc>
                <a:tc>
                  <a:txBody>
                    <a:bodyPr/>
                    <a:lstStyle/>
                    <a:p>
                      <a:pPr algn="ctr" fontAlgn="b"/>
                      <a:r>
                        <a:rPr lang="id-ID" sz="2000" b="0" i="0" u="none" strike="noStrike">
                          <a:solidFill>
                            <a:srgbClr val="000000"/>
                          </a:solidFill>
                          <a:effectLst/>
                          <a:latin typeface="+mj-lt"/>
                        </a:rPr>
                        <a:t>181</a:t>
                      </a:r>
                    </a:p>
                  </a:txBody>
                  <a:tcPr marL="9525" marR="9525" marT="9525" marB="0" anchor="ctr"/>
                </a:tc>
                <a:tc>
                  <a:txBody>
                    <a:bodyPr/>
                    <a:lstStyle/>
                    <a:p>
                      <a:pPr algn="ctr" fontAlgn="b"/>
                      <a:r>
                        <a:rPr lang="id-ID" sz="2000" b="0" i="0" u="none" strike="noStrike">
                          <a:solidFill>
                            <a:srgbClr val="000000"/>
                          </a:solidFill>
                          <a:effectLst/>
                          <a:latin typeface="+mj-lt"/>
                        </a:rPr>
                        <a:t>9.83%</a:t>
                      </a:r>
                    </a:p>
                  </a:txBody>
                  <a:tcPr marL="9525" marR="9525" marT="9525" marB="0" anchor="ctr"/>
                </a:tc>
                <a:extLst>
                  <a:ext uri="{0D108BD9-81ED-4DB2-BD59-A6C34878D82A}">
                    <a16:rowId xmlns:a16="http://schemas.microsoft.com/office/drawing/2014/main" val="10005"/>
                  </a:ext>
                </a:extLst>
              </a:tr>
              <a:tr h="675789">
                <a:tc>
                  <a:txBody>
                    <a:bodyPr/>
                    <a:lstStyle/>
                    <a:p>
                      <a:pPr algn="ctr"/>
                      <a:r>
                        <a:rPr lang="id-ID" sz="2000" dirty="0"/>
                        <a:t>6</a:t>
                      </a:r>
                    </a:p>
                  </a:txBody>
                  <a:tcPr marL="128016" marR="128016" marT="64008" marB="64008" anchor="ctr"/>
                </a:tc>
                <a:tc>
                  <a:txBody>
                    <a:bodyPr/>
                    <a:lstStyle/>
                    <a:p>
                      <a:pPr algn="l" fontAlgn="b"/>
                      <a:r>
                        <a:rPr lang="id-ID" sz="2000" b="0" i="0" u="none" strike="noStrike">
                          <a:solidFill>
                            <a:srgbClr val="000000"/>
                          </a:solidFill>
                          <a:effectLst/>
                          <a:latin typeface="+mj-lt"/>
                        </a:rPr>
                        <a:t>Lamellar keratoplasty with autograft</a:t>
                      </a:r>
                    </a:p>
                  </a:txBody>
                  <a:tcPr marL="9525" marR="9525" marT="9525" marB="0" anchor="ctr"/>
                </a:tc>
                <a:tc>
                  <a:txBody>
                    <a:bodyPr/>
                    <a:lstStyle/>
                    <a:p>
                      <a:pPr algn="r" fontAlgn="b"/>
                      <a:r>
                        <a:rPr lang="id-ID" sz="2000" b="0" i="0" u="none" strike="noStrike" dirty="0">
                          <a:solidFill>
                            <a:srgbClr val="000000"/>
                          </a:solidFill>
                          <a:effectLst/>
                          <a:latin typeface="+mj-lt"/>
                        </a:rPr>
                        <a:t>16,095,361 </a:t>
                      </a:r>
                    </a:p>
                  </a:txBody>
                  <a:tcPr marL="9525" marT="9525" marB="0" anchor="ctr"/>
                </a:tc>
                <a:tc>
                  <a:txBody>
                    <a:bodyPr/>
                    <a:lstStyle/>
                    <a:p>
                      <a:pPr algn="r" fontAlgn="b"/>
                      <a:r>
                        <a:rPr lang="id-ID" sz="2000" b="0" i="0" u="none" strike="noStrike" dirty="0">
                          <a:solidFill>
                            <a:srgbClr val="000000"/>
                          </a:solidFill>
                          <a:effectLst/>
                          <a:latin typeface="+mj-lt"/>
                        </a:rPr>
                        <a:t>579,433,000 </a:t>
                      </a:r>
                    </a:p>
                  </a:txBody>
                  <a:tcPr marL="9525" marT="9525" marB="0" anchor="ctr"/>
                </a:tc>
                <a:tc>
                  <a:txBody>
                    <a:bodyPr/>
                    <a:lstStyle/>
                    <a:p>
                      <a:pPr algn="ctr" fontAlgn="b"/>
                      <a:r>
                        <a:rPr lang="id-ID" sz="2000" b="0" i="0" u="none" strike="noStrike">
                          <a:solidFill>
                            <a:srgbClr val="000000"/>
                          </a:solidFill>
                          <a:effectLst/>
                          <a:latin typeface="+mj-lt"/>
                        </a:rPr>
                        <a:t>36</a:t>
                      </a:r>
                    </a:p>
                  </a:txBody>
                  <a:tcPr marL="9525" marR="9525" marT="9525" marB="0" anchor="ctr"/>
                </a:tc>
                <a:tc>
                  <a:txBody>
                    <a:bodyPr/>
                    <a:lstStyle/>
                    <a:p>
                      <a:pPr algn="ctr" fontAlgn="b"/>
                      <a:r>
                        <a:rPr lang="id-ID" sz="2000" b="0" i="0" u="none" strike="noStrike">
                          <a:solidFill>
                            <a:srgbClr val="000000"/>
                          </a:solidFill>
                          <a:effectLst/>
                          <a:latin typeface="+mj-lt"/>
                        </a:rPr>
                        <a:t>1.96%</a:t>
                      </a:r>
                    </a:p>
                  </a:txBody>
                  <a:tcPr marL="9525" marR="9525" marT="9525" marB="0" anchor="ctr"/>
                </a:tc>
                <a:extLst>
                  <a:ext uri="{0D108BD9-81ED-4DB2-BD59-A6C34878D82A}">
                    <a16:rowId xmlns:a16="http://schemas.microsoft.com/office/drawing/2014/main" val="10006"/>
                  </a:ext>
                </a:extLst>
              </a:tr>
              <a:tr h="468000">
                <a:tc>
                  <a:txBody>
                    <a:bodyPr/>
                    <a:lstStyle/>
                    <a:p>
                      <a:pPr algn="ctr"/>
                      <a:r>
                        <a:rPr lang="id-ID" sz="2000" dirty="0"/>
                        <a:t>7</a:t>
                      </a:r>
                    </a:p>
                  </a:txBody>
                  <a:tcPr marL="128016" marR="128016" marT="64008" marB="64008" anchor="ctr"/>
                </a:tc>
                <a:tc>
                  <a:txBody>
                    <a:bodyPr/>
                    <a:lstStyle/>
                    <a:p>
                      <a:pPr algn="l" fontAlgn="b"/>
                      <a:r>
                        <a:rPr lang="en-US" sz="2000" b="0" i="0" u="none" strike="noStrike">
                          <a:solidFill>
                            <a:srgbClr val="000000"/>
                          </a:solidFill>
                          <a:effectLst/>
                          <a:latin typeface="+mj-lt"/>
                        </a:rPr>
                        <a:t>Other repair of laceration of eyelid, full-thickness</a:t>
                      </a:r>
                    </a:p>
                  </a:txBody>
                  <a:tcPr marL="9525" marR="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ctr" fontAlgn="b"/>
                      <a:r>
                        <a:rPr lang="id-ID" sz="2000" b="0" i="0" u="none" strike="noStrike">
                          <a:solidFill>
                            <a:srgbClr val="000000"/>
                          </a:solidFill>
                          <a:effectLst/>
                          <a:latin typeface="+mj-lt"/>
                        </a:rPr>
                        <a:t>1</a:t>
                      </a:r>
                    </a:p>
                  </a:txBody>
                  <a:tcPr marL="9525" marR="9525" marT="9525" marB="0" anchor="ctr"/>
                </a:tc>
                <a:tc>
                  <a:txBody>
                    <a:bodyPr/>
                    <a:lstStyle/>
                    <a:p>
                      <a:pPr algn="ctr" fontAlgn="b"/>
                      <a:r>
                        <a:rPr lang="id-ID" sz="2000" b="0" i="0" u="none" strike="noStrike">
                          <a:solidFill>
                            <a:srgbClr val="000000"/>
                          </a:solidFill>
                          <a:effectLst/>
                          <a:latin typeface="+mj-lt"/>
                        </a:rPr>
                        <a:t>0.05%</a:t>
                      </a:r>
                    </a:p>
                  </a:txBody>
                  <a:tcPr marL="9525" marR="9525" marT="9525" marB="0" anchor="ctr"/>
                </a:tc>
                <a:extLst>
                  <a:ext uri="{0D108BD9-81ED-4DB2-BD59-A6C34878D82A}">
                    <a16:rowId xmlns:a16="http://schemas.microsoft.com/office/drawing/2014/main" val="10007"/>
                  </a:ext>
                </a:extLst>
              </a:tr>
              <a:tr h="468000">
                <a:tc>
                  <a:txBody>
                    <a:bodyPr/>
                    <a:lstStyle/>
                    <a:p>
                      <a:pPr algn="ctr"/>
                      <a:r>
                        <a:rPr lang="id-ID" sz="2000" dirty="0"/>
                        <a:t>8</a:t>
                      </a:r>
                    </a:p>
                  </a:txBody>
                  <a:tcPr marL="128016" marR="128016" marT="64008" marB="64008" anchor="ctr"/>
                </a:tc>
                <a:tc>
                  <a:txBody>
                    <a:bodyPr/>
                    <a:lstStyle/>
                    <a:p>
                      <a:pPr algn="l" fontAlgn="b"/>
                      <a:r>
                        <a:rPr lang="en-US" sz="2000" b="0" i="0" u="none" strike="noStrike">
                          <a:solidFill>
                            <a:srgbClr val="000000"/>
                          </a:solidFill>
                          <a:effectLst/>
                          <a:latin typeface="+mj-lt"/>
                        </a:rPr>
                        <a:t>Destruction of lesion of eyelid</a:t>
                      </a:r>
                    </a:p>
                  </a:txBody>
                  <a:tcPr marL="9525" marR="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ctr" fontAlgn="b"/>
                      <a:r>
                        <a:rPr lang="id-ID" sz="2000" b="0" i="0" u="none" strike="noStrike">
                          <a:solidFill>
                            <a:srgbClr val="000000"/>
                          </a:solidFill>
                          <a:effectLst/>
                          <a:latin typeface="+mj-lt"/>
                        </a:rPr>
                        <a:t>1</a:t>
                      </a:r>
                    </a:p>
                  </a:txBody>
                  <a:tcPr marL="9525" marR="9525" marT="9525" marB="0" anchor="ctr"/>
                </a:tc>
                <a:tc>
                  <a:txBody>
                    <a:bodyPr/>
                    <a:lstStyle/>
                    <a:p>
                      <a:pPr algn="ctr" fontAlgn="b"/>
                      <a:r>
                        <a:rPr lang="id-ID" sz="2000" b="0" i="0" u="none" strike="noStrike">
                          <a:solidFill>
                            <a:srgbClr val="000000"/>
                          </a:solidFill>
                          <a:effectLst/>
                          <a:latin typeface="+mj-lt"/>
                        </a:rPr>
                        <a:t>0.05%</a:t>
                      </a:r>
                    </a:p>
                  </a:txBody>
                  <a:tcPr marL="9525" marR="9525" marT="9525" marB="0" anchor="ctr"/>
                </a:tc>
                <a:extLst>
                  <a:ext uri="{0D108BD9-81ED-4DB2-BD59-A6C34878D82A}">
                    <a16:rowId xmlns:a16="http://schemas.microsoft.com/office/drawing/2014/main" val="10008"/>
                  </a:ext>
                </a:extLst>
              </a:tr>
              <a:tr h="468000">
                <a:tc>
                  <a:txBody>
                    <a:bodyPr/>
                    <a:lstStyle/>
                    <a:p>
                      <a:pPr algn="ctr"/>
                      <a:r>
                        <a:rPr lang="id-ID" sz="2000" dirty="0"/>
                        <a:t>9</a:t>
                      </a:r>
                    </a:p>
                  </a:txBody>
                  <a:tcPr marL="128016" marR="128016" marT="64008" marB="64008" anchor="ctr"/>
                </a:tc>
                <a:tc>
                  <a:txBody>
                    <a:bodyPr/>
                    <a:lstStyle/>
                    <a:p>
                      <a:pPr algn="l" fontAlgn="b"/>
                      <a:r>
                        <a:rPr lang="en-US" sz="2000" b="0" i="0" u="none" strike="noStrike">
                          <a:solidFill>
                            <a:srgbClr val="000000"/>
                          </a:solidFill>
                          <a:effectLst/>
                          <a:latin typeface="+mj-lt"/>
                        </a:rPr>
                        <a:t>Removal of intraocular foreign body from anterior segment of eye, not otherwise specified</a:t>
                      </a:r>
                    </a:p>
                  </a:txBody>
                  <a:tcPr marL="9525" marR="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r" fontAlgn="b"/>
                      <a:r>
                        <a:rPr lang="id-ID" sz="2000" b="0" i="0" u="none" strike="noStrike" dirty="0">
                          <a:solidFill>
                            <a:srgbClr val="000000"/>
                          </a:solidFill>
                          <a:effectLst/>
                          <a:latin typeface="+mj-lt"/>
                        </a:rPr>
                        <a:t>14,255,100 </a:t>
                      </a:r>
                    </a:p>
                  </a:txBody>
                  <a:tcPr marL="9525" marT="9525" marB="0" anchor="ctr"/>
                </a:tc>
                <a:tc>
                  <a:txBody>
                    <a:bodyPr/>
                    <a:lstStyle/>
                    <a:p>
                      <a:pPr algn="ctr" fontAlgn="b"/>
                      <a:r>
                        <a:rPr lang="id-ID" sz="2000" b="0" i="0" u="none" strike="noStrike">
                          <a:solidFill>
                            <a:srgbClr val="000000"/>
                          </a:solidFill>
                          <a:effectLst/>
                          <a:latin typeface="+mj-lt"/>
                        </a:rPr>
                        <a:t>1</a:t>
                      </a:r>
                    </a:p>
                  </a:txBody>
                  <a:tcPr marL="9525" marR="9525" marT="9525" marB="0" anchor="ctr"/>
                </a:tc>
                <a:tc>
                  <a:txBody>
                    <a:bodyPr/>
                    <a:lstStyle/>
                    <a:p>
                      <a:pPr algn="ctr" fontAlgn="b"/>
                      <a:r>
                        <a:rPr lang="id-ID" sz="2000" b="0" i="0" u="none" strike="noStrike">
                          <a:solidFill>
                            <a:srgbClr val="000000"/>
                          </a:solidFill>
                          <a:effectLst/>
                          <a:latin typeface="+mj-lt"/>
                        </a:rPr>
                        <a:t>0.05%</a:t>
                      </a:r>
                    </a:p>
                  </a:txBody>
                  <a:tcPr marL="9525" marR="9525" marT="9525" marB="0" anchor="ctr"/>
                </a:tc>
                <a:extLst>
                  <a:ext uri="{0D108BD9-81ED-4DB2-BD59-A6C34878D82A}">
                    <a16:rowId xmlns:a16="http://schemas.microsoft.com/office/drawing/2014/main" val="10009"/>
                  </a:ext>
                </a:extLst>
              </a:tr>
              <a:tr h="468000">
                <a:tc>
                  <a:txBody>
                    <a:bodyPr/>
                    <a:lstStyle/>
                    <a:p>
                      <a:pPr algn="ctr"/>
                      <a:r>
                        <a:rPr lang="id-ID" sz="2000" dirty="0"/>
                        <a:t>10</a:t>
                      </a:r>
                    </a:p>
                  </a:txBody>
                  <a:tcPr marL="128016" marR="128016" marT="64008" marB="64008" anchor="ctr"/>
                </a:tc>
                <a:tc>
                  <a:txBody>
                    <a:bodyPr/>
                    <a:lstStyle/>
                    <a:p>
                      <a:pPr algn="l" fontAlgn="b"/>
                      <a:r>
                        <a:rPr lang="en-US" sz="2000" b="0" i="0" u="none" strike="noStrike" dirty="0">
                          <a:solidFill>
                            <a:srgbClr val="000000"/>
                          </a:solidFill>
                          <a:effectLst/>
                          <a:latin typeface="+mj-lt"/>
                        </a:rPr>
                        <a:t>Repair of </a:t>
                      </a:r>
                      <a:r>
                        <a:rPr lang="en-US" sz="2000" b="0" i="0" u="none" strike="noStrike" dirty="0" err="1">
                          <a:solidFill>
                            <a:srgbClr val="000000"/>
                          </a:solidFill>
                          <a:effectLst/>
                          <a:latin typeface="+mj-lt"/>
                        </a:rPr>
                        <a:t>blepharoptosis</a:t>
                      </a:r>
                      <a:r>
                        <a:rPr lang="en-US" sz="2000" b="0" i="0" u="none" strike="noStrike" dirty="0">
                          <a:solidFill>
                            <a:srgbClr val="000000"/>
                          </a:solidFill>
                          <a:effectLst/>
                          <a:latin typeface="+mj-lt"/>
                        </a:rPr>
                        <a:t> by other techniques</a:t>
                      </a:r>
                    </a:p>
                  </a:txBody>
                  <a:tcPr marL="9525" marR="9525" marT="9525" marB="0" anchor="ctr"/>
                </a:tc>
                <a:tc>
                  <a:txBody>
                    <a:bodyPr/>
                    <a:lstStyle/>
                    <a:p>
                      <a:pPr algn="r" fontAlgn="b"/>
                      <a:r>
                        <a:rPr lang="id-ID" sz="2000" b="0" i="0" u="none" strike="noStrike" dirty="0">
                          <a:solidFill>
                            <a:srgbClr val="000000"/>
                          </a:solidFill>
                          <a:effectLst/>
                          <a:latin typeface="+mj-lt"/>
                        </a:rPr>
                        <a:t>13,665,633 </a:t>
                      </a:r>
                    </a:p>
                  </a:txBody>
                  <a:tcPr marL="9525" marT="9525" marB="0" anchor="ctr"/>
                </a:tc>
                <a:tc>
                  <a:txBody>
                    <a:bodyPr/>
                    <a:lstStyle/>
                    <a:p>
                      <a:pPr algn="r" fontAlgn="b"/>
                      <a:r>
                        <a:rPr lang="id-ID" sz="2000" b="0" i="0" u="none" strike="noStrike" dirty="0">
                          <a:solidFill>
                            <a:srgbClr val="000000"/>
                          </a:solidFill>
                          <a:effectLst/>
                          <a:latin typeface="+mj-lt"/>
                        </a:rPr>
                        <a:t>40,996,900 </a:t>
                      </a:r>
                    </a:p>
                  </a:txBody>
                  <a:tcPr marL="9525" marT="9525" marB="0" anchor="ctr"/>
                </a:tc>
                <a:tc>
                  <a:txBody>
                    <a:bodyPr/>
                    <a:lstStyle/>
                    <a:p>
                      <a:pPr algn="ctr" fontAlgn="b"/>
                      <a:r>
                        <a:rPr lang="id-ID" sz="2000" b="0" i="0" u="none" strike="noStrike" dirty="0">
                          <a:solidFill>
                            <a:srgbClr val="000000"/>
                          </a:solidFill>
                          <a:effectLst/>
                          <a:latin typeface="+mj-lt"/>
                        </a:rPr>
                        <a:t>3</a:t>
                      </a:r>
                    </a:p>
                  </a:txBody>
                  <a:tcPr marL="9525" marR="9525" marT="9525" marB="0" anchor="ctr"/>
                </a:tc>
                <a:tc>
                  <a:txBody>
                    <a:bodyPr/>
                    <a:lstStyle/>
                    <a:p>
                      <a:pPr algn="ctr" fontAlgn="b"/>
                      <a:r>
                        <a:rPr lang="id-ID" sz="2000" b="0" i="0" u="none" strike="noStrike" dirty="0">
                          <a:solidFill>
                            <a:srgbClr val="000000"/>
                          </a:solidFill>
                          <a:effectLst/>
                          <a:latin typeface="+mj-lt"/>
                        </a:rPr>
                        <a:t>0.16%</a:t>
                      </a: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03838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4097"/>
            <a:ext cx="10454640" cy="864096"/>
          </a:xfrm>
        </p:spPr>
        <p:txBody>
          <a:bodyPr anchor="ctr">
            <a:normAutofit fontScale="90000"/>
          </a:bodyPr>
          <a:lstStyle/>
          <a:p>
            <a:r>
              <a:rPr lang="id-ID" sz="3600" dirty="0"/>
              <a:t>PEMANFAATAN KELAS RAWAT</a:t>
            </a:r>
            <a:br>
              <a:rPr lang="id-ID" sz="3600" dirty="0"/>
            </a:br>
            <a:r>
              <a:rPr lang="id-ID" sz="3600" dirty="0"/>
              <a:t>DESEMBER 2022 – MEI 2023</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0735789"/>
              </p:ext>
            </p:extLst>
          </p:nvPr>
        </p:nvGraphicFramePr>
        <p:xfrm>
          <a:off x="639762" y="1640620"/>
          <a:ext cx="11233647" cy="3229641"/>
        </p:xfrm>
        <a:graphic>
          <a:graphicData uri="http://schemas.openxmlformats.org/drawingml/2006/table">
            <a:tbl>
              <a:tblPr firstRow="1" bandRow="1">
                <a:tableStyleId>{5C22544A-7EE6-4342-B048-85BDC9FD1C3A}</a:tableStyleId>
              </a:tblPr>
              <a:tblGrid>
                <a:gridCol w="136855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584177">
                  <a:extLst>
                    <a:ext uri="{9D8B030D-6E8A-4147-A177-3AD203B41FA5}">
                      <a16:colId xmlns:a16="http://schemas.microsoft.com/office/drawing/2014/main" val="20007"/>
                    </a:ext>
                  </a:extLst>
                </a:gridCol>
              </a:tblGrid>
              <a:tr h="542441">
                <a:tc>
                  <a:txBody>
                    <a:bodyPr/>
                    <a:lstStyle/>
                    <a:p>
                      <a:pPr algn="ctr">
                        <a:lnSpc>
                          <a:spcPct val="115000"/>
                        </a:lnSpc>
                        <a:spcAft>
                          <a:spcPts val="0"/>
                        </a:spcAft>
                      </a:pPr>
                      <a:r>
                        <a:rPr lang="id-ID" sz="2000" b="1" dirty="0">
                          <a:latin typeface="+mn-lt"/>
                          <a:ea typeface="Calibri"/>
                          <a:cs typeface="Times New Roman"/>
                        </a:rPr>
                        <a:t>BULAN</a:t>
                      </a:r>
                      <a:endParaRPr lang="id-ID" sz="2000" dirty="0">
                        <a:latin typeface="+mn-lt"/>
                        <a:ea typeface="Calibri"/>
                        <a:cs typeface="Times New Roman"/>
                      </a:endParaRPr>
                    </a:p>
                  </a:txBody>
                  <a:tcPr marL="68580" marR="68580" marT="0" marB="0" anchor="ctr"/>
                </a:tc>
                <a:tc>
                  <a:txBody>
                    <a:bodyPr/>
                    <a:lstStyle/>
                    <a:p>
                      <a:pPr algn="ctr">
                        <a:lnSpc>
                          <a:spcPct val="115000"/>
                        </a:lnSpc>
                        <a:spcAft>
                          <a:spcPts val="0"/>
                        </a:spcAft>
                      </a:pPr>
                      <a:r>
                        <a:rPr lang="id-ID" sz="2000" b="1" dirty="0">
                          <a:latin typeface="+mn-lt"/>
                          <a:ea typeface="Calibri"/>
                          <a:cs typeface="Times New Roman"/>
                        </a:rPr>
                        <a:t>KELAS I</a:t>
                      </a:r>
                      <a:endParaRPr lang="id-ID" sz="2000" dirty="0">
                        <a:latin typeface="+mn-lt"/>
                        <a:ea typeface="Calibri"/>
                        <a:cs typeface="Times New Roman"/>
                      </a:endParaRPr>
                    </a:p>
                  </a:txBody>
                  <a:tcPr marL="68580" marR="68580" marT="0" marB="0" anchor="ctr"/>
                </a:tc>
                <a:tc>
                  <a:txBody>
                    <a:bodyPr/>
                    <a:lstStyle/>
                    <a:p>
                      <a:pPr algn="ctr">
                        <a:lnSpc>
                          <a:spcPct val="115000"/>
                        </a:lnSpc>
                        <a:spcAft>
                          <a:spcPts val="0"/>
                        </a:spcAft>
                      </a:pPr>
                      <a:r>
                        <a:rPr lang="id-ID" sz="2000" dirty="0">
                          <a:latin typeface="+mn-lt"/>
                          <a:ea typeface="Calibri"/>
                          <a:cs typeface="Times New Roman"/>
                        </a:rPr>
                        <a:t>%</a:t>
                      </a:r>
                    </a:p>
                  </a:txBody>
                  <a:tcPr marL="68580" marR="68580" marT="0" marB="0" anchor="ctr"/>
                </a:tc>
                <a:tc>
                  <a:txBody>
                    <a:bodyPr/>
                    <a:lstStyle/>
                    <a:p>
                      <a:pPr algn="ctr">
                        <a:lnSpc>
                          <a:spcPct val="115000"/>
                        </a:lnSpc>
                        <a:spcAft>
                          <a:spcPts val="0"/>
                        </a:spcAft>
                      </a:pPr>
                      <a:r>
                        <a:rPr lang="id-ID" sz="2000" b="1" dirty="0">
                          <a:latin typeface="+mn-lt"/>
                          <a:ea typeface="Calibri"/>
                          <a:cs typeface="Times New Roman"/>
                        </a:rPr>
                        <a:t>KELAS I</a:t>
                      </a:r>
                      <a:r>
                        <a:rPr lang="en-US" sz="2000" b="1" dirty="0">
                          <a:latin typeface="+mn-lt"/>
                          <a:ea typeface="Calibri"/>
                          <a:cs typeface="Times New Roman"/>
                        </a:rPr>
                        <a:t>I</a:t>
                      </a:r>
                      <a:endParaRPr lang="id-ID" sz="2000" dirty="0">
                        <a:latin typeface="+mn-lt"/>
                        <a:ea typeface="Calibri"/>
                        <a:cs typeface="Times New Roman"/>
                      </a:endParaRPr>
                    </a:p>
                  </a:txBody>
                  <a:tcPr marL="68580" marR="68580" marT="0" marB="0" anchor="ctr"/>
                </a:tc>
                <a:tc>
                  <a:txBody>
                    <a:bodyPr/>
                    <a:lstStyle/>
                    <a:p>
                      <a:pPr algn="ctr">
                        <a:lnSpc>
                          <a:spcPct val="115000"/>
                        </a:lnSpc>
                        <a:spcAft>
                          <a:spcPts val="0"/>
                        </a:spcAft>
                      </a:pPr>
                      <a:r>
                        <a:rPr lang="id-ID" sz="2000" dirty="0">
                          <a:latin typeface="+mn-lt"/>
                          <a:ea typeface="Calibri"/>
                          <a:cs typeface="Times New Roman"/>
                        </a:rPr>
                        <a:t>%</a:t>
                      </a:r>
                    </a:p>
                  </a:txBody>
                  <a:tcPr marL="68580" marR="68580" marT="0" marB="0" anchor="ctr"/>
                </a:tc>
                <a:tc>
                  <a:txBody>
                    <a:bodyPr/>
                    <a:lstStyle/>
                    <a:p>
                      <a:pPr algn="ctr">
                        <a:lnSpc>
                          <a:spcPct val="115000"/>
                        </a:lnSpc>
                        <a:spcAft>
                          <a:spcPts val="0"/>
                        </a:spcAft>
                      </a:pPr>
                      <a:r>
                        <a:rPr lang="id-ID" sz="2000" b="1" dirty="0">
                          <a:latin typeface="+mn-lt"/>
                          <a:ea typeface="Calibri"/>
                          <a:cs typeface="Times New Roman"/>
                        </a:rPr>
                        <a:t>KELAS III</a:t>
                      </a:r>
                      <a:endParaRPr lang="id-ID" sz="2000" dirty="0">
                        <a:latin typeface="+mn-lt"/>
                        <a:ea typeface="Calibri"/>
                        <a:cs typeface="Times New Roman"/>
                      </a:endParaRPr>
                    </a:p>
                  </a:txBody>
                  <a:tcPr marL="68580" marR="68580" marT="0" marB="0" anchor="ctr"/>
                </a:tc>
                <a:tc>
                  <a:txBody>
                    <a:bodyPr/>
                    <a:lstStyle/>
                    <a:p>
                      <a:pPr algn="ctr">
                        <a:lnSpc>
                          <a:spcPct val="115000"/>
                        </a:lnSpc>
                        <a:spcAft>
                          <a:spcPts val="0"/>
                        </a:spcAft>
                      </a:pPr>
                      <a:r>
                        <a:rPr lang="id-ID" sz="2000" dirty="0">
                          <a:latin typeface="+mn-lt"/>
                          <a:ea typeface="Calibri"/>
                          <a:cs typeface="Times New Roman"/>
                        </a:rPr>
                        <a:t>%</a:t>
                      </a:r>
                    </a:p>
                  </a:txBody>
                  <a:tcPr marL="68580" marR="68580" marT="0" marB="0" anchor="ctr"/>
                </a:tc>
                <a:tc>
                  <a:txBody>
                    <a:bodyPr/>
                    <a:lstStyle/>
                    <a:p>
                      <a:pPr algn="ctr">
                        <a:lnSpc>
                          <a:spcPct val="115000"/>
                        </a:lnSpc>
                        <a:spcAft>
                          <a:spcPts val="0"/>
                        </a:spcAft>
                      </a:pPr>
                      <a:r>
                        <a:rPr lang="id-ID" sz="2000" dirty="0">
                          <a:latin typeface="+mn-lt"/>
                          <a:ea typeface="Calibri"/>
                          <a:cs typeface="Times New Roman"/>
                        </a:rPr>
                        <a:t>TOTAL</a:t>
                      </a:r>
                    </a:p>
                  </a:txBody>
                  <a:tcPr marL="68580" marR="68580" marT="0" marB="0" anchor="ctr"/>
                </a:tc>
                <a:extLst>
                  <a:ext uri="{0D108BD9-81ED-4DB2-BD59-A6C34878D82A}">
                    <a16:rowId xmlns:a16="http://schemas.microsoft.com/office/drawing/2014/main" val="10000"/>
                  </a:ext>
                </a:extLst>
              </a:tr>
              <a:tr h="421900">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57</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21%</a:t>
                      </a:r>
                    </a:p>
                  </a:txBody>
                  <a:tcPr marL="9525" marR="9525" marT="9525" marB="0" anchor="ctr"/>
                </a:tc>
                <a:tc>
                  <a:txBody>
                    <a:bodyPr/>
                    <a:lstStyle/>
                    <a:p>
                      <a:pPr algn="ctr" fontAlgn="b"/>
                      <a:r>
                        <a:rPr lang="id-ID" sz="2000" b="0" i="0" u="none" strike="noStrike">
                          <a:solidFill>
                            <a:srgbClr val="000000"/>
                          </a:solidFill>
                          <a:effectLst/>
                          <a:latin typeface="+mj-lt"/>
                        </a:rPr>
                        <a:t>45</a:t>
                      </a:r>
                    </a:p>
                  </a:txBody>
                  <a:tcPr marL="9525" marR="9525" marT="9525" marB="0" anchor="ctr"/>
                </a:tc>
                <a:tc>
                  <a:txBody>
                    <a:bodyPr/>
                    <a:lstStyle/>
                    <a:p>
                      <a:pPr algn="ctr" fontAlgn="b"/>
                      <a:r>
                        <a:rPr lang="id-ID" sz="2000" b="0" i="0" u="none" strike="noStrike">
                          <a:solidFill>
                            <a:srgbClr val="000000"/>
                          </a:solidFill>
                          <a:effectLst/>
                          <a:latin typeface="+mj-lt"/>
                        </a:rPr>
                        <a:t>16%</a:t>
                      </a:r>
                    </a:p>
                  </a:txBody>
                  <a:tcPr marL="9525" marR="9525" marT="9525" marB="0" anchor="ctr"/>
                </a:tc>
                <a:tc>
                  <a:txBody>
                    <a:bodyPr/>
                    <a:lstStyle/>
                    <a:p>
                      <a:pPr algn="ctr" fontAlgn="b"/>
                      <a:r>
                        <a:rPr lang="id-ID" sz="2000" b="0" i="0" u="none" strike="noStrike">
                          <a:solidFill>
                            <a:srgbClr val="000000"/>
                          </a:solidFill>
                          <a:effectLst/>
                          <a:latin typeface="+mj-lt"/>
                        </a:rPr>
                        <a:t>171</a:t>
                      </a:r>
                    </a:p>
                  </a:txBody>
                  <a:tcPr marL="9525" marR="9525" marT="9525" marB="0" anchor="ctr"/>
                </a:tc>
                <a:tc>
                  <a:txBody>
                    <a:bodyPr/>
                    <a:lstStyle/>
                    <a:p>
                      <a:pPr algn="ctr" fontAlgn="b"/>
                      <a:r>
                        <a:rPr lang="id-ID" sz="2000" b="0" i="0" u="none" strike="noStrike">
                          <a:solidFill>
                            <a:srgbClr val="000000"/>
                          </a:solidFill>
                          <a:effectLst/>
                          <a:latin typeface="+mj-lt"/>
                        </a:rPr>
                        <a:t>63%</a:t>
                      </a:r>
                    </a:p>
                  </a:txBody>
                  <a:tcPr marL="9525" marR="9525" marT="9525" marB="0" anchor="ctr"/>
                </a:tc>
                <a:tc>
                  <a:txBody>
                    <a:bodyPr/>
                    <a:lstStyle/>
                    <a:p>
                      <a:pPr algn="ctr" fontAlgn="b"/>
                      <a:r>
                        <a:rPr lang="id-ID" sz="2000" b="0" i="0" u="none" strike="noStrike">
                          <a:solidFill>
                            <a:srgbClr val="000000"/>
                          </a:solidFill>
                          <a:effectLst/>
                          <a:latin typeface="+mj-lt"/>
                        </a:rPr>
                        <a:t>273</a:t>
                      </a:r>
                    </a:p>
                  </a:txBody>
                  <a:tcPr marL="9525" marR="9525" marT="9525" marB="0" anchor="ctr"/>
                </a:tc>
                <a:extLst>
                  <a:ext uri="{0D108BD9-81ED-4DB2-BD59-A6C34878D82A}">
                    <a16:rowId xmlns:a16="http://schemas.microsoft.com/office/drawing/2014/main" val="10001"/>
                  </a:ext>
                </a:extLst>
              </a:tr>
              <a:tr h="331392">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84</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25%</a:t>
                      </a:r>
                    </a:p>
                  </a:txBody>
                  <a:tcPr marL="9525" marR="9525" marT="9525" marB="0" anchor="ctr"/>
                </a:tc>
                <a:tc>
                  <a:txBody>
                    <a:bodyPr/>
                    <a:lstStyle/>
                    <a:p>
                      <a:pPr algn="ctr" fontAlgn="b"/>
                      <a:r>
                        <a:rPr lang="id-ID" sz="2000" b="0" i="0" u="none" strike="noStrike">
                          <a:solidFill>
                            <a:srgbClr val="000000"/>
                          </a:solidFill>
                          <a:effectLst/>
                          <a:latin typeface="+mj-lt"/>
                        </a:rPr>
                        <a:t>42</a:t>
                      </a:r>
                    </a:p>
                  </a:txBody>
                  <a:tcPr marL="9525" marR="9525" marT="9525" marB="0" anchor="ctr"/>
                </a:tc>
                <a:tc>
                  <a:txBody>
                    <a:bodyPr/>
                    <a:lstStyle/>
                    <a:p>
                      <a:pPr algn="ctr" fontAlgn="b"/>
                      <a:r>
                        <a:rPr lang="id-ID" sz="2000" b="0" i="0" u="none" strike="noStrike">
                          <a:solidFill>
                            <a:srgbClr val="000000"/>
                          </a:solidFill>
                          <a:effectLst/>
                          <a:latin typeface="+mj-lt"/>
                        </a:rPr>
                        <a:t>13%</a:t>
                      </a:r>
                    </a:p>
                  </a:txBody>
                  <a:tcPr marL="9525" marR="9525" marT="9525" marB="0" anchor="ctr"/>
                </a:tc>
                <a:tc>
                  <a:txBody>
                    <a:bodyPr/>
                    <a:lstStyle/>
                    <a:p>
                      <a:pPr algn="ctr" fontAlgn="b"/>
                      <a:r>
                        <a:rPr lang="id-ID" sz="2000" b="0" i="0" u="none" strike="noStrike">
                          <a:solidFill>
                            <a:srgbClr val="000000"/>
                          </a:solidFill>
                          <a:effectLst/>
                          <a:latin typeface="+mj-lt"/>
                        </a:rPr>
                        <a:t>205</a:t>
                      </a:r>
                    </a:p>
                  </a:txBody>
                  <a:tcPr marL="9525" marR="9525" marT="9525" marB="0" anchor="ctr"/>
                </a:tc>
                <a:tc>
                  <a:txBody>
                    <a:bodyPr/>
                    <a:lstStyle/>
                    <a:p>
                      <a:pPr algn="ctr" fontAlgn="b"/>
                      <a:r>
                        <a:rPr lang="id-ID" sz="2000" b="0" i="0" u="none" strike="noStrike">
                          <a:solidFill>
                            <a:srgbClr val="000000"/>
                          </a:solidFill>
                          <a:effectLst/>
                          <a:latin typeface="+mj-lt"/>
                        </a:rPr>
                        <a:t>62%</a:t>
                      </a:r>
                    </a:p>
                  </a:txBody>
                  <a:tcPr marL="9525" marR="9525" marT="9525" marB="0" anchor="ctr"/>
                </a:tc>
                <a:tc>
                  <a:txBody>
                    <a:bodyPr/>
                    <a:lstStyle/>
                    <a:p>
                      <a:pPr algn="ctr" fontAlgn="b"/>
                      <a:r>
                        <a:rPr lang="id-ID" sz="2000" b="0" i="0" u="none" strike="noStrike">
                          <a:solidFill>
                            <a:srgbClr val="000000"/>
                          </a:solidFill>
                          <a:effectLst/>
                          <a:latin typeface="+mj-lt"/>
                        </a:rPr>
                        <a:t>331</a:t>
                      </a:r>
                    </a:p>
                  </a:txBody>
                  <a:tcPr marL="9525" marR="9525" marT="9525" marB="0" anchor="ctr"/>
                </a:tc>
                <a:extLst>
                  <a:ext uri="{0D108BD9-81ED-4DB2-BD59-A6C34878D82A}">
                    <a16:rowId xmlns:a16="http://schemas.microsoft.com/office/drawing/2014/main" val="10002"/>
                  </a:ext>
                </a:extLst>
              </a:tr>
              <a:tr h="331594">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73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25%</a:t>
                      </a:r>
                    </a:p>
                  </a:txBody>
                  <a:tcPr marL="9525" marR="9525" marT="9525" marB="0" anchor="ctr"/>
                </a:tc>
                <a:tc>
                  <a:txBody>
                    <a:bodyPr/>
                    <a:lstStyle/>
                    <a:p>
                      <a:pPr algn="ctr" fontAlgn="b"/>
                      <a:r>
                        <a:rPr lang="id-ID" sz="2000" b="0" i="0" u="none" strike="noStrike">
                          <a:solidFill>
                            <a:srgbClr val="000000"/>
                          </a:solidFill>
                          <a:effectLst/>
                          <a:latin typeface="+mj-lt"/>
                        </a:rPr>
                        <a:t>39</a:t>
                      </a:r>
                    </a:p>
                  </a:txBody>
                  <a:tcPr marL="9525" marR="9525" marT="9525" marB="0" anchor="ctr"/>
                </a:tc>
                <a:tc>
                  <a:txBody>
                    <a:bodyPr/>
                    <a:lstStyle/>
                    <a:p>
                      <a:pPr algn="ctr" fontAlgn="b"/>
                      <a:r>
                        <a:rPr lang="id-ID" sz="2000" b="0" i="0" u="none" strike="noStrike">
                          <a:solidFill>
                            <a:srgbClr val="000000"/>
                          </a:solidFill>
                          <a:effectLst/>
                          <a:latin typeface="+mj-lt"/>
                        </a:rPr>
                        <a:t>13%</a:t>
                      </a:r>
                    </a:p>
                  </a:txBody>
                  <a:tcPr marL="9525" marR="9525" marT="9525" marB="0" anchor="ctr"/>
                </a:tc>
                <a:tc>
                  <a:txBody>
                    <a:bodyPr/>
                    <a:lstStyle/>
                    <a:p>
                      <a:pPr algn="ctr" fontAlgn="b"/>
                      <a:r>
                        <a:rPr lang="id-ID" sz="2000" b="0" i="0" u="none" strike="noStrike">
                          <a:solidFill>
                            <a:srgbClr val="000000"/>
                          </a:solidFill>
                          <a:effectLst/>
                          <a:latin typeface="+mj-lt"/>
                        </a:rPr>
                        <a:t>177</a:t>
                      </a:r>
                    </a:p>
                  </a:txBody>
                  <a:tcPr marL="9525" marR="9525" marT="9525" marB="0" anchor="ctr"/>
                </a:tc>
                <a:tc>
                  <a:txBody>
                    <a:bodyPr/>
                    <a:lstStyle/>
                    <a:p>
                      <a:pPr algn="ctr" fontAlgn="b"/>
                      <a:r>
                        <a:rPr lang="id-ID" sz="2000" b="0" i="0" u="none" strike="noStrike">
                          <a:solidFill>
                            <a:srgbClr val="000000"/>
                          </a:solidFill>
                          <a:effectLst/>
                          <a:latin typeface="+mj-lt"/>
                        </a:rPr>
                        <a:t>61%</a:t>
                      </a:r>
                    </a:p>
                  </a:txBody>
                  <a:tcPr marL="9525" marR="9525" marT="9525" marB="0" anchor="ctr"/>
                </a:tc>
                <a:tc>
                  <a:txBody>
                    <a:bodyPr/>
                    <a:lstStyle/>
                    <a:p>
                      <a:pPr algn="ctr" fontAlgn="b"/>
                      <a:r>
                        <a:rPr lang="id-ID" sz="2000" b="0" i="0" u="none" strike="noStrike">
                          <a:solidFill>
                            <a:srgbClr val="000000"/>
                          </a:solidFill>
                          <a:effectLst/>
                          <a:latin typeface="+mj-lt"/>
                        </a:rPr>
                        <a:t>289</a:t>
                      </a:r>
                    </a:p>
                  </a:txBody>
                  <a:tcPr marL="9525" marR="9525" marT="9525" marB="0" anchor="ctr"/>
                </a:tc>
                <a:extLst>
                  <a:ext uri="{0D108BD9-81ED-4DB2-BD59-A6C34878D82A}">
                    <a16:rowId xmlns:a16="http://schemas.microsoft.com/office/drawing/2014/main" val="10003"/>
                  </a:ext>
                </a:extLst>
              </a:tr>
              <a:tr h="331392">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73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21%</a:t>
                      </a:r>
                    </a:p>
                  </a:txBody>
                  <a:tcPr marL="9525" marR="9525" marT="9525" marB="0" anchor="ctr"/>
                </a:tc>
                <a:tc>
                  <a:txBody>
                    <a:bodyPr/>
                    <a:lstStyle/>
                    <a:p>
                      <a:pPr algn="ctr" fontAlgn="b"/>
                      <a:r>
                        <a:rPr lang="id-ID" sz="2000" b="0" i="0" u="none" strike="noStrike">
                          <a:solidFill>
                            <a:srgbClr val="000000"/>
                          </a:solidFill>
                          <a:effectLst/>
                          <a:latin typeface="+mj-lt"/>
                        </a:rPr>
                        <a:t>40</a:t>
                      </a:r>
                    </a:p>
                  </a:txBody>
                  <a:tcPr marL="9525" marR="9525" marT="9525" marB="0" anchor="ctr"/>
                </a:tc>
                <a:tc>
                  <a:txBody>
                    <a:bodyPr/>
                    <a:lstStyle/>
                    <a:p>
                      <a:pPr algn="ctr" fontAlgn="b"/>
                      <a:r>
                        <a:rPr lang="id-ID" sz="2000" b="0" i="0" u="none" strike="noStrike">
                          <a:solidFill>
                            <a:srgbClr val="000000"/>
                          </a:solidFill>
                          <a:effectLst/>
                          <a:latin typeface="+mj-lt"/>
                        </a:rPr>
                        <a:t>11%</a:t>
                      </a:r>
                    </a:p>
                  </a:txBody>
                  <a:tcPr marL="9525" marR="9525" marT="9525" marB="0" anchor="ctr"/>
                </a:tc>
                <a:tc>
                  <a:txBody>
                    <a:bodyPr/>
                    <a:lstStyle/>
                    <a:p>
                      <a:pPr algn="ctr" fontAlgn="b"/>
                      <a:r>
                        <a:rPr lang="id-ID" sz="2000" b="0" i="0" u="none" strike="noStrike">
                          <a:solidFill>
                            <a:srgbClr val="000000"/>
                          </a:solidFill>
                          <a:effectLst/>
                          <a:latin typeface="+mj-lt"/>
                        </a:rPr>
                        <a:t>236</a:t>
                      </a:r>
                    </a:p>
                  </a:txBody>
                  <a:tcPr marL="9525" marR="9525" marT="9525" marB="0" anchor="ctr"/>
                </a:tc>
                <a:tc>
                  <a:txBody>
                    <a:bodyPr/>
                    <a:lstStyle/>
                    <a:p>
                      <a:pPr algn="ctr" fontAlgn="b"/>
                      <a:r>
                        <a:rPr lang="id-ID" sz="2000" b="0" i="0" u="none" strike="noStrike">
                          <a:solidFill>
                            <a:srgbClr val="000000"/>
                          </a:solidFill>
                          <a:effectLst/>
                          <a:latin typeface="+mj-lt"/>
                        </a:rPr>
                        <a:t>68%</a:t>
                      </a:r>
                    </a:p>
                  </a:txBody>
                  <a:tcPr marL="9525" marR="9525" marT="9525" marB="0" anchor="ctr"/>
                </a:tc>
                <a:tc>
                  <a:txBody>
                    <a:bodyPr/>
                    <a:lstStyle/>
                    <a:p>
                      <a:pPr algn="ctr" fontAlgn="b"/>
                      <a:r>
                        <a:rPr lang="id-ID" sz="2000" b="0" i="0" u="none" strike="noStrike">
                          <a:solidFill>
                            <a:srgbClr val="000000"/>
                          </a:solidFill>
                          <a:effectLst/>
                          <a:latin typeface="+mj-lt"/>
                        </a:rPr>
                        <a:t>349</a:t>
                      </a:r>
                    </a:p>
                  </a:txBody>
                  <a:tcPr marL="9525" marR="9525" marT="9525" marB="0" anchor="ctr"/>
                </a:tc>
                <a:extLst>
                  <a:ext uri="{0D108BD9-81ED-4DB2-BD59-A6C34878D82A}">
                    <a16:rowId xmlns:a16="http://schemas.microsoft.com/office/drawing/2014/main" val="10004"/>
                  </a:ext>
                </a:extLst>
              </a:tr>
              <a:tr h="331392">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54</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25%</a:t>
                      </a:r>
                    </a:p>
                  </a:txBody>
                  <a:tcPr marL="9525" marR="9525" marT="9525" marB="0" anchor="ctr"/>
                </a:tc>
                <a:tc>
                  <a:txBody>
                    <a:bodyPr/>
                    <a:lstStyle/>
                    <a:p>
                      <a:pPr algn="ctr" fontAlgn="b"/>
                      <a:r>
                        <a:rPr lang="id-ID" sz="2000" b="0" i="0" u="none" strike="noStrike">
                          <a:solidFill>
                            <a:srgbClr val="000000"/>
                          </a:solidFill>
                          <a:effectLst/>
                          <a:latin typeface="+mj-lt"/>
                        </a:rPr>
                        <a:t>29</a:t>
                      </a:r>
                    </a:p>
                  </a:txBody>
                  <a:tcPr marL="9525" marR="9525" marT="9525" marB="0" anchor="ctr"/>
                </a:tc>
                <a:tc>
                  <a:txBody>
                    <a:bodyPr/>
                    <a:lstStyle/>
                    <a:p>
                      <a:pPr algn="ctr" fontAlgn="b"/>
                      <a:r>
                        <a:rPr lang="id-ID" sz="2000" b="0" i="0" u="none" strike="noStrike">
                          <a:solidFill>
                            <a:srgbClr val="000000"/>
                          </a:solidFill>
                          <a:effectLst/>
                          <a:latin typeface="+mj-lt"/>
                        </a:rPr>
                        <a:t>13%</a:t>
                      </a:r>
                    </a:p>
                  </a:txBody>
                  <a:tcPr marL="9525" marR="9525" marT="9525" marB="0" anchor="ctr"/>
                </a:tc>
                <a:tc>
                  <a:txBody>
                    <a:bodyPr/>
                    <a:lstStyle/>
                    <a:p>
                      <a:pPr algn="ctr" fontAlgn="b"/>
                      <a:r>
                        <a:rPr lang="id-ID" sz="2000" b="0" i="0" u="none" strike="noStrike">
                          <a:solidFill>
                            <a:srgbClr val="000000"/>
                          </a:solidFill>
                          <a:effectLst/>
                          <a:latin typeface="+mj-lt"/>
                        </a:rPr>
                        <a:t>132</a:t>
                      </a:r>
                    </a:p>
                  </a:txBody>
                  <a:tcPr marL="9525" marR="9525" marT="9525" marB="0" anchor="ctr"/>
                </a:tc>
                <a:tc>
                  <a:txBody>
                    <a:bodyPr/>
                    <a:lstStyle/>
                    <a:p>
                      <a:pPr algn="ctr" fontAlgn="b"/>
                      <a:r>
                        <a:rPr lang="id-ID" sz="2000" b="0" i="0" u="none" strike="noStrike">
                          <a:solidFill>
                            <a:srgbClr val="000000"/>
                          </a:solidFill>
                          <a:effectLst/>
                          <a:latin typeface="+mj-lt"/>
                        </a:rPr>
                        <a:t>61%</a:t>
                      </a:r>
                    </a:p>
                  </a:txBody>
                  <a:tcPr marL="9525" marR="9525" marT="9525" marB="0" anchor="ctr"/>
                </a:tc>
                <a:tc>
                  <a:txBody>
                    <a:bodyPr/>
                    <a:lstStyle/>
                    <a:p>
                      <a:pPr algn="ctr" fontAlgn="b"/>
                      <a:r>
                        <a:rPr lang="id-ID" sz="2000" b="0" i="0" u="none" strike="noStrike">
                          <a:solidFill>
                            <a:srgbClr val="000000"/>
                          </a:solidFill>
                          <a:effectLst/>
                          <a:latin typeface="+mj-lt"/>
                        </a:rPr>
                        <a:t>215</a:t>
                      </a:r>
                    </a:p>
                  </a:txBody>
                  <a:tcPr marL="9525" marR="9525" marT="9525" marB="0" anchor="ctr"/>
                </a:tc>
                <a:extLst>
                  <a:ext uri="{0D108BD9-81ED-4DB2-BD59-A6C34878D82A}">
                    <a16:rowId xmlns:a16="http://schemas.microsoft.com/office/drawing/2014/main" val="10005"/>
                  </a:ext>
                </a:extLst>
              </a:tr>
              <a:tr h="332284">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90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23%</a:t>
                      </a:r>
                    </a:p>
                  </a:txBody>
                  <a:tcPr marL="9525" marR="9525" marT="9525" marB="0" anchor="ctr"/>
                </a:tc>
                <a:tc>
                  <a:txBody>
                    <a:bodyPr/>
                    <a:lstStyle/>
                    <a:p>
                      <a:pPr algn="ctr" fontAlgn="b"/>
                      <a:r>
                        <a:rPr lang="id-ID" sz="2000" b="0" i="0" u="none" strike="noStrike">
                          <a:solidFill>
                            <a:srgbClr val="000000"/>
                          </a:solidFill>
                          <a:effectLst/>
                          <a:latin typeface="+mj-lt"/>
                        </a:rPr>
                        <a:t>43</a:t>
                      </a:r>
                    </a:p>
                  </a:txBody>
                  <a:tcPr marL="9525" marR="9525" marT="9525" marB="0" anchor="ctr"/>
                </a:tc>
                <a:tc>
                  <a:txBody>
                    <a:bodyPr/>
                    <a:lstStyle/>
                    <a:p>
                      <a:pPr algn="ctr" fontAlgn="b"/>
                      <a:r>
                        <a:rPr lang="id-ID" sz="2000" b="0" i="0" u="none" strike="noStrike" dirty="0">
                          <a:solidFill>
                            <a:srgbClr val="000000"/>
                          </a:solidFill>
                          <a:effectLst/>
                          <a:latin typeface="+mj-lt"/>
                        </a:rPr>
                        <a:t>11%</a:t>
                      </a:r>
                    </a:p>
                  </a:txBody>
                  <a:tcPr marL="9525" marR="9525" marT="9525" marB="0" anchor="ctr"/>
                </a:tc>
                <a:tc>
                  <a:txBody>
                    <a:bodyPr/>
                    <a:lstStyle/>
                    <a:p>
                      <a:pPr algn="ctr" fontAlgn="b"/>
                      <a:r>
                        <a:rPr lang="id-ID" sz="2000" b="0" i="0" u="none" strike="noStrike">
                          <a:solidFill>
                            <a:srgbClr val="000000"/>
                          </a:solidFill>
                          <a:effectLst/>
                          <a:latin typeface="+mj-lt"/>
                        </a:rPr>
                        <a:t>251</a:t>
                      </a:r>
                    </a:p>
                  </a:txBody>
                  <a:tcPr marL="9525" marR="9525" marT="9525" marB="0" anchor="ctr"/>
                </a:tc>
                <a:tc>
                  <a:txBody>
                    <a:bodyPr/>
                    <a:lstStyle/>
                    <a:p>
                      <a:pPr algn="ctr" fontAlgn="b"/>
                      <a:r>
                        <a:rPr lang="id-ID" sz="2000" b="0" i="0" u="none" strike="noStrike">
                          <a:solidFill>
                            <a:srgbClr val="000000"/>
                          </a:solidFill>
                          <a:effectLst/>
                          <a:latin typeface="+mj-lt"/>
                        </a:rPr>
                        <a:t>65%</a:t>
                      </a:r>
                    </a:p>
                  </a:txBody>
                  <a:tcPr marL="9525" marR="9525" marT="9525" marB="0" anchor="ctr"/>
                </a:tc>
                <a:tc>
                  <a:txBody>
                    <a:bodyPr/>
                    <a:lstStyle/>
                    <a:p>
                      <a:pPr algn="ctr" fontAlgn="b"/>
                      <a:r>
                        <a:rPr lang="id-ID" sz="2000" b="0" i="0" u="none" strike="noStrike" dirty="0">
                          <a:solidFill>
                            <a:srgbClr val="000000"/>
                          </a:solidFill>
                          <a:effectLst/>
                          <a:latin typeface="+mj-lt"/>
                        </a:rPr>
                        <a:t>384</a:t>
                      </a:r>
                    </a:p>
                  </a:txBody>
                  <a:tcPr marL="9525" marR="9525" marT="9525" marB="0" anchor="ctr"/>
                </a:tc>
                <a:extLst>
                  <a:ext uri="{0D108BD9-81ED-4DB2-BD59-A6C34878D82A}">
                    <a16:rowId xmlns:a16="http://schemas.microsoft.com/office/drawing/2014/main" val="10006"/>
                  </a:ext>
                </a:extLst>
              </a:tr>
              <a:tr h="607246">
                <a:tc>
                  <a:txBody>
                    <a:bodyPr/>
                    <a:lstStyle/>
                    <a:p>
                      <a:pPr algn="ctr" fontAlgn="b"/>
                      <a:r>
                        <a:rPr lang="id-ID" sz="2000" b="1" i="0" u="none" strike="noStrike" dirty="0">
                          <a:solidFill>
                            <a:srgbClr val="000000"/>
                          </a:solidFill>
                          <a:latin typeface="+mn-lt"/>
                        </a:rPr>
                        <a:t>JUMLAH</a:t>
                      </a:r>
                      <a:endParaRPr lang="en-US" sz="2000" b="1" i="0" u="none" strike="noStrike" dirty="0">
                        <a:solidFill>
                          <a:srgbClr val="000000"/>
                        </a:solidFill>
                        <a:latin typeface="+mn-lt"/>
                      </a:endParaRPr>
                    </a:p>
                  </a:txBody>
                  <a:tcPr marL="13335" marR="13335" marT="13335" marB="0" anchor="ctr"/>
                </a:tc>
                <a:tc>
                  <a:txBody>
                    <a:bodyPr/>
                    <a:lstStyle/>
                    <a:p>
                      <a:pPr algn="ctr" fontAlgn="b"/>
                      <a:r>
                        <a:rPr lang="id-ID" sz="2000" b="1" i="0" u="none" strike="noStrike" dirty="0">
                          <a:solidFill>
                            <a:srgbClr val="000000"/>
                          </a:solidFill>
                          <a:effectLst/>
                          <a:latin typeface="+mj-lt"/>
                        </a:rPr>
                        <a:t>431</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23%</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238</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13%</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1172</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64%</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1841</a:t>
                      </a:r>
                      <a:endParaRPr lang="en-US" sz="20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1031731"/>
          </a:xfrm>
        </p:spPr>
        <p:txBody>
          <a:bodyPr anchor="ctr">
            <a:normAutofit fontScale="90000"/>
          </a:bodyPr>
          <a:lstStyle/>
          <a:p>
            <a:r>
              <a:rPr lang="id-ID" sz="3600" dirty="0"/>
              <a:t>PEMANFAATAN NAIK KELAS</a:t>
            </a:r>
            <a:br>
              <a:rPr lang="id-ID" sz="3600" dirty="0"/>
            </a:br>
            <a:r>
              <a:rPr lang="id-ID" sz="3600" dirty="0"/>
              <a:t>DESEMBER 2022 – MEI 2023</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35532994"/>
              </p:ext>
            </p:extLst>
          </p:nvPr>
        </p:nvGraphicFramePr>
        <p:xfrm>
          <a:off x="1216224" y="1920280"/>
          <a:ext cx="8064897" cy="3960442"/>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512169">
                  <a:extLst>
                    <a:ext uri="{9D8B030D-6E8A-4147-A177-3AD203B41FA5}">
                      <a16:colId xmlns:a16="http://schemas.microsoft.com/office/drawing/2014/main" val="20004"/>
                    </a:ext>
                  </a:extLst>
                </a:gridCol>
              </a:tblGrid>
              <a:tr h="760918">
                <a:tc>
                  <a:txBody>
                    <a:bodyPr/>
                    <a:lstStyle/>
                    <a:p>
                      <a:pPr marL="457200" algn="l">
                        <a:lnSpc>
                          <a:spcPct val="115000"/>
                        </a:lnSpc>
                        <a:spcAft>
                          <a:spcPts val="0"/>
                        </a:spcAft>
                      </a:pPr>
                      <a:r>
                        <a:rPr lang="id-ID" sz="1800" b="1" dirty="0">
                          <a:latin typeface="+mj-lt"/>
                          <a:ea typeface="Calibri"/>
                          <a:cs typeface="Times New Roman"/>
                        </a:rPr>
                        <a:t>BULAN</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III KE II</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II KE I</a:t>
                      </a:r>
                      <a:endParaRPr lang="id-ID" sz="1800" dirty="0">
                        <a:latin typeface="+mj-lt"/>
                        <a:ea typeface="Calibri"/>
                        <a:cs typeface="Times New Roman"/>
                      </a:endParaRPr>
                    </a:p>
                  </a:txBody>
                  <a:tcPr marL="68580" marR="68580" marT="0" marB="0" anchor="ctr"/>
                </a:tc>
                <a:tc>
                  <a:txBody>
                    <a:bodyPr/>
                    <a:lstStyle/>
                    <a:p>
                      <a:pPr marL="457200" indent="-374650" algn="ctr">
                        <a:lnSpc>
                          <a:spcPct val="115000"/>
                        </a:lnSpc>
                        <a:spcAft>
                          <a:spcPts val="0"/>
                        </a:spcAft>
                      </a:pPr>
                      <a:r>
                        <a:rPr lang="id-ID" sz="1800" b="1" dirty="0">
                          <a:latin typeface="+mj-lt"/>
                          <a:ea typeface="Calibri"/>
                          <a:cs typeface="Times New Roman"/>
                        </a:rPr>
                        <a:t>I KE VIP</a:t>
                      </a:r>
                      <a:endParaRPr lang="id-ID" sz="1800" dirty="0">
                        <a:latin typeface="+mj-lt"/>
                        <a:ea typeface="Calibri"/>
                        <a:cs typeface="Times New Roman"/>
                      </a:endParaRPr>
                    </a:p>
                  </a:txBody>
                  <a:tcPr marL="68580" marR="68580" marT="0" marB="0" anchor="ctr"/>
                </a:tc>
                <a:tc>
                  <a:txBody>
                    <a:bodyPr/>
                    <a:lstStyle/>
                    <a:p>
                      <a:pPr marL="457200" indent="-374650" algn="ctr">
                        <a:lnSpc>
                          <a:spcPct val="115000"/>
                        </a:lnSpc>
                        <a:spcAft>
                          <a:spcPts val="0"/>
                        </a:spcAft>
                      </a:pPr>
                      <a:r>
                        <a:rPr lang="id-ID" sz="1800" dirty="0">
                          <a:latin typeface="+mj-lt"/>
                          <a:ea typeface="Calibri"/>
                          <a:cs typeface="Times New Roman"/>
                        </a:rPr>
                        <a:t>TOTAL</a:t>
                      </a:r>
                    </a:p>
                  </a:txBody>
                  <a:tcPr marL="68580" marR="68580" marT="0" marB="0" anchor="ctr"/>
                </a:tc>
                <a:extLst>
                  <a:ext uri="{0D108BD9-81ED-4DB2-BD59-A6C34878D82A}">
                    <a16:rowId xmlns:a16="http://schemas.microsoft.com/office/drawing/2014/main" val="10000"/>
                  </a:ext>
                </a:extLst>
              </a:tr>
              <a:tr h="532644">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5</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444480">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4</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5</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444480">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1</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444480">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444480">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444480">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444480">
                <a:tc>
                  <a:txBody>
                    <a:bodyPr/>
                    <a:lstStyle/>
                    <a:p>
                      <a:pPr algn="ctr" fontAlgn="b"/>
                      <a:r>
                        <a:rPr lang="id-ID" sz="2000" b="1" i="0" u="none" strike="noStrike" dirty="0">
                          <a:solidFill>
                            <a:srgbClr val="000000"/>
                          </a:solidFill>
                          <a:latin typeface="+mn-lt"/>
                        </a:rPr>
                        <a:t>JUMLAH</a:t>
                      </a:r>
                      <a:endParaRPr lang="en-US" sz="2000" b="1" i="0" u="none" strike="noStrike" dirty="0">
                        <a:solidFill>
                          <a:srgbClr val="000000"/>
                        </a:solidFill>
                        <a:latin typeface="+mn-lt"/>
                      </a:endParaRPr>
                    </a:p>
                  </a:txBody>
                  <a:tcPr marL="13335" marR="13335" marT="13335" marB="0" anchor="ctr"/>
                </a:tc>
                <a:tc>
                  <a:txBody>
                    <a:bodyPr/>
                    <a:lstStyle/>
                    <a:p>
                      <a:pPr algn="ctr" fontAlgn="b"/>
                      <a:r>
                        <a:rPr lang="id-ID" sz="2000" b="1" i="0" u="none" strike="noStrike" dirty="0">
                          <a:solidFill>
                            <a:srgbClr val="000000"/>
                          </a:solidFill>
                          <a:effectLst/>
                          <a:latin typeface="+mj-lt"/>
                        </a:rPr>
                        <a:t>2</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3</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9</a:t>
                      </a:r>
                      <a:endParaRPr lang="en-US" sz="2000" b="1" i="0" u="none" strike="noStrike" dirty="0">
                        <a:solidFill>
                          <a:srgbClr val="000000"/>
                        </a:solidFill>
                        <a:effectLst/>
                        <a:latin typeface="+mj-lt"/>
                      </a:endParaRPr>
                    </a:p>
                  </a:txBody>
                  <a:tcPr marL="9525" marR="9525" marT="9525" marB="0" anchor="ctr"/>
                </a:tc>
                <a:tc>
                  <a:txBody>
                    <a:bodyPr/>
                    <a:lstStyle/>
                    <a:p>
                      <a:pPr algn="ctr" fontAlgn="b"/>
                      <a:r>
                        <a:rPr lang="id-ID" sz="2000" b="1" i="0" u="none" strike="noStrike" dirty="0">
                          <a:solidFill>
                            <a:srgbClr val="000000"/>
                          </a:solidFill>
                          <a:effectLst/>
                          <a:latin typeface="+mj-lt"/>
                        </a:rPr>
                        <a:t>14</a:t>
                      </a:r>
                      <a:endParaRPr lang="en-US" sz="20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1175747"/>
          </a:xfrm>
        </p:spPr>
        <p:txBody>
          <a:bodyPr anchor="ctr">
            <a:noAutofit/>
          </a:bodyPr>
          <a:lstStyle/>
          <a:p>
            <a:pPr lvl="0"/>
            <a:r>
              <a:rPr lang="id-ID" sz="3600" dirty="0"/>
              <a:t>PEMANFAATAN COB (JASA RAHARJA DAN ASURANSI LAIN)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74027901"/>
              </p:ext>
            </p:extLst>
          </p:nvPr>
        </p:nvGraphicFramePr>
        <p:xfrm>
          <a:off x="496144" y="1782635"/>
          <a:ext cx="11377661" cy="3324663"/>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578716">
                  <a:extLst>
                    <a:ext uri="{9D8B030D-6E8A-4147-A177-3AD203B41FA5}">
                      <a16:colId xmlns:a16="http://schemas.microsoft.com/office/drawing/2014/main" val="20001"/>
                    </a:ext>
                  </a:extLst>
                </a:gridCol>
                <a:gridCol w="1857264">
                  <a:extLst>
                    <a:ext uri="{9D8B030D-6E8A-4147-A177-3AD203B41FA5}">
                      <a16:colId xmlns:a16="http://schemas.microsoft.com/office/drawing/2014/main" val="20002"/>
                    </a:ext>
                  </a:extLst>
                </a:gridCol>
                <a:gridCol w="1460961">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gridCol w="1395272">
                  <a:extLst>
                    <a:ext uri="{9D8B030D-6E8A-4147-A177-3AD203B41FA5}">
                      <a16:colId xmlns:a16="http://schemas.microsoft.com/office/drawing/2014/main" val="20005"/>
                    </a:ext>
                  </a:extLst>
                </a:gridCol>
                <a:gridCol w="1773080">
                  <a:extLst>
                    <a:ext uri="{9D8B030D-6E8A-4147-A177-3AD203B41FA5}">
                      <a16:colId xmlns:a16="http://schemas.microsoft.com/office/drawing/2014/main" val="20006"/>
                    </a:ext>
                  </a:extLst>
                </a:gridCol>
              </a:tblGrid>
              <a:tr h="1418901">
                <a:tc>
                  <a:txBody>
                    <a:bodyPr/>
                    <a:lstStyle/>
                    <a:p>
                      <a:pPr marL="0" indent="0" algn="ctr">
                        <a:lnSpc>
                          <a:spcPct val="115000"/>
                        </a:lnSpc>
                        <a:spcAft>
                          <a:spcPts val="0"/>
                        </a:spcAft>
                        <a:tabLst/>
                      </a:pPr>
                      <a:r>
                        <a:rPr lang="id-ID" sz="1800" b="1" dirty="0">
                          <a:latin typeface="+mj-lt"/>
                          <a:ea typeface="Calibri"/>
                          <a:cs typeface="Times New Roman"/>
                        </a:rPr>
                        <a:t>BULAN</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KASUS JASA RAHARJA</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BIAYA TERJAMIN  BPJS KESEHATAN</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KASUS LAKA TUNGGAL</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BIAYA LAKA TUNGGAL</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TOTAL KASUS</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TOTAL BIAYA</a:t>
                      </a:r>
                      <a:endParaRPr lang="id-ID" sz="1800" dirty="0">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309291">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1</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224.100</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1</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224.100</a:t>
                      </a:r>
                    </a:p>
                  </a:txBody>
                  <a:tcPr marL="68580" marR="68580" marT="0" marB="0" anchor="ctr"/>
                </a:tc>
                <a:extLst>
                  <a:ext uri="{0D108BD9-81ED-4DB2-BD59-A6C34878D82A}">
                    <a16:rowId xmlns:a16="http://schemas.microsoft.com/office/drawing/2014/main" val="10001"/>
                  </a:ext>
                </a:extLst>
              </a:tr>
              <a:tr h="201400">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extLst>
                  <a:ext uri="{0D108BD9-81ED-4DB2-BD59-A6C34878D82A}">
                    <a16:rowId xmlns:a16="http://schemas.microsoft.com/office/drawing/2014/main" val="10002"/>
                  </a:ext>
                </a:extLst>
              </a:tr>
              <a:tr h="93509">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dirty="0">
                          <a:latin typeface="+mj-lt"/>
                          <a:ea typeface="Calibri"/>
                          <a:cs typeface="Times New Roman"/>
                        </a:rPr>
                        <a:t>3</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756.900</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3</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756.900</a:t>
                      </a:r>
                    </a:p>
                  </a:txBody>
                  <a:tcPr marL="68580" marR="68580" marT="0" marB="0" anchor="ctr"/>
                </a:tc>
                <a:extLst>
                  <a:ext uri="{0D108BD9-81ED-4DB2-BD59-A6C34878D82A}">
                    <a16:rowId xmlns:a16="http://schemas.microsoft.com/office/drawing/2014/main" val="10003"/>
                  </a:ext>
                </a:extLst>
              </a:tr>
              <a:tr h="129634">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extLst>
                  <a:ext uri="{0D108BD9-81ED-4DB2-BD59-A6C34878D82A}">
                    <a16:rowId xmlns:a16="http://schemas.microsoft.com/office/drawing/2014/main" val="10004"/>
                  </a:ext>
                </a:extLst>
              </a:tr>
              <a:tr h="165759">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a:latin typeface="+mj-lt"/>
                          <a:ea typeface="Calibri"/>
                          <a:cs typeface="Times New Roman"/>
                        </a:rPr>
                        <a:t>-</a:t>
                      </a:r>
                      <a:endParaRPr lang="id-ID" sz="2000" dirty="0">
                        <a:latin typeface="+mj-lt"/>
                        <a:ea typeface="Calibri"/>
                        <a:cs typeface="Times New Roman"/>
                      </a:endParaRP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extLst>
                  <a:ext uri="{0D108BD9-81ED-4DB2-BD59-A6C34878D82A}">
                    <a16:rowId xmlns:a16="http://schemas.microsoft.com/office/drawing/2014/main" val="10005"/>
                  </a:ext>
                </a:extLst>
              </a:tr>
              <a:tr h="57868">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457200" algn="ctr">
                        <a:lnSpc>
                          <a:spcPct val="115000"/>
                        </a:lnSpc>
                        <a:spcAft>
                          <a:spcPts val="0"/>
                        </a:spcAft>
                      </a:pPr>
                      <a:r>
                        <a:rPr lang="id-ID" sz="2000" dirty="0">
                          <a:latin typeface="+mj-lt"/>
                          <a:ea typeface="Calibri"/>
                          <a:cs typeface="Times New Roman"/>
                        </a:rPr>
                        <a:t>1</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252.300</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1</a:t>
                      </a:r>
                    </a:p>
                  </a:txBody>
                  <a:tcPr marL="68580" marR="68580" marT="0" marB="0" anchor="ctr"/>
                </a:tc>
                <a:tc>
                  <a:txBody>
                    <a:bodyPr/>
                    <a:lstStyle/>
                    <a:p>
                      <a:pPr marL="457200" algn="ctr">
                        <a:lnSpc>
                          <a:spcPct val="115000"/>
                        </a:lnSpc>
                        <a:spcAft>
                          <a:spcPts val="0"/>
                        </a:spcAft>
                      </a:pPr>
                      <a:r>
                        <a:rPr lang="id-ID" sz="2000" dirty="0">
                          <a:latin typeface="+mj-lt"/>
                          <a:ea typeface="Calibri"/>
                          <a:cs typeface="Times New Roman"/>
                        </a:rPr>
                        <a:t>252.300</a:t>
                      </a:r>
                    </a:p>
                  </a:txBody>
                  <a:tcPr marL="68580" marR="68580" marT="0" marB="0" anchor="ctr"/>
                </a:tc>
                <a:extLst>
                  <a:ext uri="{0D108BD9-81ED-4DB2-BD59-A6C34878D82A}">
                    <a16:rowId xmlns:a16="http://schemas.microsoft.com/office/drawing/2014/main" val="10006"/>
                  </a:ext>
                </a:extLst>
              </a:tr>
            </a:tbl>
          </a:graphicData>
        </a:graphic>
      </p:graphicFrame>
      <p:sp>
        <p:nvSpPr>
          <p:cNvPr id="3" name="TextBox 2"/>
          <p:cNvSpPr txBox="1"/>
          <p:nvPr/>
        </p:nvSpPr>
        <p:spPr>
          <a:xfrm>
            <a:off x="856184" y="5518834"/>
            <a:ext cx="11017224" cy="861774"/>
          </a:xfrm>
          <a:prstGeom prst="rect">
            <a:avLst/>
          </a:prstGeom>
          <a:noFill/>
        </p:spPr>
        <p:txBody>
          <a:bodyPr wrap="square" rtlCol="0">
            <a:spAutoFit/>
          </a:bodyPr>
          <a:lstStyle/>
          <a:p>
            <a:r>
              <a:rPr lang="id-ID" dirty="0"/>
              <a:t>Kasus Jasa Raharja : Pasien dengan jaminan JR namun plafon sudah habis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815707"/>
          </a:xfrm>
        </p:spPr>
        <p:txBody>
          <a:bodyPr>
            <a:normAutofit/>
          </a:bodyPr>
          <a:lstStyle/>
          <a:p>
            <a:pPr lvl="0"/>
            <a:r>
              <a:rPr lang="id-ID" dirty="0"/>
              <a:t>KLAIM PENDING DAN DISPUTE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75214943"/>
              </p:ext>
            </p:extLst>
          </p:nvPr>
        </p:nvGraphicFramePr>
        <p:xfrm>
          <a:off x="280120" y="1416224"/>
          <a:ext cx="11881320" cy="4683257"/>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5">
                  <a:extLst>
                    <a:ext uri="{9D8B030D-6E8A-4147-A177-3AD203B41FA5}">
                      <a16:colId xmlns:a16="http://schemas.microsoft.com/office/drawing/2014/main" val="20002"/>
                    </a:ext>
                  </a:extLst>
                </a:gridCol>
                <a:gridCol w="1728191">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1800200">
                  <a:extLst>
                    <a:ext uri="{9D8B030D-6E8A-4147-A177-3AD203B41FA5}">
                      <a16:colId xmlns:a16="http://schemas.microsoft.com/office/drawing/2014/main" val="20006"/>
                    </a:ext>
                  </a:extLst>
                </a:gridCol>
              </a:tblGrid>
              <a:tr h="1296144">
                <a:tc>
                  <a:txBody>
                    <a:bodyPr/>
                    <a:lstStyle/>
                    <a:p>
                      <a:pPr marL="0" indent="0" algn="ctr">
                        <a:lnSpc>
                          <a:spcPct val="115000"/>
                        </a:lnSpc>
                        <a:spcAft>
                          <a:spcPts val="0"/>
                        </a:spcAft>
                      </a:pPr>
                      <a:r>
                        <a:rPr lang="id-ID" sz="1800" b="1" dirty="0">
                          <a:latin typeface="+mj-lt"/>
                          <a:ea typeface="Calibri"/>
                          <a:cs typeface="Times New Roman"/>
                        </a:rPr>
                        <a:t>BULAN</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KASUS KLAIM PENDING</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tabLst>
                          <a:tab pos="269875" algn="l"/>
                        </a:tabLst>
                      </a:pPr>
                      <a:r>
                        <a:rPr lang="id-ID" sz="1800" b="1" dirty="0">
                          <a:latin typeface="+mj-lt"/>
                          <a:ea typeface="Calibri"/>
                          <a:cs typeface="Times New Roman"/>
                        </a:rPr>
                        <a:t>BIAYA </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KET</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KASUS KLAIM DISPUTE</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BIAYA </a:t>
                      </a:r>
                      <a:endParaRPr lang="id-ID" sz="1800" dirty="0">
                        <a:latin typeface="+mj-lt"/>
                        <a:ea typeface="Calibri"/>
                        <a:cs typeface="Times New Roman"/>
                      </a:endParaRPr>
                    </a:p>
                  </a:txBody>
                  <a:tcPr marL="68580" marR="68580" marT="0" marB="0" anchor="ctr"/>
                </a:tc>
                <a:tc>
                  <a:txBody>
                    <a:bodyPr/>
                    <a:lstStyle/>
                    <a:p>
                      <a:pPr marL="82550" indent="0" algn="ctr">
                        <a:lnSpc>
                          <a:spcPct val="115000"/>
                        </a:lnSpc>
                        <a:spcAft>
                          <a:spcPts val="0"/>
                        </a:spcAft>
                      </a:pPr>
                      <a:r>
                        <a:rPr lang="id-ID" sz="1800" b="1" dirty="0">
                          <a:latin typeface="+mj-lt"/>
                          <a:ea typeface="Calibri"/>
                          <a:cs typeface="Times New Roman"/>
                        </a:rPr>
                        <a:t>KET</a:t>
                      </a:r>
                      <a:endParaRPr lang="id-ID" sz="1800" dirty="0">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570285">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RITL:</a:t>
                      </a:r>
                      <a:r>
                        <a:rPr kumimoji="0" lang="id-ID" sz="1800" kern="1200" baseline="0" dirty="0">
                          <a:solidFill>
                            <a:schemeClr val="dk1"/>
                          </a:solidFill>
                          <a:latin typeface="+mn-lt"/>
                          <a:ea typeface="Calibri"/>
                          <a:cs typeface="Times New Roman"/>
                        </a:rPr>
                        <a:t> 1 Kasus</a:t>
                      </a:r>
                      <a:endParaRPr kumimoji="0" lang="id-ID" sz="1800" kern="1200" dirty="0">
                        <a:solidFill>
                          <a:schemeClr val="dk1"/>
                        </a:solidFill>
                        <a:latin typeface="+mn-lt"/>
                        <a:ea typeface="Calibri"/>
                        <a:cs typeface="Times New Roman"/>
                      </a:endParaRPr>
                    </a:p>
                  </a:txBody>
                  <a:tcPr marL="68580" marR="68580" marT="0" marB="0" anchor="ctr"/>
                </a:tc>
                <a:tc>
                  <a:txBody>
                    <a:bodyPr/>
                    <a:lstStyle/>
                    <a:p>
                      <a:pPr marL="6350" indent="0" algn="r">
                        <a:lnSpc>
                          <a:spcPct val="115000"/>
                        </a:lnSpc>
                        <a:spcAft>
                          <a:spcPts val="0"/>
                        </a:spcAft>
                      </a:pPr>
                      <a:r>
                        <a:rPr lang="id-ID" sz="1800" dirty="0">
                          <a:latin typeface="+mj-lt"/>
                          <a:ea typeface="Calibri"/>
                          <a:cs typeface="Times New Roman"/>
                        </a:rPr>
                        <a:t>4.169.400</a:t>
                      </a:r>
                    </a:p>
                  </a:txBody>
                  <a:tcPr marL="68580" marR="68580" marT="0" marB="0" anchor="ctr"/>
                </a:tc>
                <a:tc>
                  <a:txBody>
                    <a:bodyPr/>
                    <a:lstStyle/>
                    <a:p>
                      <a:pPr marL="6350" indent="0" algn="l">
                        <a:lnSpc>
                          <a:spcPct val="115000"/>
                        </a:lnSpc>
                        <a:spcAft>
                          <a:spcPts val="0"/>
                        </a:spcAft>
                      </a:pPr>
                      <a:r>
                        <a:rPr lang="id-ID" sz="1600" dirty="0">
                          <a:latin typeface="+mj-lt"/>
                          <a:ea typeface="Calibri"/>
                          <a:cs typeface="Times New Roman"/>
                        </a:rPr>
                        <a:t>Tuntas,</a:t>
                      </a:r>
                      <a:r>
                        <a:rPr lang="id-ID" sz="1600" baseline="0" dirty="0">
                          <a:latin typeface="+mj-lt"/>
                          <a:ea typeface="Calibri"/>
                          <a:cs typeface="Times New Roman"/>
                        </a:rPr>
                        <a:t> Susulan Desember 2022</a:t>
                      </a:r>
                      <a:endParaRPr lang="id-ID" sz="1600" dirty="0">
                        <a:latin typeface="+mj-lt"/>
                        <a:ea typeface="Calibri"/>
                        <a:cs typeface="Times New Roman"/>
                      </a:endParaRP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109 Kasus</a:t>
                      </a:r>
                      <a:br>
                        <a:rPr lang="id-ID" sz="1800" baseline="0" dirty="0">
                          <a:latin typeface="+mj-lt"/>
                          <a:ea typeface="Calibri"/>
                          <a:cs typeface="Times New Roman"/>
                        </a:rPr>
                      </a:br>
                      <a:r>
                        <a:rPr lang="id-ID" sz="1800" baseline="0" dirty="0">
                          <a:latin typeface="+mj-lt"/>
                          <a:ea typeface="Calibri"/>
                          <a:cs typeface="Times New Roman"/>
                        </a:rPr>
                        <a:t>RITL: 40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49.312.600</a:t>
                      </a:r>
                      <a:br>
                        <a:rPr kumimoji="0" lang="id-ID" sz="1800" kern="1200" dirty="0">
                          <a:solidFill>
                            <a:schemeClr val="dk1"/>
                          </a:solidFill>
                          <a:latin typeface="+mn-lt"/>
                          <a:ea typeface="Calibri"/>
                          <a:cs typeface="Times New Roman"/>
                        </a:rPr>
                      </a:br>
                      <a:r>
                        <a:rPr kumimoji="0" lang="id-ID" sz="1800" kern="1200" dirty="0">
                          <a:solidFill>
                            <a:schemeClr val="dk1"/>
                          </a:solidFill>
                          <a:latin typeface="+mn-lt"/>
                          <a:ea typeface="Calibri"/>
                          <a:cs typeface="Times New Roman"/>
                        </a:rPr>
                        <a:t>425.160.700</a:t>
                      </a:r>
                    </a:p>
                  </a:txBody>
                  <a:tcPr marL="68580" marR="68580" marT="0" marB="0" anchor="ctr"/>
                </a:tc>
                <a:tc>
                  <a:txBody>
                    <a:bodyPr/>
                    <a:lstStyle/>
                    <a:p>
                      <a:pPr marL="6350" indent="0" algn="l">
                        <a:lnSpc>
                          <a:spcPct val="115000"/>
                        </a:lnSpc>
                        <a:spcAft>
                          <a:spcPts val="0"/>
                        </a:spcAft>
                      </a:pPr>
                      <a:r>
                        <a:rPr kumimoji="0" lang="id-ID" sz="1600" kern="1200" dirty="0">
                          <a:solidFill>
                            <a:schemeClr val="dk1"/>
                          </a:solidFill>
                          <a:latin typeface="+mn-lt"/>
                          <a:ea typeface="Calibri"/>
                          <a:cs typeface="Times New Roman"/>
                        </a:rPr>
                        <a:t>Tuntas,</a:t>
                      </a:r>
                      <a:r>
                        <a:rPr kumimoji="0" lang="id-ID" sz="1600" kern="1200" baseline="0" dirty="0">
                          <a:solidFill>
                            <a:schemeClr val="dk1"/>
                          </a:solidFill>
                          <a:latin typeface="+mn-lt"/>
                          <a:ea typeface="Calibri"/>
                          <a:cs typeface="Times New Roman"/>
                        </a:rPr>
                        <a:t> Susulan Desember 2022</a:t>
                      </a:r>
                      <a:endParaRPr kumimoji="0" lang="id-ID" sz="1800" kern="1200" dirty="0">
                        <a:solidFill>
                          <a:schemeClr val="dk1"/>
                        </a:solidFill>
                        <a:latin typeface="+mn-lt"/>
                        <a:ea typeface="Calibri"/>
                        <a:cs typeface="Times New Roman"/>
                      </a:endParaRPr>
                    </a:p>
                  </a:txBody>
                  <a:tcPr marL="68580" marR="68580" marT="0" marB="0" anchor="ctr"/>
                </a:tc>
                <a:extLst>
                  <a:ext uri="{0D108BD9-81ED-4DB2-BD59-A6C34878D82A}">
                    <a16:rowId xmlns:a16="http://schemas.microsoft.com/office/drawing/2014/main" val="10001"/>
                  </a:ext>
                </a:extLst>
              </a:tr>
              <a:tr h="235064">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a:t>
                      </a:r>
                    </a:p>
                  </a:txBody>
                  <a:tcPr marL="68580" marR="68580" marT="0" marB="0" anchor="ctr"/>
                </a:tc>
                <a:tc>
                  <a:txBody>
                    <a:bodyPr/>
                    <a:lstStyle/>
                    <a:p>
                      <a:pPr marL="6350" indent="0" algn="r">
                        <a:lnSpc>
                          <a:spcPct val="115000"/>
                        </a:lnSpc>
                        <a:spcAft>
                          <a:spcPts val="0"/>
                        </a:spcAft>
                      </a:pPr>
                      <a:r>
                        <a:rPr lang="id-ID" sz="1800" dirty="0">
                          <a:latin typeface="+mj-lt"/>
                          <a:ea typeface="Calibri"/>
                          <a:cs typeface="Times New Roman"/>
                        </a:rPr>
                        <a:t>-</a:t>
                      </a:r>
                    </a:p>
                  </a:txBody>
                  <a:tcPr marL="68580" marR="68580" marT="0"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600" kern="1200" dirty="0">
                          <a:solidFill>
                            <a:schemeClr val="dk1"/>
                          </a:solidFill>
                          <a:latin typeface="+mn-lt"/>
                          <a:ea typeface="Calibri"/>
                          <a:cs typeface="Times New Roman"/>
                        </a:rPr>
                        <a:t>-</a:t>
                      </a: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161 Kasus</a:t>
                      </a:r>
                      <a:br>
                        <a:rPr lang="id-ID" sz="1800" baseline="0" dirty="0">
                          <a:latin typeface="+mj-lt"/>
                          <a:ea typeface="Calibri"/>
                          <a:cs typeface="Times New Roman"/>
                        </a:rPr>
                      </a:br>
                      <a:r>
                        <a:rPr lang="id-ID" sz="1800" baseline="0" dirty="0">
                          <a:latin typeface="+mj-lt"/>
                          <a:ea typeface="Calibri"/>
                          <a:cs typeface="Times New Roman"/>
                        </a:rPr>
                        <a:t>RITL: 53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37.831.400</a:t>
                      </a:r>
                      <a:br>
                        <a:rPr kumimoji="0" lang="id-ID" sz="1800" kern="1200" dirty="0">
                          <a:solidFill>
                            <a:schemeClr val="dk1"/>
                          </a:solidFill>
                          <a:latin typeface="+mn-lt"/>
                          <a:ea typeface="Calibri"/>
                          <a:cs typeface="Times New Roman"/>
                        </a:rPr>
                      </a:br>
                      <a:r>
                        <a:rPr kumimoji="0" lang="id-ID" sz="1800" kern="1200" dirty="0">
                          <a:solidFill>
                            <a:schemeClr val="dk1"/>
                          </a:solidFill>
                          <a:latin typeface="+mn-lt"/>
                          <a:ea typeface="Calibri"/>
                          <a:cs typeface="Times New Roman"/>
                        </a:rPr>
                        <a:t>465.180.000</a:t>
                      </a:r>
                    </a:p>
                  </a:txBody>
                  <a:tcPr marL="68580" marR="68580" marT="0" marB="0" anchor="ctr"/>
                </a:tc>
                <a:tc>
                  <a:txBody>
                    <a:bodyPr/>
                    <a:lstStyle/>
                    <a:p>
                      <a:pPr marL="6350" indent="0" algn="l">
                        <a:lnSpc>
                          <a:spcPct val="115000"/>
                        </a:lnSpc>
                        <a:spcAft>
                          <a:spcPts val="0"/>
                        </a:spcAft>
                      </a:pPr>
                      <a:r>
                        <a:rPr kumimoji="0" lang="id-ID" sz="1600" kern="1200" dirty="0">
                          <a:solidFill>
                            <a:schemeClr val="dk1"/>
                          </a:solidFill>
                          <a:latin typeface="+mn-lt"/>
                          <a:ea typeface="Calibri"/>
                          <a:cs typeface="Times New Roman"/>
                        </a:rPr>
                        <a:t>Tuntas,</a:t>
                      </a:r>
                      <a:r>
                        <a:rPr kumimoji="0" lang="id-ID" sz="1600" kern="1200" baseline="0" dirty="0">
                          <a:solidFill>
                            <a:schemeClr val="dk1"/>
                          </a:solidFill>
                          <a:latin typeface="+mn-lt"/>
                          <a:ea typeface="Calibri"/>
                          <a:cs typeface="Times New Roman"/>
                        </a:rPr>
                        <a:t> Susulan Januari 2023</a:t>
                      </a:r>
                    </a:p>
                  </a:txBody>
                  <a:tcPr marL="68580" marR="68580" marT="0" marB="0" anchor="ctr"/>
                </a:tc>
                <a:extLst>
                  <a:ext uri="{0D108BD9-81ED-4DB2-BD59-A6C34878D82A}">
                    <a16:rowId xmlns:a16="http://schemas.microsoft.com/office/drawing/2014/main" val="10002"/>
                  </a:ext>
                </a:extLst>
              </a:tr>
              <a:tr h="359005">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RJTL:</a:t>
                      </a:r>
                      <a:r>
                        <a:rPr kumimoji="0" lang="id-ID" sz="1800" kern="1200" baseline="0" dirty="0">
                          <a:solidFill>
                            <a:schemeClr val="dk1"/>
                          </a:solidFill>
                          <a:latin typeface="+mn-lt"/>
                          <a:ea typeface="Calibri"/>
                          <a:cs typeface="Times New Roman"/>
                        </a:rPr>
                        <a:t> 1 Kasus</a:t>
                      </a:r>
                    </a:p>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baseline="0" dirty="0">
                          <a:solidFill>
                            <a:schemeClr val="dk1"/>
                          </a:solidFill>
                          <a:latin typeface="+mn-lt"/>
                          <a:ea typeface="Calibri"/>
                          <a:cs typeface="Times New Roman"/>
                        </a:rPr>
                        <a:t>RITL : 1 Kasus</a:t>
                      </a:r>
                      <a:endParaRPr kumimoji="0" lang="id-ID" sz="1800" kern="1200" dirty="0">
                        <a:solidFill>
                          <a:schemeClr val="dk1"/>
                        </a:solidFill>
                        <a:latin typeface="+mn-lt"/>
                        <a:ea typeface="Calibri"/>
                        <a:cs typeface="Times New Roman"/>
                      </a:endParaRPr>
                    </a:p>
                  </a:txBody>
                  <a:tcPr marL="68580" marR="68580" marT="0" marB="0" anchor="ctr"/>
                </a:tc>
                <a:tc>
                  <a:txBody>
                    <a:bodyPr/>
                    <a:lstStyle/>
                    <a:p>
                      <a:pPr marL="6350" indent="0" algn="r">
                        <a:lnSpc>
                          <a:spcPct val="115000"/>
                        </a:lnSpc>
                        <a:spcAft>
                          <a:spcPts val="0"/>
                        </a:spcAft>
                      </a:pPr>
                      <a:r>
                        <a:rPr lang="id-ID" sz="1800" dirty="0">
                          <a:latin typeface="+mj-lt"/>
                          <a:ea typeface="Calibri"/>
                          <a:cs typeface="Times New Roman"/>
                        </a:rPr>
                        <a:t>252.300</a:t>
                      </a:r>
                    </a:p>
                    <a:p>
                      <a:pPr marL="6350" indent="0" algn="r">
                        <a:lnSpc>
                          <a:spcPct val="115000"/>
                        </a:lnSpc>
                        <a:spcAft>
                          <a:spcPts val="0"/>
                        </a:spcAft>
                      </a:pPr>
                      <a:r>
                        <a:rPr lang="id-ID" sz="1800" dirty="0">
                          <a:latin typeface="+mj-lt"/>
                          <a:ea typeface="Calibri"/>
                          <a:cs typeface="Times New Roman"/>
                        </a:rPr>
                        <a:t>10.718.200</a:t>
                      </a:r>
                    </a:p>
                  </a:txBody>
                  <a:tcPr marL="68580" marR="68580" marT="0" marB="0" anchor="ctr"/>
                </a:tc>
                <a:tc>
                  <a:txBody>
                    <a:bodyPr/>
                    <a:lstStyle/>
                    <a:p>
                      <a:pPr marL="0" indent="0" algn="l">
                        <a:lnSpc>
                          <a:spcPct val="115000"/>
                        </a:lnSpc>
                        <a:spcAft>
                          <a:spcPts val="0"/>
                        </a:spcAft>
                      </a:pPr>
                      <a:r>
                        <a:rPr kumimoji="0" lang="id-ID" sz="1600" kern="1200" dirty="0">
                          <a:solidFill>
                            <a:schemeClr val="dk1"/>
                          </a:solidFill>
                          <a:latin typeface="+mn-lt"/>
                          <a:ea typeface="Calibri"/>
                          <a:cs typeface="Times New Roman"/>
                        </a:rPr>
                        <a:t>Proses verifikasi klaim susulan</a:t>
                      </a: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124 Kasus</a:t>
                      </a:r>
                      <a:br>
                        <a:rPr lang="id-ID" sz="1800" baseline="0" dirty="0">
                          <a:latin typeface="+mj-lt"/>
                          <a:ea typeface="Calibri"/>
                          <a:cs typeface="Times New Roman"/>
                        </a:rPr>
                      </a:br>
                      <a:r>
                        <a:rPr lang="id-ID" sz="1800" baseline="0" dirty="0">
                          <a:latin typeface="+mj-lt"/>
                          <a:ea typeface="Calibri"/>
                          <a:cs typeface="Times New Roman"/>
                        </a:rPr>
                        <a:t>RITL: 56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31.863.500</a:t>
                      </a:r>
                      <a:br>
                        <a:rPr kumimoji="0" lang="id-ID" sz="1800" kern="1200" dirty="0">
                          <a:solidFill>
                            <a:schemeClr val="dk1"/>
                          </a:solidFill>
                          <a:latin typeface="+mn-lt"/>
                          <a:ea typeface="Calibri"/>
                          <a:cs typeface="Times New Roman"/>
                        </a:rPr>
                      </a:br>
                      <a:r>
                        <a:rPr kumimoji="0" lang="id-ID" sz="1800" kern="1200" dirty="0">
                          <a:solidFill>
                            <a:schemeClr val="dk1"/>
                          </a:solidFill>
                          <a:latin typeface="+mn-lt"/>
                          <a:ea typeface="Calibri"/>
                          <a:cs typeface="Times New Roman"/>
                        </a:rPr>
                        <a:t>579.630.900</a:t>
                      </a:r>
                    </a:p>
                  </a:txBody>
                  <a:tcPr marL="68580" marR="68580" marT="0" marB="0" anchor="ctr"/>
                </a:tc>
                <a:tc>
                  <a:txBody>
                    <a:bodyPr/>
                    <a:lstStyle/>
                    <a:p>
                      <a:pPr marL="0" indent="0" algn="l">
                        <a:lnSpc>
                          <a:spcPct val="115000"/>
                        </a:lnSpc>
                        <a:spcAft>
                          <a:spcPts val="0"/>
                        </a:spcAft>
                      </a:pPr>
                      <a:r>
                        <a:rPr lang="id-ID" sz="1600" dirty="0">
                          <a:latin typeface="+mj-lt"/>
                          <a:ea typeface="Calibri"/>
                          <a:cs typeface="Times New Roman"/>
                        </a:rPr>
                        <a:t>Proses verifikasi klaim susulan</a:t>
                      </a:r>
                    </a:p>
                  </a:txBody>
                  <a:tcPr marL="68580" marR="68580" marT="0" marB="0" anchor="ctr"/>
                </a:tc>
                <a:extLst>
                  <a:ext uri="{0D108BD9-81ED-4DB2-BD59-A6C34878D82A}">
                    <a16:rowId xmlns:a16="http://schemas.microsoft.com/office/drawing/2014/main" val="10003"/>
                  </a:ext>
                </a:extLst>
              </a:tr>
              <a:tr h="411448">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a:t>
                      </a:r>
                    </a:p>
                  </a:txBody>
                  <a:tcPr marL="68580" marR="68580" marT="0" marB="0" anchor="ctr"/>
                </a:tc>
                <a:tc>
                  <a:txBody>
                    <a:bodyPr/>
                    <a:lstStyle/>
                    <a:p>
                      <a:pPr marL="6350" indent="0" algn="r">
                        <a:lnSpc>
                          <a:spcPct val="115000"/>
                        </a:lnSpc>
                        <a:spcAft>
                          <a:spcPts val="0"/>
                        </a:spcAft>
                      </a:pPr>
                      <a:r>
                        <a:rPr lang="id-ID" sz="1600" dirty="0">
                          <a:latin typeface="+mj-lt"/>
                          <a:ea typeface="Calibri"/>
                          <a:cs typeface="Times New Roman"/>
                        </a:rPr>
                        <a:t>-</a:t>
                      </a:r>
                    </a:p>
                  </a:txBody>
                  <a:tcPr marL="68580" marR="68580" marT="0" marB="0" anchor="ctr"/>
                </a:tc>
                <a:tc>
                  <a:txBody>
                    <a:bodyPr/>
                    <a:lstStyle/>
                    <a:p>
                      <a:pPr marL="6350" indent="0" algn="l">
                        <a:lnSpc>
                          <a:spcPct val="115000"/>
                        </a:lnSpc>
                        <a:spcAft>
                          <a:spcPts val="0"/>
                        </a:spcAft>
                      </a:pPr>
                      <a:r>
                        <a:rPr lang="id-ID" sz="1600" dirty="0">
                          <a:latin typeface="+mj-lt"/>
                          <a:ea typeface="Calibri"/>
                          <a:cs typeface="Times New Roman"/>
                        </a:rPr>
                        <a:t>-</a:t>
                      </a: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 11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3.274.900-</a:t>
                      </a:r>
                    </a:p>
                  </a:txBody>
                  <a:tcPr marL="68580" marR="68580" marT="0" marB="0" anchor="ctr"/>
                </a:tc>
                <a:tc>
                  <a:txBody>
                    <a:bodyPr/>
                    <a:lstStyle/>
                    <a:p>
                      <a:pPr marL="0" indent="0" algn="l">
                        <a:lnSpc>
                          <a:spcPct val="115000"/>
                        </a:lnSpc>
                        <a:spcAft>
                          <a:spcPts val="0"/>
                        </a:spcAft>
                      </a:pPr>
                      <a:r>
                        <a:rPr lang="id-ID" sz="1600" dirty="0">
                          <a:latin typeface="+mj-lt"/>
                          <a:ea typeface="Calibri"/>
                          <a:cs typeface="Times New Roman"/>
                        </a:rPr>
                        <a:t>-</a:t>
                      </a:r>
                    </a:p>
                  </a:txBody>
                  <a:tcPr marL="68580" marR="68580" marT="0" marB="0" anchor="ctr"/>
                </a:tc>
                <a:extLst>
                  <a:ext uri="{0D108BD9-81ED-4DB2-BD59-A6C34878D82A}">
                    <a16:rowId xmlns:a16="http://schemas.microsoft.com/office/drawing/2014/main" val="10004"/>
                  </a:ext>
                </a:extLst>
              </a:tr>
              <a:tr h="0">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6350" indent="0" algn="l">
                        <a:lnSpc>
                          <a:spcPct val="115000"/>
                        </a:lnSpc>
                        <a:spcAft>
                          <a:spcPts val="0"/>
                        </a:spcAft>
                      </a:pPr>
                      <a:r>
                        <a:rPr lang="id-ID" sz="1800" dirty="0">
                          <a:latin typeface="Calibri"/>
                          <a:ea typeface="Calibri"/>
                          <a:cs typeface="Times New Roman"/>
                        </a:rPr>
                        <a:t>-</a:t>
                      </a:r>
                    </a:p>
                  </a:txBody>
                  <a:tcPr marL="68580" marR="68580" marT="0" marB="0" anchor="ctr"/>
                </a:tc>
                <a:tc>
                  <a:txBody>
                    <a:bodyPr/>
                    <a:lstStyle/>
                    <a:p>
                      <a:pPr marL="7938" indent="-7938" algn="r">
                        <a:lnSpc>
                          <a:spcPct val="115000"/>
                        </a:lnSpc>
                        <a:spcAft>
                          <a:spcPts val="0"/>
                        </a:spcAft>
                        <a:tabLst/>
                      </a:pPr>
                      <a:r>
                        <a:rPr lang="id-ID" sz="1600" dirty="0">
                          <a:latin typeface="+mj-lt"/>
                          <a:ea typeface="Calibri"/>
                          <a:cs typeface="Times New Roman"/>
                        </a:rPr>
                        <a:t>-</a:t>
                      </a:r>
                    </a:p>
                  </a:txBody>
                  <a:tcPr marL="68580" marR="68580" marT="0" marB="0" anchor="ctr"/>
                </a:tc>
                <a:tc>
                  <a:txBody>
                    <a:bodyPr/>
                    <a:lstStyle/>
                    <a:p>
                      <a:pPr marL="6350" indent="0" algn="l">
                        <a:lnSpc>
                          <a:spcPct val="115000"/>
                        </a:lnSpc>
                        <a:spcAft>
                          <a:spcPts val="0"/>
                        </a:spcAft>
                      </a:pPr>
                      <a:r>
                        <a:rPr lang="id-ID" sz="1600" dirty="0">
                          <a:latin typeface="+mj-lt"/>
                          <a:ea typeface="Calibri"/>
                          <a:cs typeface="Times New Roman"/>
                        </a:rPr>
                        <a:t>-</a:t>
                      </a: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30 Kasus</a:t>
                      </a:r>
                      <a:br>
                        <a:rPr lang="id-ID" sz="1800" baseline="0" dirty="0">
                          <a:latin typeface="+mj-lt"/>
                          <a:ea typeface="Calibri"/>
                          <a:cs typeface="Times New Roman"/>
                        </a:rPr>
                      </a:br>
                      <a:r>
                        <a:rPr lang="id-ID" sz="1800" baseline="0" dirty="0">
                          <a:latin typeface="+mj-lt"/>
                          <a:ea typeface="Calibri"/>
                          <a:cs typeface="Times New Roman"/>
                        </a:rPr>
                        <a:t>RITL : 14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7.562.300</a:t>
                      </a:r>
                    </a:p>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132.271.100</a:t>
                      </a:r>
                    </a:p>
                  </a:txBody>
                  <a:tcPr marL="68580" marR="68580" marT="0" marB="0" anchor="ctr"/>
                </a:tc>
                <a:tc>
                  <a:txBody>
                    <a:bodyPr/>
                    <a:lstStyle/>
                    <a:p>
                      <a:pPr marL="0" indent="0" algn="l">
                        <a:lnSpc>
                          <a:spcPct val="115000"/>
                        </a:lnSpc>
                        <a:spcAft>
                          <a:spcPts val="0"/>
                        </a:spcAft>
                      </a:pPr>
                      <a:r>
                        <a:rPr lang="id-ID" sz="1600" dirty="0">
                          <a:latin typeface="+mj-lt"/>
                          <a:ea typeface="Calibri"/>
                          <a:cs typeface="Times New Roman"/>
                        </a:rPr>
                        <a:t>-</a:t>
                      </a:r>
                    </a:p>
                  </a:txBody>
                  <a:tcPr marL="68580" marR="68580" marT="0" marB="0" anchor="ctr"/>
                </a:tc>
                <a:extLst>
                  <a:ext uri="{0D108BD9-81ED-4DB2-BD59-A6C34878D82A}">
                    <a16:rowId xmlns:a16="http://schemas.microsoft.com/office/drawing/2014/main" val="10005"/>
                  </a:ext>
                </a:extLst>
              </a:tr>
              <a:tr h="570285">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6350" marR="0" indent="0" algn="l"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a:t>
                      </a:r>
                    </a:p>
                  </a:txBody>
                  <a:tcPr marL="68580" marR="68580" marT="0" marB="0" anchor="ctr"/>
                </a:tc>
                <a:tc>
                  <a:txBody>
                    <a:bodyPr/>
                    <a:lstStyle/>
                    <a:p>
                      <a:pPr marL="6350" indent="0" algn="r">
                        <a:lnSpc>
                          <a:spcPct val="115000"/>
                        </a:lnSpc>
                        <a:spcAft>
                          <a:spcPts val="0"/>
                        </a:spcAft>
                      </a:pPr>
                      <a:r>
                        <a:rPr lang="id-ID" sz="1600" dirty="0">
                          <a:latin typeface="+mj-lt"/>
                          <a:ea typeface="Calibri"/>
                          <a:cs typeface="Times New Roman"/>
                        </a:rPr>
                        <a:t>-</a:t>
                      </a:r>
                    </a:p>
                  </a:txBody>
                  <a:tcPr marL="68580" marR="68580" marT="0" marB="0" anchor="ctr"/>
                </a:tc>
                <a:tc>
                  <a:txBody>
                    <a:bodyPr/>
                    <a:lstStyle/>
                    <a:p>
                      <a:pPr marL="6350" indent="0" algn="l">
                        <a:lnSpc>
                          <a:spcPct val="115000"/>
                        </a:lnSpc>
                        <a:spcAft>
                          <a:spcPts val="0"/>
                        </a:spcAft>
                      </a:pPr>
                      <a:r>
                        <a:rPr lang="id-ID" sz="1600" dirty="0">
                          <a:latin typeface="+mj-lt"/>
                          <a:ea typeface="Calibri"/>
                          <a:cs typeface="Times New Roman"/>
                        </a:rPr>
                        <a:t>-</a:t>
                      </a:r>
                    </a:p>
                  </a:txBody>
                  <a:tcPr marL="68580" marR="68580" marT="0" marB="0" anchor="ctr"/>
                </a:tc>
                <a:tc>
                  <a:txBody>
                    <a:bodyPr/>
                    <a:lstStyle/>
                    <a:p>
                      <a:pPr marL="0" indent="0" algn="l">
                        <a:lnSpc>
                          <a:spcPct val="115000"/>
                        </a:lnSpc>
                        <a:spcAft>
                          <a:spcPts val="0"/>
                        </a:spcAft>
                      </a:pPr>
                      <a:r>
                        <a:rPr lang="id-ID" sz="1800" dirty="0">
                          <a:latin typeface="+mj-lt"/>
                          <a:ea typeface="Calibri"/>
                          <a:cs typeface="Times New Roman"/>
                        </a:rPr>
                        <a:t>RJTL:</a:t>
                      </a:r>
                      <a:r>
                        <a:rPr lang="id-ID" sz="1800" baseline="0" dirty="0">
                          <a:latin typeface="+mj-lt"/>
                          <a:ea typeface="Calibri"/>
                          <a:cs typeface="Times New Roman"/>
                        </a:rPr>
                        <a:t> 30 Kasus</a:t>
                      </a:r>
                      <a:endParaRPr lang="id-ID" sz="1800" dirty="0">
                        <a:latin typeface="+mj-lt"/>
                        <a:ea typeface="Calibri"/>
                        <a:cs typeface="Times New Roman"/>
                      </a:endParaRPr>
                    </a:p>
                  </a:txBody>
                  <a:tcPr marL="68580" marR="68580" marT="0" marB="0" anchor="ct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kumimoji="0" lang="id-ID" sz="1800" kern="1200" dirty="0">
                          <a:solidFill>
                            <a:schemeClr val="dk1"/>
                          </a:solidFill>
                          <a:latin typeface="+mn-lt"/>
                          <a:ea typeface="Calibri"/>
                          <a:cs typeface="Times New Roman"/>
                        </a:rPr>
                        <a:t>19.800.300</a:t>
                      </a:r>
                    </a:p>
                  </a:txBody>
                  <a:tcPr marL="68580" marR="68580" marT="0" marB="0" anchor="ctr"/>
                </a:tc>
                <a:tc>
                  <a:txBody>
                    <a:bodyPr/>
                    <a:lstStyle/>
                    <a:p>
                      <a:pPr marL="0" indent="0" algn="l">
                        <a:lnSpc>
                          <a:spcPct val="115000"/>
                        </a:lnSpc>
                        <a:spcAft>
                          <a:spcPts val="0"/>
                        </a:spcAft>
                      </a:pPr>
                      <a:r>
                        <a:rPr lang="id-ID" sz="1600" dirty="0">
                          <a:latin typeface="+mj-lt"/>
                          <a:ea typeface="Calibri"/>
                          <a:cs typeface="Times New Roman"/>
                        </a:rPr>
                        <a:t>-</a:t>
                      </a:r>
                    </a:p>
                  </a:txBody>
                  <a:tcPr marL="68580" marR="68580"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640080" y="144016"/>
            <a:ext cx="10453464" cy="1200200"/>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ctr">
            <a:noAutofit/>
          </a:bodyPr>
          <a:lstStyle/>
          <a:p>
            <a:pPr>
              <a:lnSpc>
                <a:spcPct val="100000"/>
              </a:lnSpc>
            </a:pPr>
            <a:r>
              <a:rPr lang="en-US" sz="3600" b="1" cap="small" spc="-1" dirty="0" err="1">
                <a:solidFill>
                  <a:srgbClr val="575F6D"/>
                </a:solidFill>
                <a:latin typeface="Century Schoolbook"/>
              </a:rPr>
              <a:t>Perkembangan</a:t>
            </a:r>
            <a:r>
              <a:rPr lang="en-US" sz="3600" b="1" cap="small" spc="-1" dirty="0">
                <a:solidFill>
                  <a:srgbClr val="575F6D"/>
                </a:solidFill>
                <a:latin typeface="Century Schoolbook"/>
              </a:rPr>
              <a:t> </a:t>
            </a:r>
            <a:r>
              <a:rPr lang="en-US" sz="3600" b="1" cap="small" spc="-1" dirty="0" err="1">
                <a:solidFill>
                  <a:srgbClr val="575F6D"/>
                </a:solidFill>
                <a:latin typeface="Century Schoolbook"/>
              </a:rPr>
              <a:t>Klaim</a:t>
            </a:r>
            <a:r>
              <a:rPr lang="en-US" sz="3600" b="1" cap="small" spc="-1" dirty="0">
                <a:solidFill>
                  <a:srgbClr val="575F6D"/>
                </a:solidFill>
                <a:latin typeface="Century Schoolbook"/>
              </a:rPr>
              <a:t> </a:t>
            </a:r>
            <a:r>
              <a:rPr lang="en-US" sz="3600" b="1" cap="small" spc="-1" dirty="0" err="1">
                <a:solidFill>
                  <a:srgbClr val="575F6D"/>
                </a:solidFill>
                <a:latin typeface="Century Schoolbook"/>
              </a:rPr>
              <a:t>Obat</a:t>
            </a:r>
            <a:endParaRPr lang="id-ID" sz="3600" b="1" cap="small" spc="-1" dirty="0">
              <a:solidFill>
                <a:srgbClr val="575F6D"/>
              </a:solidFill>
              <a:latin typeface="Century Schoolbook"/>
            </a:endParaRPr>
          </a:p>
          <a:p>
            <a:r>
              <a:rPr lang="id-ID" sz="3200" dirty="0"/>
              <a:t>DESEMBER 2022 – MEI 2023</a:t>
            </a:r>
            <a:endParaRPr lang="id-ID" sz="3600" dirty="0"/>
          </a:p>
        </p:txBody>
      </p:sp>
      <p:graphicFrame>
        <p:nvGraphicFramePr>
          <p:cNvPr id="4" name="Table 3">
            <a:extLst>
              <a:ext uri="{FF2B5EF4-FFF2-40B4-BE49-F238E27FC236}">
                <a16:creationId xmlns:a16="http://schemas.microsoft.com/office/drawing/2014/main" id="{4F739E85-C7D5-492A-B8D3-8ACFBCEF10F8}"/>
              </a:ext>
            </a:extLst>
          </p:cNvPr>
          <p:cNvGraphicFramePr/>
          <p:nvPr>
            <p:extLst>
              <p:ext uri="{D42A27DB-BD31-4B8C-83A1-F6EECF244321}">
                <p14:modId xmlns:p14="http://schemas.microsoft.com/office/powerpoint/2010/main" val="394261258"/>
              </p:ext>
            </p:extLst>
          </p:nvPr>
        </p:nvGraphicFramePr>
        <p:xfrm>
          <a:off x="2482435" y="1623084"/>
          <a:ext cx="6768753" cy="3329394"/>
        </p:xfrm>
        <a:graphic>
          <a:graphicData uri="http://schemas.openxmlformats.org/drawingml/2006/table">
            <a:tbl>
              <a:tblPr bandRow="1">
                <a:tableStyleId>{5C22544A-7EE6-4342-B048-85BDC9FD1C3A}</a:tableStyleId>
              </a:tblPr>
              <a:tblGrid>
                <a:gridCol w="1719393">
                  <a:extLst>
                    <a:ext uri="{9D8B030D-6E8A-4147-A177-3AD203B41FA5}">
                      <a16:colId xmlns:a16="http://schemas.microsoft.com/office/drawing/2014/main" val="2655710254"/>
                    </a:ext>
                  </a:extLst>
                </a:gridCol>
                <a:gridCol w="2524680">
                  <a:extLst>
                    <a:ext uri="{9D8B030D-6E8A-4147-A177-3AD203B41FA5}">
                      <a16:colId xmlns:a16="http://schemas.microsoft.com/office/drawing/2014/main" val="4030669425"/>
                    </a:ext>
                  </a:extLst>
                </a:gridCol>
                <a:gridCol w="2524680">
                  <a:extLst>
                    <a:ext uri="{9D8B030D-6E8A-4147-A177-3AD203B41FA5}">
                      <a16:colId xmlns:a16="http://schemas.microsoft.com/office/drawing/2014/main" val="2797510279"/>
                    </a:ext>
                  </a:extLst>
                </a:gridCol>
              </a:tblGrid>
              <a:tr h="551285">
                <a:tc rowSpan="2">
                  <a:txBody>
                    <a:bodyPr/>
                    <a:lstStyle/>
                    <a:p>
                      <a:pPr algn="ctr" fontAlgn="ctr">
                        <a:spcBef>
                          <a:spcPts val="0"/>
                        </a:spcBef>
                        <a:spcAft>
                          <a:spcPts val="0"/>
                        </a:spcAft>
                      </a:pPr>
                      <a:r>
                        <a:rPr lang="id-ID" sz="2000" b="1" u="none" strike="noStrike" dirty="0">
                          <a:solidFill>
                            <a:schemeClr val="bg1"/>
                          </a:solidFill>
                          <a:effectLst/>
                          <a:latin typeface="Century Schoolbook" panose="02040604050505020304" pitchFamily="18" charset="0"/>
                        </a:rPr>
                        <a:t>BULAN</a:t>
                      </a:r>
                      <a:endParaRPr lang="id-ID" sz="2000" b="1" i="0" u="none" strike="noStrike" dirty="0">
                        <a:solidFill>
                          <a:schemeClr val="bg1"/>
                        </a:solidFill>
                        <a:effectLst/>
                        <a:latin typeface="Century Schoolbook" panose="02040604050505020304" pitchFamily="18" charset="0"/>
                      </a:endParaRPr>
                    </a:p>
                  </a:txBody>
                  <a:tcPr marL="13335" marR="13335" marT="13335" marB="0" anchor="ctr">
                    <a:solidFill>
                      <a:srgbClr val="FE7D26"/>
                    </a:solidFill>
                  </a:tcPr>
                </a:tc>
                <a:tc gridSpan="2">
                  <a:txBody>
                    <a:bodyPr/>
                    <a:lstStyle/>
                    <a:p>
                      <a:pPr algn="ctr" fontAlgn="ctr">
                        <a:spcBef>
                          <a:spcPts val="0"/>
                        </a:spcBef>
                        <a:spcAft>
                          <a:spcPts val="0"/>
                        </a:spcAft>
                      </a:pPr>
                      <a:r>
                        <a:rPr lang="id-ID" sz="2000" b="1" u="none" strike="noStrike" dirty="0">
                          <a:solidFill>
                            <a:schemeClr val="bg1"/>
                          </a:solidFill>
                          <a:effectLst/>
                          <a:latin typeface="Century Schoolbook" panose="02040604050505020304" pitchFamily="18" charset="0"/>
                        </a:rPr>
                        <a:t>OBAT KRONIS</a:t>
                      </a:r>
                      <a:endParaRPr lang="id-ID" sz="2000" b="1" i="0" u="none" strike="noStrike" dirty="0">
                        <a:solidFill>
                          <a:schemeClr val="bg1"/>
                        </a:solidFill>
                        <a:effectLst/>
                        <a:latin typeface="Century Schoolbook" panose="02040604050505020304" pitchFamily="18" charset="0"/>
                      </a:endParaRPr>
                    </a:p>
                  </a:txBody>
                  <a:tcPr marL="13335" marR="13335" marT="13335" marB="0" anchor="ctr">
                    <a:solidFill>
                      <a:srgbClr val="FE7D26"/>
                    </a:solidFill>
                  </a:tcPr>
                </a:tc>
                <a:tc hMerge="1">
                  <a:txBody>
                    <a:bodyPr/>
                    <a:lstStyle/>
                    <a:p>
                      <a:endParaRPr lang="id-ID"/>
                    </a:p>
                  </a:txBody>
                  <a:tcPr/>
                </a:tc>
                <a:extLst>
                  <a:ext uri="{0D108BD9-81ED-4DB2-BD59-A6C34878D82A}">
                    <a16:rowId xmlns:a16="http://schemas.microsoft.com/office/drawing/2014/main" val="1452813042"/>
                  </a:ext>
                </a:extLst>
              </a:tr>
              <a:tr h="576064">
                <a:tc vMerge="1">
                  <a:txBody>
                    <a:bodyPr/>
                    <a:lstStyle/>
                    <a:p>
                      <a:endParaRPr lang="id-ID"/>
                    </a:p>
                  </a:txBody>
                  <a:tcPr/>
                </a:tc>
                <a:tc>
                  <a:txBody>
                    <a:bodyPr/>
                    <a:lstStyle/>
                    <a:p>
                      <a:pPr algn="ctr" fontAlgn="ctr">
                        <a:spcBef>
                          <a:spcPts val="0"/>
                        </a:spcBef>
                        <a:spcAft>
                          <a:spcPts val="0"/>
                        </a:spcAft>
                      </a:pPr>
                      <a:r>
                        <a:rPr lang="id-ID" sz="2000" b="1" u="none" strike="noStrike" dirty="0">
                          <a:solidFill>
                            <a:schemeClr val="bg1"/>
                          </a:solidFill>
                          <a:effectLst/>
                          <a:latin typeface="Century Schoolbook" panose="02040604050505020304" pitchFamily="18" charset="0"/>
                        </a:rPr>
                        <a:t>KASUS</a:t>
                      </a:r>
                      <a:endParaRPr lang="id-ID" sz="2000" b="1" i="0" u="none" strike="noStrike" dirty="0">
                        <a:solidFill>
                          <a:schemeClr val="bg1"/>
                        </a:solidFill>
                        <a:effectLst/>
                        <a:latin typeface="Century Schoolbook" panose="02040604050505020304" pitchFamily="18" charset="0"/>
                      </a:endParaRPr>
                    </a:p>
                  </a:txBody>
                  <a:tcPr marL="13335" marR="13335" marT="13335" marB="0" anchor="ctr">
                    <a:solidFill>
                      <a:srgbClr val="FE7D26"/>
                    </a:solidFill>
                  </a:tcPr>
                </a:tc>
                <a:tc>
                  <a:txBody>
                    <a:bodyPr/>
                    <a:lstStyle/>
                    <a:p>
                      <a:pPr algn="ctr" fontAlgn="ctr">
                        <a:spcBef>
                          <a:spcPts val="0"/>
                        </a:spcBef>
                        <a:spcAft>
                          <a:spcPts val="0"/>
                        </a:spcAft>
                      </a:pPr>
                      <a:r>
                        <a:rPr lang="id-ID" sz="2000" b="1" u="none" strike="noStrike" dirty="0">
                          <a:solidFill>
                            <a:schemeClr val="bg1"/>
                          </a:solidFill>
                          <a:effectLst/>
                          <a:latin typeface="Century Schoolbook" panose="02040604050505020304" pitchFamily="18" charset="0"/>
                        </a:rPr>
                        <a:t>BIAYA</a:t>
                      </a:r>
                      <a:endParaRPr lang="id-ID" sz="2000" b="1" i="0" u="none" strike="noStrike" dirty="0">
                        <a:solidFill>
                          <a:schemeClr val="bg1"/>
                        </a:solidFill>
                        <a:effectLst/>
                        <a:latin typeface="Century Schoolbook" panose="02040604050505020304" pitchFamily="18" charset="0"/>
                      </a:endParaRPr>
                    </a:p>
                  </a:txBody>
                  <a:tcPr marL="13335" marR="13335" marT="13335" marB="0" anchor="ctr">
                    <a:solidFill>
                      <a:srgbClr val="FE7D26"/>
                    </a:solidFill>
                  </a:tcPr>
                </a:tc>
                <a:extLst>
                  <a:ext uri="{0D108BD9-81ED-4DB2-BD59-A6C34878D82A}">
                    <a16:rowId xmlns:a16="http://schemas.microsoft.com/office/drawing/2014/main" val="1419280579"/>
                  </a:ext>
                </a:extLst>
              </a:tr>
              <a:tr h="288032">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341</a:t>
                      </a:r>
                    </a:p>
                  </a:txBody>
                  <a:tcPr marL="9525" marR="9525" marT="9525" marB="0" anchor="b"/>
                </a:tc>
                <a:tc>
                  <a:txBody>
                    <a:bodyPr/>
                    <a:lstStyle/>
                    <a:p>
                      <a:pPr algn="r" fontAlgn="t"/>
                      <a:r>
                        <a:rPr lang="id-ID" sz="2000" b="0" i="0" u="none" strike="noStrike" dirty="0">
                          <a:solidFill>
                            <a:srgbClr val="000000"/>
                          </a:solidFill>
                          <a:effectLst/>
                          <a:latin typeface="+mj-lt"/>
                        </a:rPr>
                        <a:t> 4,929,496 </a:t>
                      </a:r>
                    </a:p>
                  </a:txBody>
                  <a:tcPr marL="9525" marR="182880" marT="9525" marB="0"/>
                </a:tc>
                <a:extLst>
                  <a:ext uri="{0D108BD9-81ED-4DB2-BD59-A6C34878D82A}">
                    <a16:rowId xmlns:a16="http://schemas.microsoft.com/office/drawing/2014/main" val="2270232975"/>
                  </a:ext>
                </a:extLst>
              </a:tr>
              <a:tr h="288032">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324</a:t>
                      </a:r>
                    </a:p>
                  </a:txBody>
                  <a:tcPr marL="9525" marR="9525" marT="9525" marB="0" anchor="b"/>
                </a:tc>
                <a:tc>
                  <a:txBody>
                    <a:bodyPr/>
                    <a:lstStyle/>
                    <a:p>
                      <a:pPr algn="r" fontAlgn="t"/>
                      <a:r>
                        <a:rPr lang="id-ID" sz="2000" b="0" i="0" u="none" strike="noStrike">
                          <a:solidFill>
                            <a:srgbClr val="000000"/>
                          </a:solidFill>
                          <a:effectLst/>
                          <a:latin typeface="+mj-lt"/>
                        </a:rPr>
                        <a:t> 4,409,518 </a:t>
                      </a:r>
                    </a:p>
                  </a:txBody>
                  <a:tcPr marL="9525" marR="182880" marT="9525" marB="0"/>
                </a:tc>
                <a:extLst>
                  <a:ext uri="{0D108BD9-81ED-4DB2-BD59-A6C34878D82A}">
                    <a16:rowId xmlns:a16="http://schemas.microsoft.com/office/drawing/2014/main" val="2188234896"/>
                  </a:ext>
                </a:extLst>
              </a:tr>
              <a:tr h="216024">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324</a:t>
                      </a:r>
                    </a:p>
                  </a:txBody>
                  <a:tcPr marL="9525" marR="9525" marT="9525" marB="0" anchor="b"/>
                </a:tc>
                <a:tc>
                  <a:txBody>
                    <a:bodyPr/>
                    <a:lstStyle/>
                    <a:p>
                      <a:pPr algn="r" fontAlgn="t"/>
                      <a:r>
                        <a:rPr lang="id-ID" sz="2000" b="0" i="0" u="none" strike="noStrike">
                          <a:solidFill>
                            <a:srgbClr val="000000"/>
                          </a:solidFill>
                          <a:effectLst/>
                          <a:latin typeface="+mj-lt"/>
                        </a:rPr>
                        <a:t> 3,617,784 </a:t>
                      </a:r>
                    </a:p>
                  </a:txBody>
                  <a:tcPr marL="9525" marR="182880" marT="9525" marB="0"/>
                </a:tc>
                <a:extLst>
                  <a:ext uri="{0D108BD9-81ED-4DB2-BD59-A6C34878D82A}">
                    <a16:rowId xmlns:a16="http://schemas.microsoft.com/office/drawing/2014/main" val="3567231457"/>
                  </a:ext>
                </a:extLst>
              </a:tr>
              <a:tr h="216024">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351</a:t>
                      </a:r>
                    </a:p>
                  </a:txBody>
                  <a:tcPr marL="9525" marR="9525" marT="9525" marB="0" anchor="b"/>
                </a:tc>
                <a:tc>
                  <a:txBody>
                    <a:bodyPr/>
                    <a:lstStyle/>
                    <a:p>
                      <a:pPr algn="r" fontAlgn="t"/>
                      <a:r>
                        <a:rPr lang="id-ID" sz="2000" b="0" i="0" u="none" strike="noStrike">
                          <a:solidFill>
                            <a:srgbClr val="000000"/>
                          </a:solidFill>
                          <a:effectLst/>
                          <a:latin typeface="+mj-lt"/>
                        </a:rPr>
                        <a:t> 3,919,266 </a:t>
                      </a:r>
                    </a:p>
                  </a:txBody>
                  <a:tcPr marL="9525" marR="182880" marT="9525" marB="0"/>
                </a:tc>
                <a:extLst>
                  <a:ext uri="{0D108BD9-81ED-4DB2-BD59-A6C34878D82A}">
                    <a16:rowId xmlns:a16="http://schemas.microsoft.com/office/drawing/2014/main" val="987567804"/>
                  </a:ext>
                </a:extLst>
              </a:tr>
              <a:tr h="288032">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251</a:t>
                      </a:r>
                    </a:p>
                  </a:txBody>
                  <a:tcPr marL="9525" marR="9525" marT="9525" marB="0" anchor="b"/>
                </a:tc>
                <a:tc>
                  <a:txBody>
                    <a:bodyPr/>
                    <a:lstStyle/>
                    <a:p>
                      <a:pPr algn="r" fontAlgn="t"/>
                      <a:r>
                        <a:rPr lang="id-ID" sz="2000" b="0" i="0" u="none" strike="noStrike">
                          <a:solidFill>
                            <a:srgbClr val="000000"/>
                          </a:solidFill>
                          <a:effectLst/>
                          <a:latin typeface="+mj-lt"/>
                        </a:rPr>
                        <a:t> 1,268,554 </a:t>
                      </a:r>
                    </a:p>
                  </a:txBody>
                  <a:tcPr marL="9525" marR="182880" marT="9525" marB="0"/>
                </a:tc>
                <a:extLst>
                  <a:ext uri="{0D108BD9-81ED-4DB2-BD59-A6C34878D82A}">
                    <a16:rowId xmlns:a16="http://schemas.microsoft.com/office/drawing/2014/main" val="3038179137"/>
                  </a:ext>
                </a:extLst>
              </a:tr>
              <a:tr h="144016">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id-ID" sz="2000" b="0" i="0" u="none" strike="noStrike">
                          <a:solidFill>
                            <a:srgbClr val="000000"/>
                          </a:solidFill>
                          <a:effectLst/>
                          <a:latin typeface="+mj-lt"/>
                        </a:rPr>
                        <a:t>403</a:t>
                      </a:r>
                    </a:p>
                  </a:txBody>
                  <a:tcPr marL="9525" marR="9525" marT="9525" marB="0" anchor="b"/>
                </a:tc>
                <a:tc>
                  <a:txBody>
                    <a:bodyPr/>
                    <a:lstStyle/>
                    <a:p>
                      <a:pPr algn="r" fontAlgn="t"/>
                      <a:r>
                        <a:rPr lang="id-ID" sz="2000" b="0" i="0" u="none" strike="noStrike" dirty="0">
                          <a:solidFill>
                            <a:srgbClr val="000000"/>
                          </a:solidFill>
                          <a:effectLst/>
                          <a:latin typeface="+mj-lt"/>
                        </a:rPr>
                        <a:t> 2,036,762 </a:t>
                      </a:r>
                    </a:p>
                  </a:txBody>
                  <a:tcPr marL="9525" marR="182880" marT="9525" marB="0"/>
                </a:tc>
                <a:extLst>
                  <a:ext uri="{0D108BD9-81ED-4DB2-BD59-A6C34878D82A}">
                    <a16:rowId xmlns:a16="http://schemas.microsoft.com/office/drawing/2014/main" val="10007"/>
                  </a:ext>
                </a:extLst>
              </a:tr>
              <a:tr h="15885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id-ID" sz="2000" b="1" i="0" u="none" strike="noStrike" dirty="0">
                          <a:solidFill>
                            <a:srgbClr val="000000"/>
                          </a:solidFill>
                          <a:latin typeface="+mn-lt"/>
                        </a:rPr>
                        <a:t>Jumlah</a:t>
                      </a:r>
                      <a:endParaRPr lang="en-US" sz="2000" b="1" i="0" u="none" strike="noStrike" dirty="0">
                        <a:solidFill>
                          <a:srgbClr val="000000"/>
                        </a:solidFill>
                        <a:latin typeface="+mn-lt"/>
                      </a:endParaRPr>
                    </a:p>
                  </a:txBody>
                  <a:tcPr marL="11295" marR="11295" marT="11295" marB="0" anchor="ctr"/>
                </a:tc>
                <a:tc>
                  <a:txBody>
                    <a:bodyPr/>
                    <a:lstStyle/>
                    <a:p>
                      <a:pPr algn="ctr" fontAlgn="b"/>
                      <a:r>
                        <a:rPr lang="id-ID" sz="2000" b="1" i="0" u="none" strike="noStrike" dirty="0">
                          <a:solidFill>
                            <a:srgbClr val="000000"/>
                          </a:solidFill>
                          <a:effectLst/>
                          <a:latin typeface="+mj-lt"/>
                        </a:rPr>
                        <a:t>1994</a:t>
                      </a:r>
                    </a:p>
                  </a:txBody>
                  <a:tcPr marL="9525" marR="9525" marT="9525" marB="0" anchor="b"/>
                </a:tc>
                <a:tc>
                  <a:txBody>
                    <a:bodyPr/>
                    <a:lstStyle/>
                    <a:p>
                      <a:pPr algn="r" fontAlgn="b"/>
                      <a:r>
                        <a:rPr lang="id-ID" sz="2000" b="1" i="0" u="none" strike="noStrike" dirty="0">
                          <a:solidFill>
                            <a:srgbClr val="000000"/>
                          </a:solidFill>
                          <a:effectLst/>
                          <a:latin typeface="+mj-lt"/>
                        </a:rPr>
                        <a:t>         20,181,380 </a:t>
                      </a:r>
                    </a:p>
                  </a:txBody>
                  <a:tcPr marL="9525" marR="182880" marT="9525" marB="0" anchor="b"/>
                </a:tc>
                <a:extLst>
                  <a:ext uri="{0D108BD9-81ED-4DB2-BD59-A6C34878D82A}">
                    <a16:rowId xmlns:a16="http://schemas.microsoft.com/office/drawing/2014/main" val="10008"/>
                  </a:ext>
                </a:extLst>
              </a:tr>
            </a:tbl>
          </a:graphicData>
        </a:graphic>
      </p:graphicFrame>
      <p:sp>
        <p:nvSpPr>
          <p:cNvPr id="2" name="TextBox 1"/>
          <p:cNvSpPr txBox="1"/>
          <p:nvPr/>
        </p:nvSpPr>
        <p:spPr>
          <a:xfrm>
            <a:off x="2080320" y="5231346"/>
            <a:ext cx="8840882" cy="1631216"/>
          </a:xfrm>
          <a:prstGeom prst="rect">
            <a:avLst/>
          </a:prstGeom>
          <a:noFill/>
        </p:spPr>
        <p:txBody>
          <a:bodyPr wrap="none" rtlCol="0">
            <a:spAutoFit/>
          </a:bodyPr>
          <a:lstStyle/>
          <a:p>
            <a:r>
              <a:rPr lang="id-ID" dirty="0"/>
              <a:t>*Terdapat penurunan harga yang sebelumnya Rp.14.456,-</a:t>
            </a:r>
          </a:p>
          <a:p>
            <a:r>
              <a:rPr lang="id-ID" dirty="0"/>
              <a:t>- per Januari 2023 menjadi Rp.13.610,-</a:t>
            </a:r>
          </a:p>
          <a:p>
            <a:r>
              <a:rPr lang="id-ID" dirty="0"/>
              <a:t>- per Februari 2023 menjadi Rp.11.166,-</a:t>
            </a:r>
          </a:p>
          <a:p>
            <a:r>
              <a:rPr lang="id-ID" dirty="0"/>
              <a:t>- per April 2023 menjadi Rp.5.054,-</a:t>
            </a:r>
          </a:p>
        </p:txBody>
      </p:sp>
    </p:spTree>
    <p:extLst>
      <p:ext uri="{BB962C8B-B14F-4D97-AF65-F5344CB8AC3E}">
        <p14:creationId xmlns:p14="http://schemas.microsoft.com/office/powerpoint/2010/main" val="98806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96144" y="300006"/>
            <a:ext cx="11583701" cy="987386"/>
          </a:xfrm>
          <a:prstGeom prst="rect">
            <a:avLst/>
          </a:prstGeom>
        </p:spPr>
        <p:txBody>
          <a:bodyPr vert="horz" lIns="128016" tIns="64008" rIns="128016" bIns="64008" anchor="ctr">
            <a:normAutofit fontScale="97500"/>
          </a:bodyPr>
          <a:lstStyle/>
          <a:p>
            <a:pPr>
              <a:spcBef>
                <a:spcPct val="0"/>
              </a:spcBef>
              <a:defRPr/>
            </a:pPr>
            <a:r>
              <a:rPr lang="en-US" sz="3600" cap="small" dirty="0" err="1">
                <a:latin typeface="+mj-lt"/>
                <a:ea typeface="+mj-ea"/>
                <a:cs typeface="+mj-cs"/>
              </a:rPr>
              <a:t>Perubahan</a:t>
            </a:r>
            <a:r>
              <a:rPr lang="en-US" sz="3600" cap="small" dirty="0">
                <a:latin typeface="+mj-lt"/>
                <a:ea typeface="+mj-ea"/>
                <a:cs typeface="+mj-cs"/>
              </a:rPr>
              <a:t> </a:t>
            </a:r>
            <a:r>
              <a:rPr lang="en-US" sz="3600" cap="small" dirty="0" err="1">
                <a:latin typeface="+mj-lt"/>
                <a:ea typeface="+mj-ea"/>
                <a:cs typeface="+mj-cs"/>
              </a:rPr>
              <a:t>Tahun</a:t>
            </a:r>
            <a:r>
              <a:rPr lang="en-US" sz="3600" cap="small" dirty="0">
                <a:latin typeface="+mj-lt"/>
                <a:ea typeface="+mj-ea"/>
                <a:cs typeface="+mj-cs"/>
              </a:rPr>
              <a:t> 20</a:t>
            </a:r>
            <a:r>
              <a:rPr lang="id-ID" sz="3600" cap="small" dirty="0">
                <a:latin typeface="+mj-lt"/>
                <a:ea typeface="+mj-ea"/>
                <a:cs typeface="+mj-cs"/>
              </a:rPr>
              <a:t>2</a:t>
            </a:r>
            <a:r>
              <a:rPr lang="en-US" sz="3600" cap="small" dirty="0">
                <a:latin typeface="+mj-lt"/>
                <a:ea typeface="+mj-ea"/>
                <a:cs typeface="+mj-cs"/>
              </a:rPr>
              <a:t>2 dan 20</a:t>
            </a:r>
            <a:r>
              <a:rPr lang="id-ID" sz="3600" cap="small" dirty="0">
                <a:latin typeface="+mj-lt"/>
                <a:ea typeface="+mj-ea"/>
                <a:cs typeface="+mj-cs"/>
              </a:rPr>
              <a:t>2</a:t>
            </a:r>
            <a:r>
              <a:rPr lang="en-US" sz="3600" cap="small" dirty="0">
                <a:latin typeface="+mj-lt"/>
                <a:ea typeface="+mj-ea"/>
                <a:cs typeface="+mj-cs"/>
              </a:rPr>
              <a:t>3</a:t>
            </a:r>
          </a:p>
        </p:txBody>
      </p:sp>
      <p:graphicFrame>
        <p:nvGraphicFramePr>
          <p:cNvPr id="7" name="Content Placeholder 3"/>
          <p:cNvGraphicFramePr>
            <a:graphicFrameLocks/>
          </p:cNvGraphicFramePr>
          <p:nvPr>
            <p:extLst>
              <p:ext uri="{D42A27DB-BD31-4B8C-83A1-F6EECF244321}">
                <p14:modId xmlns:p14="http://schemas.microsoft.com/office/powerpoint/2010/main" val="2216939962"/>
              </p:ext>
            </p:extLst>
          </p:nvPr>
        </p:nvGraphicFramePr>
        <p:xfrm>
          <a:off x="640160" y="2269657"/>
          <a:ext cx="11161240" cy="2459396"/>
        </p:xfrm>
        <a:graphic>
          <a:graphicData uri="http://schemas.openxmlformats.org/drawingml/2006/table">
            <a:tbl>
              <a:tblPr firstRow="1" bandRow="1">
                <a:tableStyleId>{5C22544A-7EE6-4342-B048-85BDC9FD1C3A}</a:tableStyleId>
              </a:tblPr>
              <a:tblGrid>
                <a:gridCol w="829552">
                  <a:extLst>
                    <a:ext uri="{9D8B030D-6E8A-4147-A177-3AD203B41FA5}">
                      <a16:colId xmlns:a16="http://schemas.microsoft.com/office/drawing/2014/main" val="20000"/>
                    </a:ext>
                  </a:extLst>
                </a:gridCol>
                <a:gridCol w="1207268">
                  <a:extLst>
                    <a:ext uri="{9D8B030D-6E8A-4147-A177-3AD203B41FA5}">
                      <a16:colId xmlns:a16="http://schemas.microsoft.com/office/drawing/2014/main" val="20001"/>
                    </a:ext>
                  </a:extLst>
                </a:gridCol>
                <a:gridCol w="1419564">
                  <a:extLst>
                    <a:ext uri="{9D8B030D-6E8A-4147-A177-3AD203B41FA5}">
                      <a16:colId xmlns:a16="http://schemas.microsoft.com/office/drawing/2014/main" val="2776266319"/>
                    </a:ext>
                  </a:extLst>
                </a:gridCol>
                <a:gridCol w="201622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3816424">
                  <a:extLst>
                    <a:ext uri="{9D8B030D-6E8A-4147-A177-3AD203B41FA5}">
                      <a16:colId xmlns:a16="http://schemas.microsoft.com/office/drawing/2014/main" val="20004"/>
                    </a:ext>
                  </a:extLst>
                </a:gridCol>
              </a:tblGrid>
              <a:tr h="440414">
                <a:tc rowSpan="2">
                  <a:txBody>
                    <a:bodyPr/>
                    <a:lstStyle/>
                    <a:p>
                      <a:pPr algn="ctr"/>
                      <a:r>
                        <a:rPr lang="en-US" sz="2500" b="1" kern="1200" dirty="0">
                          <a:solidFill>
                            <a:schemeClr val="lt1"/>
                          </a:solidFill>
                          <a:latin typeface="+mn-lt"/>
                          <a:ea typeface="+mn-ea"/>
                          <a:cs typeface="+mn-cs"/>
                        </a:rPr>
                        <a:t>No</a:t>
                      </a:r>
                    </a:p>
                  </a:txBody>
                  <a:tcPr marL="96012" marR="96012" marT="64008" marB="64008" anchor="ctr">
                    <a:solidFill>
                      <a:schemeClr val="tx1"/>
                    </a:solidFill>
                  </a:tcPr>
                </a:tc>
                <a:tc rowSpan="2">
                  <a:txBody>
                    <a:bodyPr/>
                    <a:lstStyle/>
                    <a:p>
                      <a:pPr algn="ctr"/>
                      <a:r>
                        <a:rPr lang="en-US" sz="2200" b="1" kern="1200" dirty="0" err="1">
                          <a:solidFill>
                            <a:schemeClr val="lt1"/>
                          </a:solidFill>
                          <a:latin typeface="+mn-lt"/>
                          <a:ea typeface="+mn-ea"/>
                          <a:cs typeface="+mn-cs"/>
                        </a:rPr>
                        <a:t>Tahun</a:t>
                      </a:r>
                      <a:endParaRPr lang="en-US" sz="2200" b="1" kern="1200" dirty="0">
                        <a:solidFill>
                          <a:schemeClr val="lt1"/>
                        </a:solidFill>
                        <a:latin typeface="+mn-lt"/>
                        <a:ea typeface="+mn-ea"/>
                        <a:cs typeface="+mn-cs"/>
                      </a:endParaRPr>
                    </a:p>
                  </a:txBody>
                  <a:tcPr marL="96012" marR="96012" marT="64008" marB="64008" anchor="ctr">
                    <a:solidFill>
                      <a:schemeClr val="tx1"/>
                    </a:solidFill>
                  </a:tcPr>
                </a:tc>
                <a:tc>
                  <a:txBody>
                    <a:bodyPr/>
                    <a:lstStyle/>
                    <a:p>
                      <a:pPr algn="ctr"/>
                      <a:endParaRPr lang="en-US" sz="2200" dirty="0"/>
                    </a:p>
                  </a:txBody>
                  <a:tcPr marL="96012" marR="96012" marT="64008" marB="64008">
                    <a:solidFill>
                      <a:schemeClr val="tx1"/>
                    </a:solidFill>
                  </a:tcPr>
                </a:tc>
                <a:tc gridSpan="2">
                  <a:txBody>
                    <a:bodyPr/>
                    <a:lstStyle/>
                    <a:p>
                      <a:pPr algn="ctr"/>
                      <a:r>
                        <a:rPr lang="en-US" sz="2200" dirty="0" err="1"/>
                        <a:t>Dokter</a:t>
                      </a:r>
                      <a:endParaRPr lang="en-US" sz="2200" dirty="0"/>
                    </a:p>
                  </a:txBody>
                  <a:tcPr marL="96012" marR="96012" marT="64008" marB="64008">
                    <a:solidFill>
                      <a:schemeClr val="tx1"/>
                    </a:solidFill>
                  </a:tcPr>
                </a:tc>
                <a:tc hMerge="1">
                  <a:txBody>
                    <a:bodyPr/>
                    <a:lstStyle/>
                    <a:p>
                      <a:endParaRPr lang="en-US" dirty="0"/>
                    </a:p>
                  </a:txBody>
                  <a:tcPr/>
                </a:tc>
                <a:tc rowSpan="2">
                  <a:txBody>
                    <a:bodyPr/>
                    <a:lstStyle/>
                    <a:p>
                      <a:pPr algn="ctr"/>
                      <a:r>
                        <a:rPr lang="en-US" sz="2200" b="1" kern="1200" dirty="0" err="1">
                          <a:solidFill>
                            <a:schemeClr val="lt1"/>
                          </a:solidFill>
                          <a:latin typeface="+mn-lt"/>
                          <a:ea typeface="+mn-ea"/>
                          <a:cs typeface="+mn-cs"/>
                        </a:rPr>
                        <a:t>Keterangan</a:t>
                      </a:r>
                      <a:endParaRPr lang="en-US" sz="2200" b="1" kern="1200" dirty="0">
                        <a:solidFill>
                          <a:schemeClr val="lt1"/>
                        </a:solidFill>
                        <a:latin typeface="+mn-lt"/>
                        <a:ea typeface="+mn-ea"/>
                        <a:cs typeface="+mn-cs"/>
                      </a:endParaRPr>
                    </a:p>
                  </a:txBody>
                  <a:tcPr marL="96012" marR="96012" marT="64008" marB="64008" anchor="ctr">
                    <a:solidFill>
                      <a:schemeClr val="tx1"/>
                    </a:solidFill>
                  </a:tcPr>
                </a:tc>
                <a:extLst>
                  <a:ext uri="{0D108BD9-81ED-4DB2-BD59-A6C34878D82A}">
                    <a16:rowId xmlns:a16="http://schemas.microsoft.com/office/drawing/2014/main" val="10000"/>
                  </a:ext>
                </a:extLst>
              </a:tr>
              <a:tr h="760716">
                <a:tc vMerge="1">
                  <a:txBody>
                    <a:bodyPr/>
                    <a:lstStyle/>
                    <a:p>
                      <a:endParaRPr lang="en-US" dirty="0"/>
                    </a:p>
                  </a:txBody>
                  <a:tcPr/>
                </a:tc>
                <a:tc vMerge="1">
                  <a:txBody>
                    <a:bodyPr/>
                    <a:lstStyle/>
                    <a:p>
                      <a:endParaRPr lang="en-US" dirty="0"/>
                    </a:p>
                  </a:txBody>
                  <a:tcPr/>
                </a:tc>
                <a:tc>
                  <a:txBody>
                    <a:bodyPr/>
                    <a:lstStyle/>
                    <a:p>
                      <a:pPr marL="0" algn="ctr" defTabSz="457200" rtl="0" eaLnBrk="1" latinLnBrk="0" hangingPunct="1"/>
                      <a:r>
                        <a:rPr lang="en-US" sz="2200" b="1" kern="1200" dirty="0">
                          <a:solidFill>
                            <a:schemeClr val="lt1"/>
                          </a:solidFill>
                          <a:latin typeface="+mn-lt"/>
                          <a:ea typeface="+mn-ea"/>
                          <a:cs typeface="+mn-cs"/>
                        </a:rPr>
                        <a:t>Umum</a:t>
                      </a:r>
                    </a:p>
                  </a:txBody>
                  <a:tcPr marL="96012" marR="96012" marT="64008" marB="64008">
                    <a:solidFill>
                      <a:schemeClr val="tx1"/>
                    </a:solidFill>
                  </a:tcPr>
                </a:tc>
                <a:tc>
                  <a:txBody>
                    <a:bodyPr/>
                    <a:lstStyle/>
                    <a:p>
                      <a:pPr marL="0" algn="ctr" defTabSz="457200" rtl="0" eaLnBrk="1" latinLnBrk="0" hangingPunct="1"/>
                      <a:r>
                        <a:rPr lang="en-US" sz="2200" b="1" kern="1200" dirty="0" err="1">
                          <a:solidFill>
                            <a:schemeClr val="lt1"/>
                          </a:solidFill>
                          <a:latin typeface="+mn-lt"/>
                          <a:ea typeface="+mn-ea"/>
                          <a:cs typeface="+mn-cs"/>
                        </a:rPr>
                        <a:t>Spesialis</a:t>
                      </a:r>
                      <a:r>
                        <a:rPr lang="en-US" sz="2200" b="1" kern="1200" dirty="0">
                          <a:solidFill>
                            <a:schemeClr val="lt1"/>
                          </a:solidFill>
                          <a:latin typeface="+mn-lt"/>
                          <a:ea typeface="+mn-ea"/>
                          <a:cs typeface="+mn-cs"/>
                        </a:rPr>
                        <a:t> Mata</a:t>
                      </a:r>
                    </a:p>
                  </a:txBody>
                  <a:tcPr marL="96012" marR="96012" marT="64008" marB="64008">
                    <a:solidFill>
                      <a:schemeClr val="tx1"/>
                    </a:solidFill>
                  </a:tcPr>
                </a:tc>
                <a:tc>
                  <a:txBody>
                    <a:bodyPr/>
                    <a:lstStyle/>
                    <a:p>
                      <a:pPr marL="0" algn="ctr" defTabSz="457200" rtl="0" eaLnBrk="1" latinLnBrk="0" hangingPunct="1"/>
                      <a:r>
                        <a:rPr lang="id-ID" sz="2200" b="1" kern="1200" baseline="0" dirty="0">
                          <a:solidFill>
                            <a:schemeClr val="lt1"/>
                          </a:solidFill>
                          <a:latin typeface="+mn-lt"/>
                          <a:ea typeface="+mn-ea"/>
                          <a:cs typeface="+mn-cs"/>
                        </a:rPr>
                        <a:t>Spesialis</a:t>
                      </a:r>
                      <a:r>
                        <a:rPr lang="en-US" sz="2200" b="1" kern="1200" baseline="0" dirty="0">
                          <a:solidFill>
                            <a:schemeClr val="lt1"/>
                          </a:solidFill>
                          <a:latin typeface="+mn-lt"/>
                          <a:ea typeface="+mn-ea"/>
                          <a:cs typeface="+mn-cs"/>
                        </a:rPr>
                        <a:t> Non Mata </a:t>
                      </a:r>
                      <a:endParaRPr lang="en-US" sz="2200" b="1" kern="1200" dirty="0">
                        <a:solidFill>
                          <a:schemeClr val="lt1"/>
                        </a:solidFill>
                        <a:latin typeface="+mn-lt"/>
                        <a:ea typeface="+mn-ea"/>
                        <a:cs typeface="+mn-cs"/>
                      </a:endParaRPr>
                    </a:p>
                  </a:txBody>
                  <a:tcPr marL="96012" marR="96012" marT="64008" marB="64008">
                    <a:solidFill>
                      <a:schemeClr val="tx1"/>
                    </a:solidFill>
                  </a:tcPr>
                </a:tc>
                <a:tc vMerge="1">
                  <a:txBody>
                    <a:bodyPr/>
                    <a:lstStyle/>
                    <a:p>
                      <a:endParaRPr lang="en-US" dirty="0"/>
                    </a:p>
                  </a:txBody>
                  <a:tcPr/>
                </a:tc>
                <a:extLst>
                  <a:ext uri="{0D108BD9-81ED-4DB2-BD59-A6C34878D82A}">
                    <a16:rowId xmlns:a16="http://schemas.microsoft.com/office/drawing/2014/main" val="10001"/>
                  </a:ext>
                </a:extLst>
              </a:tr>
              <a:tr h="549452">
                <a:tc>
                  <a:txBody>
                    <a:bodyPr/>
                    <a:lstStyle/>
                    <a:p>
                      <a:pPr algn="ctr"/>
                      <a:r>
                        <a:rPr lang="en-US" sz="2500" dirty="0"/>
                        <a:t>1</a:t>
                      </a:r>
                    </a:p>
                  </a:txBody>
                  <a:tcPr marL="96012" marR="96012" marT="64008" marB="64008"/>
                </a:tc>
                <a:tc>
                  <a:txBody>
                    <a:bodyPr/>
                    <a:lstStyle/>
                    <a:p>
                      <a:pPr algn="ctr"/>
                      <a:r>
                        <a:rPr lang="en-US" sz="2500" dirty="0"/>
                        <a:t>20</a:t>
                      </a:r>
                      <a:r>
                        <a:rPr lang="id-ID" sz="2500" dirty="0"/>
                        <a:t>2</a:t>
                      </a:r>
                      <a:r>
                        <a:rPr lang="en-US" sz="2500" dirty="0"/>
                        <a:t>2</a:t>
                      </a:r>
                    </a:p>
                  </a:txBody>
                  <a:tcPr marL="96012" marR="96012" marT="64008" marB="64008"/>
                </a:tc>
                <a:tc>
                  <a:txBody>
                    <a:bodyPr/>
                    <a:lstStyle/>
                    <a:p>
                      <a:pPr algn="ctr"/>
                      <a:r>
                        <a:rPr lang="en-US" sz="2500" dirty="0"/>
                        <a:t>4</a:t>
                      </a:r>
                    </a:p>
                  </a:txBody>
                  <a:tcPr marL="96012" marR="96012" marT="64008" marB="64008"/>
                </a:tc>
                <a:tc>
                  <a:txBody>
                    <a:bodyPr/>
                    <a:lstStyle/>
                    <a:p>
                      <a:pPr algn="ctr"/>
                      <a:r>
                        <a:rPr lang="en-US" sz="2500" dirty="0"/>
                        <a:t>20</a:t>
                      </a:r>
                    </a:p>
                  </a:txBody>
                  <a:tcPr marL="96012" marR="96012" marT="64008" marB="64008"/>
                </a:tc>
                <a:tc>
                  <a:txBody>
                    <a:bodyPr/>
                    <a:lstStyle/>
                    <a:p>
                      <a:pPr algn="ctr"/>
                      <a:r>
                        <a:rPr lang="en-US" sz="2500" dirty="0"/>
                        <a:t>8</a:t>
                      </a:r>
                    </a:p>
                  </a:txBody>
                  <a:tcPr marL="96012" marR="96012" marT="64008" marB="64008"/>
                </a:tc>
                <a:tc>
                  <a:txBody>
                    <a:bodyPr/>
                    <a:lstStyle/>
                    <a:p>
                      <a:pPr algn="ctr"/>
                      <a:r>
                        <a:rPr lang="en-US" sz="2500" dirty="0"/>
                        <a:t>-</a:t>
                      </a:r>
                    </a:p>
                  </a:txBody>
                  <a:tcPr marL="96012" marR="96012" marT="64008" marB="64008"/>
                </a:tc>
                <a:extLst>
                  <a:ext uri="{0D108BD9-81ED-4DB2-BD59-A6C34878D82A}">
                    <a16:rowId xmlns:a16="http://schemas.microsoft.com/office/drawing/2014/main" val="10002"/>
                  </a:ext>
                </a:extLst>
              </a:tr>
              <a:tr h="648072">
                <a:tc>
                  <a:txBody>
                    <a:bodyPr/>
                    <a:lstStyle/>
                    <a:p>
                      <a:pPr algn="ctr"/>
                      <a:r>
                        <a:rPr lang="en-US" sz="2500" dirty="0"/>
                        <a:t>2</a:t>
                      </a:r>
                    </a:p>
                  </a:txBody>
                  <a:tcPr marL="96012" marR="96012" marT="64008" marB="64008"/>
                </a:tc>
                <a:tc>
                  <a:txBody>
                    <a:bodyPr/>
                    <a:lstStyle/>
                    <a:p>
                      <a:pPr algn="ctr"/>
                      <a:r>
                        <a:rPr lang="en-US" sz="2500" dirty="0"/>
                        <a:t>20</a:t>
                      </a:r>
                      <a:r>
                        <a:rPr lang="id-ID" sz="2500" dirty="0"/>
                        <a:t>2</a:t>
                      </a:r>
                      <a:r>
                        <a:rPr lang="en-US" sz="2500" dirty="0"/>
                        <a:t>3</a:t>
                      </a:r>
                    </a:p>
                  </a:txBody>
                  <a:tcPr marL="96012" marR="96012" marT="64008" marB="64008"/>
                </a:tc>
                <a:tc>
                  <a:txBody>
                    <a:bodyPr/>
                    <a:lstStyle/>
                    <a:p>
                      <a:pPr algn="ctr"/>
                      <a:r>
                        <a:rPr lang="en-US" sz="2500" dirty="0"/>
                        <a:t>4</a:t>
                      </a:r>
                    </a:p>
                  </a:txBody>
                  <a:tcPr marL="96012" marR="96012" marT="64008" marB="64008"/>
                </a:tc>
                <a:tc>
                  <a:txBody>
                    <a:bodyPr/>
                    <a:lstStyle/>
                    <a:p>
                      <a:pPr algn="ctr"/>
                      <a:r>
                        <a:rPr lang="en-US" sz="2500" dirty="0"/>
                        <a:t>21</a:t>
                      </a:r>
                    </a:p>
                  </a:txBody>
                  <a:tcPr marL="96012" marR="96012" marT="64008" marB="64008"/>
                </a:tc>
                <a:tc>
                  <a:txBody>
                    <a:bodyPr/>
                    <a:lstStyle/>
                    <a:p>
                      <a:pPr algn="ctr"/>
                      <a:r>
                        <a:rPr lang="en-US" sz="2500" dirty="0"/>
                        <a:t>8</a:t>
                      </a:r>
                    </a:p>
                  </a:txBody>
                  <a:tcPr marL="96012" marR="96012" marT="64008" marB="64008"/>
                </a:tc>
                <a:tc>
                  <a:txBody>
                    <a:bodyPr/>
                    <a:lstStyle/>
                    <a:p>
                      <a:pPr algn="ctr"/>
                      <a:r>
                        <a:rPr lang="en-US" sz="2500" dirty="0"/>
                        <a:t>-</a:t>
                      </a:r>
                    </a:p>
                  </a:txBody>
                  <a:tcPr marL="96012" marR="96012" marT="64008" marB="64008"/>
                </a:tc>
                <a:extLst>
                  <a:ext uri="{0D108BD9-81ED-4DB2-BD59-A6C34878D82A}">
                    <a16:rowId xmlns:a16="http://schemas.microsoft.com/office/drawing/2014/main" val="10003"/>
                  </a:ext>
                </a:extLst>
              </a:tr>
            </a:tbl>
          </a:graphicData>
        </a:graphic>
      </p:graphicFrame>
      <p:sp>
        <p:nvSpPr>
          <p:cNvPr id="8" name="TextBox 7"/>
          <p:cNvSpPr txBox="1"/>
          <p:nvPr/>
        </p:nvSpPr>
        <p:spPr>
          <a:xfrm>
            <a:off x="527354" y="1563663"/>
            <a:ext cx="5760640" cy="513987"/>
          </a:xfrm>
          <a:prstGeom prst="rect">
            <a:avLst/>
          </a:prstGeom>
          <a:noFill/>
        </p:spPr>
        <p:txBody>
          <a:bodyPr wrap="square" lIns="128016" tIns="64008" rIns="128016" bIns="64008" rtlCol="0">
            <a:spAutoFit/>
          </a:bodyPr>
          <a:lstStyle/>
          <a:p>
            <a:r>
              <a:rPr lang="en-US" dirty="0"/>
              <a:t>A. </a:t>
            </a:r>
            <a:r>
              <a:rPr lang="en-US" dirty="0" err="1"/>
              <a:t>Perubahan</a:t>
            </a:r>
            <a:r>
              <a:rPr lang="en-US" dirty="0"/>
              <a:t> </a:t>
            </a:r>
            <a:r>
              <a:rPr lang="en-US" dirty="0" err="1"/>
              <a:t>Dokter</a:t>
            </a:r>
            <a:r>
              <a:rPr lang="en-US" dirty="0"/>
              <a:t> </a:t>
            </a:r>
          </a:p>
        </p:txBody>
      </p:sp>
      <p:sp>
        <p:nvSpPr>
          <p:cNvPr id="9" name="TextBox 8"/>
          <p:cNvSpPr txBox="1"/>
          <p:nvPr/>
        </p:nvSpPr>
        <p:spPr>
          <a:xfrm>
            <a:off x="640160" y="5893302"/>
            <a:ext cx="9361169" cy="517065"/>
          </a:xfrm>
          <a:prstGeom prst="rect">
            <a:avLst/>
          </a:prstGeom>
          <a:noFill/>
        </p:spPr>
        <p:txBody>
          <a:bodyPr wrap="square" lIns="128016" tIns="64008" rIns="128016" bIns="64008" rtlCol="0">
            <a:spAutoFit/>
          </a:bodyPr>
          <a:lstStyle/>
          <a:p>
            <a:r>
              <a:rPr lang="en-US" dirty="0"/>
              <a:t>B. </a:t>
            </a:r>
            <a:r>
              <a:rPr lang="id-ID" dirty="0"/>
              <a:t>Data</a:t>
            </a:r>
            <a:r>
              <a:rPr lang="en-US" dirty="0"/>
              <a:t> </a:t>
            </a:r>
            <a:r>
              <a:rPr lang="en-US" dirty="0" err="1"/>
              <a:t>Poli</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3587546472"/>
              </p:ext>
            </p:extLst>
          </p:nvPr>
        </p:nvGraphicFramePr>
        <p:xfrm>
          <a:off x="640160" y="6572552"/>
          <a:ext cx="11161239" cy="1557528"/>
        </p:xfrm>
        <a:graphic>
          <a:graphicData uri="http://schemas.openxmlformats.org/drawingml/2006/table">
            <a:tbl>
              <a:tblPr firstRow="1" bandRow="1">
                <a:tableStyleId>{5C22544A-7EE6-4342-B048-85BDC9FD1C3A}</a:tableStyleId>
              </a:tblPr>
              <a:tblGrid>
                <a:gridCol w="856998">
                  <a:extLst>
                    <a:ext uri="{9D8B030D-6E8A-4147-A177-3AD203B41FA5}">
                      <a16:colId xmlns:a16="http://schemas.microsoft.com/office/drawing/2014/main" val="20000"/>
                    </a:ext>
                  </a:extLst>
                </a:gridCol>
                <a:gridCol w="1896760">
                  <a:extLst>
                    <a:ext uri="{9D8B030D-6E8A-4147-A177-3AD203B41FA5}">
                      <a16:colId xmlns:a16="http://schemas.microsoft.com/office/drawing/2014/main" val="20001"/>
                    </a:ext>
                  </a:extLst>
                </a:gridCol>
                <a:gridCol w="2946621">
                  <a:extLst>
                    <a:ext uri="{9D8B030D-6E8A-4147-A177-3AD203B41FA5}">
                      <a16:colId xmlns:a16="http://schemas.microsoft.com/office/drawing/2014/main" val="20002"/>
                    </a:ext>
                  </a:extLst>
                </a:gridCol>
                <a:gridCol w="5460860">
                  <a:extLst>
                    <a:ext uri="{9D8B030D-6E8A-4147-A177-3AD203B41FA5}">
                      <a16:colId xmlns:a16="http://schemas.microsoft.com/office/drawing/2014/main" val="20003"/>
                    </a:ext>
                  </a:extLst>
                </a:gridCol>
              </a:tblGrid>
              <a:tr h="519176">
                <a:tc>
                  <a:txBody>
                    <a:bodyPr/>
                    <a:lstStyle/>
                    <a:p>
                      <a:pPr algn="ctr"/>
                      <a:r>
                        <a:rPr lang="en-US" sz="2500" b="1" kern="1200" dirty="0">
                          <a:solidFill>
                            <a:schemeClr val="lt1"/>
                          </a:solidFill>
                          <a:latin typeface="+mn-lt"/>
                          <a:ea typeface="+mn-ea"/>
                          <a:cs typeface="+mn-cs"/>
                        </a:rPr>
                        <a:t>No</a:t>
                      </a:r>
                    </a:p>
                  </a:txBody>
                  <a:tcPr marL="96012" marR="96012" marT="64008" marB="64008">
                    <a:solidFill>
                      <a:schemeClr val="tx1"/>
                    </a:solidFill>
                  </a:tcPr>
                </a:tc>
                <a:tc>
                  <a:txBody>
                    <a:bodyPr/>
                    <a:lstStyle/>
                    <a:p>
                      <a:pPr algn="ctr"/>
                      <a:r>
                        <a:rPr lang="en-US" sz="2500" b="1" kern="1200" dirty="0" err="1">
                          <a:solidFill>
                            <a:schemeClr val="lt1"/>
                          </a:solidFill>
                          <a:latin typeface="+mn-lt"/>
                          <a:ea typeface="+mn-ea"/>
                          <a:cs typeface="+mn-cs"/>
                        </a:rPr>
                        <a:t>Tahun</a:t>
                      </a:r>
                      <a:endParaRPr lang="en-US" sz="2500" b="1" kern="1200" dirty="0">
                        <a:solidFill>
                          <a:schemeClr val="lt1"/>
                        </a:solidFill>
                        <a:latin typeface="+mn-lt"/>
                        <a:ea typeface="+mn-ea"/>
                        <a:cs typeface="+mn-cs"/>
                      </a:endParaRPr>
                    </a:p>
                  </a:txBody>
                  <a:tcPr marL="96012" marR="96012" marT="64008" marB="64008">
                    <a:solidFill>
                      <a:schemeClr val="tx1"/>
                    </a:solidFill>
                  </a:tcPr>
                </a:tc>
                <a:tc>
                  <a:txBody>
                    <a:bodyPr/>
                    <a:lstStyle/>
                    <a:p>
                      <a:pPr algn="ctr"/>
                      <a:r>
                        <a:rPr lang="en-US" sz="2500" dirty="0" err="1"/>
                        <a:t>Jumlah</a:t>
                      </a:r>
                      <a:r>
                        <a:rPr lang="en-US" sz="2500" dirty="0"/>
                        <a:t> </a:t>
                      </a:r>
                      <a:r>
                        <a:rPr lang="en-US" sz="2500" dirty="0" err="1"/>
                        <a:t>Poli</a:t>
                      </a:r>
                      <a:endParaRPr lang="en-US" sz="2500" b="1" kern="1200" dirty="0">
                        <a:solidFill>
                          <a:schemeClr val="lt1"/>
                        </a:solidFill>
                        <a:latin typeface="+mn-lt"/>
                        <a:ea typeface="+mn-ea"/>
                        <a:cs typeface="+mn-cs"/>
                      </a:endParaRPr>
                    </a:p>
                  </a:txBody>
                  <a:tcPr marL="96012" marR="96012" marT="64008" marB="64008">
                    <a:solidFill>
                      <a:schemeClr val="tx1"/>
                    </a:solidFill>
                  </a:tcPr>
                </a:tc>
                <a:tc>
                  <a:txBody>
                    <a:bodyPr/>
                    <a:lstStyle/>
                    <a:p>
                      <a:pPr algn="ctr"/>
                      <a:r>
                        <a:rPr lang="en-US" sz="2500" b="1" kern="1200" dirty="0" err="1">
                          <a:solidFill>
                            <a:schemeClr val="lt1"/>
                          </a:solidFill>
                          <a:latin typeface="+mn-lt"/>
                          <a:ea typeface="+mn-ea"/>
                          <a:cs typeface="+mn-cs"/>
                        </a:rPr>
                        <a:t>Keterangan</a:t>
                      </a:r>
                      <a:endParaRPr lang="en-US" sz="2500" b="1" kern="1200" dirty="0">
                        <a:solidFill>
                          <a:schemeClr val="lt1"/>
                        </a:solidFill>
                        <a:latin typeface="+mn-lt"/>
                        <a:ea typeface="+mn-ea"/>
                        <a:cs typeface="+mn-cs"/>
                      </a:endParaRPr>
                    </a:p>
                  </a:txBody>
                  <a:tcPr marL="96012" marR="96012" marT="64008" marB="64008">
                    <a:solidFill>
                      <a:schemeClr val="tx1"/>
                    </a:solidFill>
                  </a:tcPr>
                </a:tc>
                <a:extLst>
                  <a:ext uri="{0D108BD9-81ED-4DB2-BD59-A6C34878D82A}">
                    <a16:rowId xmlns:a16="http://schemas.microsoft.com/office/drawing/2014/main" val="10000"/>
                  </a:ext>
                </a:extLst>
              </a:tr>
              <a:tr h="519176">
                <a:tc>
                  <a:txBody>
                    <a:bodyPr/>
                    <a:lstStyle/>
                    <a:p>
                      <a:pPr algn="ctr"/>
                      <a:r>
                        <a:rPr lang="en-US" sz="2500" dirty="0"/>
                        <a:t>1</a:t>
                      </a:r>
                    </a:p>
                  </a:txBody>
                  <a:tcPr marL="96012" marR="96012" marT="64008" marB="64008"/>
                </a:tc>
                <a:tc>
                  <a:txBody>
                    <a:bodyPr/>
                    <a:lstStyle/>
                    <a:p>
                      <a:pPr algn="ctr"/>
                      <a:r>
                        <a:rPr lang="en-US" sz="2500" dirty="0"/>
                        <a:t>20</a:t>
                      </a:r>
                      <a:r>
                        <a:rPr lang="id-ID" sz="2500" dirty="0"/>
                        <a:t>2</a:t>
                      </a:r>
                      <a:r>
                        <a:rPr lang="en-US" sz="2500" dirty="0"/>
                        <a:t>2</a:t>
                      </a:r>
                    </a:p>
                  </a:txBody>
                  <a:tcPr marL="96012" marR="96012" marT="64008" marB="64008"/>
                </a:tc>
                <a:tc>
                  <a:txBody>
                    <a:bodyPr/>
                    <a:lstStyle/>
                    <a:p>
                      <a:pPr algn="ctr"/>
                      <a:r>
                        <a:rPr lang="id-ID" sz="2500" dirty="0"/>
                        <a:t>1</a:t>
                      </a:r>
                      <a:r>
                        <a:rPr lang="en-US" sz="2500" dirty="0"/>
                        <a:t>4</a:t>
                      </a:r>
                    </a:p>
                  </a:txBody>
                  <a:tcPr marL="96012" marR="96012" marT="64008" marB="64008"/>
                </a:tc>
                <a:tc>
                  <a:txBody>
                    <a:bodyPr/>
                    <a:lstStyle/>
                    <a:p>
                      <a:pPr algn="ctr"/>
                      <a:r>
                        <a:rPr lang="id-ID" sz="2500" dirty="0"/>
                        <a:t>-</a:t>
                      </a:r>
                      <a:endParaRPr lang="en-US" sz="2500" dirty="0"/>
                    </a:p>
                  </a:txBody>
                  <a:tcPr marL="96012" marR="96012" marT="64008" marB="64008"/>
                </a:tc>
                <a:extLst>
                  <a:ext uri="{0D108BD9-81ED-4DB2-BD59-A6C34878D82A}">
                    <a16:rowId xmlns:a16="http://schemas.microsoft.com/office/drawing/2014/main" val="10001"/>
                  </a:ext>
                </a:extLst>
              </a:tr>
              <a:tr h="519176">
                <a:tc>
                  <a:txBody>
                    <a:bodyPr/>
                    <a:lstStyle/>
                    <a:p>
                      <a:pPr algn="ctr"/>
                      <a:r>
                        <a:rPr lang="en-US" sz="2500" dirty="0"/>
                        <a:t>2</a:t>
                      </a:r>
                    </a:p>
                  </a:txBody>
                  <a:tcPr marL="96012" marR="96012" marT="64008" marB="64008"/>
                </a:tc>
                <a:tc>
                  <a:txBody>
                    <a:bodyPr/>
                    <a:lstStyle/>
                    <a:p>
                      <a:pPr algn="ctr"/>
                      <a:r>
                        <a:rPr lang="en-US" sz="2500" dirty="0"/>
                        <a:t>20</a:t>
                      </a:r>
                      <a:r>
                        <a:rPr lang="id-ID" sz="2500" dirty="0"/>
                        <a:t>2</a:t>
                      </a:r>
                      <a:r>
                        <a:rPr lang="en-US" sz="2500" dirty="0"/>
                        <a:t>3</a:t>
                      </a:r>
                    </a:p>
                  </a:txBody>
                  <a:tcPr marL="96012" marR="96012" marT="64008" marB="64008"/>
                </a:tc>
                <a:tc>
                  <a:txBody>
                    <a:bodyPr/>
                    <a:lstStyle/>
                    <a:p>
                      <a:pPr algn="ctr"/>
                      <a:r>
                        <a:rPr lang="id-ID" sz="2500" dirty="0"/>
                        <a:t>1</a:t>
                      </a:r>
                      <a:r>
                        <a:rPr lang="en-US" sz="2500" dirty="0"/>
                        <a:t>4</a:t>
                      </a:r>
                    </a:p>
                  </a:txBody>
                  <a:tcPr marL="96012" marR="96012" marT="64008" marB="64008"/>
                </a:tc>
                <a:tc>
                  <a:txBody>
                    <a:bodyPr/>
                    <a:lstStyle/>
                    <a:p>
                      <a:pPr algn="ctr"/>
                      <a:r>
                        <a:rPr lang="en-US" sz="2500" dirty="0"/>
                        <a:t>-</a:t>
                      </a:r>
                    </a:p>
                  </a:txBody>
                  <a:tcPr marL="96012" marR="96012" marT="64008" marB="64008"/>
                </a:tc>
                <a:extLst>
                  <a:ext uri="{0D108BD9-81ED-4DB2-BD59-A6C34878D82A}">
                    <a16:rowId xmlns:a16="http://schemas.microsoft.com/office/drawing/2014/main" val="10002"/>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20080"/>
            <a:ext cx="10454640" cy="1031731"/>
          </a:xfrm>
        </p:spPr>
        <p:txBody>
          <a:bodyPr anchor="ctr">
            <a:noAutofit/>
          </a:bodyPr>
          <a:lstStyle/>
          <a:p>
            <a:pPr lvl="0"/>
            <a:r>
              <a:rPr lang="id-ID" sz="3600" dirty="0"/>
              <a:t>WAKTU PEMBAYARAN KLAIM</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06215150"/>
              </p:ext>
            </p:extLst>
          </p:nvPr>
        </p:nvGraphicFramePr>
        <p:xfrm>
          <a:off x="496144" y="1200200"/>
          <a:ext cx="11737304" cy="4855678"/>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566174">
                  <a:extLst>
                    <a:ext uri="{9D8B030D-6E8A-4147-A177-3AD203B41FA5}">
                      <a16:colId xmlns:a16="http://schemas.microsoft.com/office/drawing/2014/main" val="20001"/>
                    </a:ext>
                  </a:extLst>
                </a:gridCol>
                <a:gridCol w="1467163">
                  <a:extLst>
                    <a:ext uri="{9D8B030D-6E8A-4147-A177-3AD203B41FA5}">
                      <a16:colId xmlns:a16="http://schemas.microsoft.com/office/drawing/2014/main" val="20002"/>
                    </a:ext>
                  </a:extLst>
                </a:gridCol>
                <a:gridCol w="1467163">
                  <a:extLst>
                    <a:ext uri="{9D8B030D-6E8A-4147-A177-3AD203B41FA5}">
                      <a16:colId xmlns:a16="http://schemas.microsoft.com/office/drawing/2014/main" val="20003"/>
                    </a:ext>
                  </a:extLst>
                </a:gridCol>
                <a:gridCol w="1548172">
                  <a:extLst>
                    <a:ext uri="{9D8B030D-6E8A-4147-A177-3AD203B41FA5}">
                      <a16:colId xmlns:a16="http://schemas.microsoft.com/office/drawing/2014/main" val="20004"/>
                    </a:ext>
                  </a:extLst>
                </a:gridCol>
                <a:gridCol w="1386154">
                  <a:extLst>
                    <a:ext uri="{9D8B030D-6E8A-4147-A177-3AD203B41FA5}">
                      <a16:colId xmlns:a16="http://schemas.microsoft.com/office/drawing/2014/main" val="20005"/>
                    </a:ext>
                  </a:extLst>
                </a:gridCol>
                <a:gridCol w="1467163">
                  <a:extLst>
                    <a:ext uri="{9D8B030D-6E8A-4147-A177-3AD203B41FA5}">
                      <a16:colId xmlns:a16="http://schemas.microsoft.com/office/drawing/2014/main" val="20006"/>
                    </a:ext>
                  </a:extLst>
                </a:gridCol>
                <a:gridCol w="1467163">
                  <a:extLst>
                    <a:ext uri="{9D8B030D-6E8A-4147-A177-3AD203B41FA5}">
                      <a16:colId xmlns:a16="http://schemas.microsoft.com/office/drawing/2014/main" val="20007"/>
                    </a:ext>
                  </a:extLst>
                </a:gridCol>
              </a:tblGrid>
              <a:tr h="504056">
                <a:tc rowSpan="2">
                  <a:txBody>
                    <a:bodyPr/>
                    <a:lstStyle/>
                    <a:p>
                      <a:pPr marL="82550" indent="0" algn="ctr">
                        <a:lnSpc>
                          <a:spcPct val="115000"/>
                        </a:lnSpc>
                        <a:spcAft>
                          <a:spcPts val="0"/>
                        </a:spcAft>
                      </a:pPr>
                      <a:r>
                        <a:rPr lang="id-ID" sz="1800" b="1" dirty="0">
                          <a:latin typeface="+mj-lt"/>
                          <a:ea typeface="Calibri"/>
                          <a:cs typeface="Times New Roman"/>
                        </a:rPr>
                        <a:t>BULAN</a:t>
                      </a:r>
                      <a:endParaRPr lang="id-ID" sz="1800" dirty="0">
                        <a:latin typeface="+mj-lt"/>
                        <a:ea typeface="Calibri"/>
                        <a:cs typeface="Times New Roman"/>
                      </a:endParaRPr>
                    </a:p>
                  </a:txBody>
                  <a:tcPr marL="68580" marR="68580" marT="0" marB="0" anchor="ctr"/>
                </a:tc>
                <a:tc gridSpan="3">
                  <a:txBody>
                    <a:bodyPr/>
                    <a:lstStyle/>
                    <a:p>
                      <a:pPr marL="82550" indent="0" algn="ctr">
                        <a:lnSpc>
                          <a:spcPct val="115000"/>
                        </a:lnSpc>
                        <a:spcAft>
                          <a:spcPts val="0"/>
                        </a:spcAft>
                      </a:pPr>
                      <a:r>
                        <a:rPr lang="id-ID" sz="1800" b="1" dirty="0">
                          <a:latin typeface="+mj-lt"/>
                          <a:ea typeface="Calibri"/>
                          <a:cs typeface="Times New Roman"/>
                        </a:rPr>
                        <a:t>RJTL </a:t>
                      </a:r>
                      <a:endParaRPr lang="id-ID" sz="1800" dirty="0">
                        <a:latin typeface="+mj-lt"/>
                        <a:ea typeface="Calibri"/>
                        <a:cs typeface="Times New Roman"/>
                      </a:endParaRPr>
                    </a:p>
                  </a:txBody>
                  <a:tcPr marL="68580" marR="68580" marT="0" marB="0" anchor="ctr"/>
                </a:tc>
                <a:tc hMerge="1">
                  <a:txBody>
                    <a:bodyPr/>
                    <a:lstStyle/>
                    <a:p>
                      <a:endParaRPr lang="id-ID"/>
                    </a:p>
                  </a:txBody>
                  <a:tcPr/>
                </a:tc>
                <a:tc hMerge="1">
                  <a:txBody>
                    <a:bodyPr/>
                    <a:lstStyle/>
                    <a:p>
                      <a:endParaRPr lang="id-ID"/>
                    </a:p>
                  </a:txBody>
                  <a:tcPr/>
                </a:tc>
                <a:tc gridSpan="3">
                  <a:txBody>
                    <a:bodyPr/>
                    <a:lstStyle/>
                    <a:p>
                      <a:pPr marL="82550" indent="0" algn="ctr">
                        <a:lnSpc>
                          <a:spcPct val="115000"/>
                        </a:lnSpc>
                        <a:spcAft>
                          <a:spcPts val="0"/>
                        </a:spcAft>
                      </a:pPr>
                      <a:r>
                        <a:rPr lang="id-ID" sz="1800" b="1" dirty="0">
                          <a:latin typeface="+mj-lt"/>
                          <a:ea typeface="Calibri"/>
                          <a:cs typeface="Times New Roman"/>
                        </a:rPr>
                        <a:t>RITL</a:t>
                      </a:r>
                      <a:endParaRPr lang="id-ID" sz="1800" dirty="0">
                        <a:latin typeface="+mj-lt"/>
                        <a:ea typeface="Calibri"/>
                        <a:cs typeface="Times New Roman"/>
                      </a:endParaRPr>
                    </a:p>
                  </a:txBody>
                  <a:tcPr marL="68580" marR="68580" marT="0" marB="0" anchor="ctr"/>
                </a:tc>
                <a:tc hMerge="1">
                  <a:txBody>
                    <a:bodyPr/>
                    <a:lstStyle/>
                    <a:p>
                      <a:endParaRPr lang="id-ID"/>
                    </a:p>
                  </a:txBody>
                  <a:tcPr/>
                </a:tc>
                <a:tc hMerge="1">
                  <a:txBody>
                    <a:bodyPr/>
                    <a:lstStyle/>
                    <a:p>
                      <a:endParaRPr lang="id-ID"/>
                    </a:p>
                  </a:txBody>
                  <a:tcPr/>
                </a:tc>
                <a:tc rowSpan="2">
                  <a:txBody>
                    <a:bodyPr/>
                    <a:lstStyle/>
                    <a:p>
                      <a:pPr marL="82550" indent="0" algn="ctr">
                        <a:lnSpc>
                          <a:spcPct val="115000"/>
                        </a:lnSpc>
                        <a:spcAft>
                          <a:spcPts val="0"/>
                        </a:spcAft>
                      </a:pPr>
                      <a:r>
                        <a:rPr lang="id-ID" sz="1800" b="1" dirty="0">
                          <a:latin typeface="+mj-lt"/>
                          <a:ea typeface="Calibri"/>
                          <a:cs typeface="Times New Roman"/>
                        </a:rPr>
                        <a:t>KET </a:t>
                      </a:r>
                      <a:endParaRPr lang="id-ID" sz="1800" dirty="0">
                        <a:latin typeface="+mj-lt"/>
                        <a:ea typeface="Calibri"/>
                        <a:cs typeface="Times New Roman"/>
                      </a:endParaRPr>
                    </a:p>
                  </a:txBody>
                  <a:tcPr marL="68580" marR="68580" marT="0" marB="0" anchor="ctr"/>
                </a:tc>
                <a:extLst>
                  <a:ext uri="{0D108BD9-81ED-4DB2-BD59-A6C34878D82A}">
                    <a16:rowId xmlns:a16="http://schemas.microsoft.com/office/drawing/2014/main" val="10000"/>
                  </a:ext>
                </a:extLst>
              </a:tr>
              <a:tr h="648072">
                <a:tc vMerge="1">
                  <a:txBody>
                    <a:bodyPr/>
                    <a:lstStyle/>
                    <a:p>
                      <a:endParaRPr lang="id-ID"/>
                    </a:p>
                  </a:txBody>
                  <a:tcPr/>
                </a:tc>
                <a:tc>
                  <a:txBody>
                    <a:bodyPr/>
                    <a:lstStyle/>
                    <a:p>
                      <a:pPr marL="0" indent="0" algn="ctr">
                        <a:lnSpc>
                          <a:spcPct val="115000"/>
                        </a:lnSpc>
                        <a:spcAft>
                          <a:spcPts val="0"/>
                        </a:spcAft>
                      </a:pPr>
                      <a:r>
                        <a:rPr lang="id-ID" sz="1800" b="1" dirty="0">
                          <a:latin typeface="+mj-lt"/>
                          <a:ea typeface="Calibri"/>
                          <a:cs typeface="Times New Roman"/>
                        </a:rPr>
                        <a:t>BIAYA</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TGL AJUAN</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TGL BAYAR</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BIAYA</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TGL AJUAN</a:t>
                      </a:r>
                      <a:endParaRPr lang="id-ID" sz="1800" dirty="0">
                        <a:latin typeface="+mj-lt"/>
                        <a:ea typeface="Calibri"/>
                        <a:cs typeface="Times New Roman"/>
                      </a:endParaRPr>
                    </a:p>
                  </a:txBody>
                  <a:tcPr marL="68580" marR="68580" marT="0" marB="0" anchor="ctr"/>
                </a:tc>
                <a:tc>
                  <a:txBody>
                    <a:bodyPr/>
                    <a:lstStyle/>
                    <a:p>
                      <a:pPr marL="0" indent="0" algn="ctr">
                        <a:lnSpc>
                          <a:spcPct val="115000"/>
                        </a:lnSpc>
                        <a:spcAft>
                          <a:spcPts val="0"/>
                        </a:spcAft>
                      </a:pPr>
                      <a:r>
                        <a:rPr lang="id-ID" sz="1800" b="1" dirty="0">
                          <a:latin typeface="+mj-lt"/>
                          <a:ea typeface="Calibri"/>
                          <a:cs typeface="Times New Roman"/>
                        </a:rPr>
                        <a:t>TGL BAYAR</a:t>
                      </a:r>
                      <a:endParaRPr lang="id-ID" sz="1800" dirty="0">
                        <a:latin typeface="+mj-lt"/>
                        <a:ea typeface="Calibri"/>
                        <a:cs typeface="Times New Roman"/>
                      </a:endParaRPr>
                    </a:p>
                  </a:txBody>
                  <a:tcPr marL="68580" marR="68580" marT="0" marB="0" anchor="ctr"/>
                </a:tc>
                <a:tc vMerge="1">
                  <a:txBody>
                    <a:bodyPr/>
                    <a:lstStyle/>
                    <a:p>
                      <a:endParaRPr lang="id-ID"/>
                    </a:p>
                  </a:txBody>
                  <a:tcPr/>
                </a:tc>
                <a:extLst>
                  <a:ext uri="{0D108BD9-81ED-4DB2-BD59-A6C34878D82A}">
                    <a16:rowId xmlns:a16="http://schemas.microsoft.com/office/drawing/2014/main" val="10001"/>
                  </a:ext>
                </a:extLst>
              </a:tr>
              <a:tr h="576064">
                <a:tc>
                  <a:txBody>
                    <a:bodyPr/>
                    <a:lstStyle/>
                    <a:p>
                      <a:pPr algn="ctr" fontAlgn="b"/>
                      <a:r>
                        <a:rPr lang="id-ID" sz="2000" b="0" i="0" u="none" strike="noStrike" dirty="0">
                          <a:solidFill>
                            <a:srgbClr val="000000"/>
                          </a:solidFill>
                          <a:effectLst/>
                          <a:latin typeface="+mj-lt"/>
                        </a:rPr>
                        <a:t>Des</a:t>
                      </a:r>
                      <a:r>
                        <a:rPr lang="en-US" sz="2000" b="0" i="0" u="none" strike="noStrike" dirty="0">
                          <a:solidFill>
                            <a:srgbClr val="000000"/>
                          </a:solidFill>
                          <a:effectLst/>
                          <a:latin typeface="+mj-lt"/>
                        </a:rPr>
                        <a:t>-2</a:t>
                      </a:r>
                      <a:r>
                        <a:rPr lang="id-ID" sz="2000" b="0" i="0" u="none" strike="noStrike" dirty="0">
                          <a:solidFill>
                            <a:srgbClr val="000000"/>
                          </a:solidFill>
                          <a:effectLst/>
                          <a:latin typeface="+mj-lt"/>
                        </a:rPr>
                        <a:t>2</a:t>
                      </a:r>
                      <a:endParaRPr lang="en-US" sz="2000" b="0" i="0" u="none" strike="noStrike" dirty="0">
                        <a:solidFill>
                          <a:srgbClr val="000000"/>
                        </a:solidFill>
                        <a:effectLst/>
                        <a:latin typeface="+mj-lt"/>
                      </a:endParaRPr>
                    </a:p>
                  </a:txBody>
                  <a:tcPr marL="9525" marR="9525" marT="9525"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2.496.827.300</a:t>
                      </a:r>
                    </a:p>
                  </a:txBody>
                  <a:tcPr marL="0" marR="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Jan’2023</a:t>
                      </a:r>
                    </a:p>
                  </a:txBody>
                  <a:tcPr marL="68580" marR="6858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02 Feb’2023</a:t>
                      </a:r>
                    </a:p>
                  </a:txBody>
                  <a:tcPr marL="68580" marR="68580" marT="0" marB="0" anchor="ctr"/>
                </a:tc>
                <a:tc>
                  <a:txBody>
                    <a:bodyPr/>
                    <a:lstStyle/>
                    <a:p>
                      <a:pPr marL="0" indent="0" algn="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2.956.409.800</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Jan’2023</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02 Feb’2023</a:t>
                      </a:r>
                    </a:p>
                  </a:txBody>
                  <a:tcPr marL="68580" marR="68580" marT="0" marB="0" anchor="ctr"/>
                </a:tc>
                <a:tc>
                  <a:txBody>
                    <a:bodyPr/>
                    <a:lstStyle/>
                    <a:p>
                      <a:pPr marL="457200" algn="l">
                        <a:lnSpc>
                          <a:spcPct val="115000"/>
                        </a:lnSpc>
                        <a:spcAft>
                          <a:spcPts val="0"/>
                        </a:spcAft>
                      </a:pPr>
                      <a:r>
                        <a:rPr lang="id-ID" sz="1600" b="0" dirty="0">
                          <a:effectLst/>
                          <a:latin typeface="+mj-lt"/>
                          <a:ea typeface="Calibri"/>
                          <a:cs typeface="Times New Roman"/>
                        </a:rPr>
                        <a:t>Tepat</a:t>
                      </a:r>
                      <a:endParaRPr lang="en-US" sz="1600" b="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2"/>
                  </a:ext>
                </a:extLst>
              </a:tr>
              <a:tr h="621779">
                <a:tc>
                  <a:txBody>
                    <a:bodyPr/>
                    <a:lstStyle/>
                    <a:p>
                      <a:pPr algn="ctr" fontAlgn="b"/>
                      <a:r>
                        <a:rPr lang="en-US" sz="2000" b="0" i="0" u="none" strike="noStrike" dirty="0">
                          <a:solidFill>
                            <a:srgbClr val="000000"/>
                          </a:solidFill>
                          <a:effectLst/>
                          <a:latin typeface="+mj-lt"/>
                        </a:rPr>
                        <a:t>Jan-2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3.364.600.000</a:t>
                      </a:r>
                    </a:p>
                  </a:txBody>
                  <a:tcPr marL="0" marR="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Feb’2023</a:t>
                      </a:r>
                    </a:p>
                  </a:txBody>
                  <a:tcPr marL="68580" marR="68580" marT="0" marB="0" anchor="ctr"/>
                </a:tc>
                <a:tc>
                  <a:txBody>
                    <a:bodyPr/>
                    <a:lstStyle/>
                    <a:p>
                      <a:pPr marL="0" indent="0" algn="ctr">
                        <a:lnSpc>
                          <a:spcPct val="115000"/>
                        </a:lnSpc>
                        <a:spcAft>
                          <a:spcPts val="0"/>
                        </a:spcAft>
                        <a:tabLst>
                          <a:tab pos="800100" algn="l"/>
                        </a:tabLst>
                      </a:pPr>
                      <a:r>
                        <a:rPr lang="id-ID" sz="1600" b="0" dirty="0">
                          <a:effectLst/>
                          <a:latin typeface="+mj-lt"/>
                          <a:ea typeface="Calibri" panose="020F0502020204030204" pitchFamily="34" charset="0"/>
                          <a:cs typeface="Times New Roman" panose="02020603050405020304" pitchFamily="18" charset="0"/>
                        </a:rPr>
                        <a:t>06 Mar’2023</a:t>
                      </a:r>
                    </a:p>
                  </a:txBody>
                  <a:tcPr marL="68580" marR="68580" marT="0" marB="0" anchor="ctr"/>
                </a:tc>
                <a:tc>
                  <a:txBody>
                    <a:bodyPr/>
                    <a:lstStyle/>
                    <a:p>
                      <a:pPr marL="65088" indent="0" algn="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3.567.484.800</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Feb’2023</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06 Mar’2023</a:t>
                      </a:r>
                    </a:p>
                  </a:txBody>
                  <a:tcPr marL="68580" marR="68580" marT="0" marB="0" anchor="ctr"/>
                </a:tc>
                <a:tc>
                  <a:txBody>
                    <a:bodyPr/>
                    <a:lstStyle/>
                    <a:p>
                      <a:pPr marL="457200" algn="l">
                        <a:lnSpc>
                          <a:spcPct val="115000"/>
                        </a:lnSpc>
                        <a:spcAft>
                          <a:spcPts val="0"/>
                        </a:spcAft>
                      </a:pPr>
                      <a:r>
                        <a:rPr lang="id-ID" sz="1600" dirty="0">
                          <a:effectLst/>
                          <a:latin typeface="+mj-lt"/>
                          <a:ea typeface="Calibri"/>
                          <a:cs typeface="Times New Roman"/>
                        </a:rPr>
                        <a:t>Tepat</a:t>
                      </a:r>
                      <a:endParaRPr lang="en-US" sz="160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3"/>
                  </a:ext>
                </a:extLst>
              </a:tr>
              <a:tr h="549771">
                <a:tc>
                  <a:txBody>
                    <a:bodyPr/>
                    <a:lstStyle/>
                    <a:p>
                      <a:pPr algn="ctr" fontAlgn="b"/>
                      <a:r>
                        <a:rPr lang="en-US" sz="2000" b="0" i="0" u="none" strike="noStrike" dirty="0">
                          <a:solidFill>
                            <a:srgbClr val="000000"/>
                          </a:solidFill>
                          <a:effectLst/>
                          <a:latin typeface="+mj-lt"/>
                        </a:rPr>
                        <a:t>Feb-</a:t>
                      </a:r>
                      <a:r>
                        <a:rPr lang="id-ID" sz="2000" b="0" i="0" u="none" strike="noStrike" dirty="0">
                          <a:solidFill>
                            <a:srgbClr val="000000"/>
                          </a:solidFill>
                          <a:effectLst/>
                          <a:latin typeface="+mj-lt"/>
                        </a:rPr>
                        <a:t>23</a:t>
                      </a:r>
                      <a:endParaRPr lang="en-US" sz="2000" b="0" i="0" u="none" strike="noStrike" dirty="0">
                        <a:solidFill>
                          <a:srgbClr val="000000"/>
                        </a:solidFill>
                        <a:effectLst/>
                        <a:latin typeface="+mj-lt"/>
                      </a:endParaRPr>
                    </a:p>
                  </a:txBody>
                  <a:tcPr marL="9525" marR="9525" marT="9525"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3.322.187.400</a:t>
                      </a:r>
                    </a:p>
                  </a:txBody>
                  <a:tcPr marL="0" marR="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Mar’2023</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03 Apr’2023</a:t>
                      </a:r>
                    </a:p>
                  </a:txBody>
                  <a:tcPr marL="68580" marR="68580" marT="0" marB="0" anchor="ctr"/>
                </a:tc>
                <a:tc>
                  <a:txBody>
                    <a:bodyPr/>
                    <a:lstStyle/>
                    <a:p>
                      <a:pPr marL="0" indent="0" algn="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3.258.130.600</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Mar’2023</a:t>
                      </a:r>
                    </a:p>
                  </a:txBody>
                  <a:tcPr marL="68580" marR="6858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03 Apr’2023</a:t>
                      </a:r>
                    </a:p>
                  </a:txBody>
                  <a:tcPr marL="68580" marR="68580" marT="0" marB="0" anchor="ctr"/>
                </a:tc>
                <a:tc>
                  <a:txBody>
                    <a:bodyPr/>
                    <a:lstStyle/>
                    <a:p>
                      <a:pPr marL="457200" algn="l">
                        <a:lnSpc>
                          <a:spcPct val="115000"/>
                        </a:lnSpc>
                        <a:spcAft>
                          <a:spcPts val="0"/>
                        </a:spcAft>
                      </a:pPr>
                      <a:r>
                        <a:rPr lang="id-ID" sz="1600" dirty="0">
                          <a:effectLst/>
                          <a:latin typeface="+mj-lt"/>
                          <a:ea typeface="Calibri"/>
                          <a:cs typeface="Times New Roman"/>
                        </a:rPr>
                        <a:t>Tepat</a:t>
                      </a:r>
                      <a:endParaRPr lang="en-US" sz="160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4"/>
                  </a:ext>
                </a:extLst>
              </a:tr>
              <a:tr h="589888">
                <a:tc>
                  <a:txBody>
                    <a:bodyPr/>
                    <a:lstStyle/>
                    <a:p>
                      <a:pPr algn="ctr" fontAlgn="b"/>
                      <a:r>
                        <a:rPr lang="en-US" sz="2000" b="0" i="0" u="none" strike="noStrike" dirty="0">
                          <a:solidFill>
                            <a:srgbClr val="000000"/>
                          </a:solidFill>
                          <a:effectLst/>
                          <a:latin typeface="+mj-lt"/>
                        </a:rPr>
                        <a:t>Mar-2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3.636.609.700</a:t>
                      </a:r>
                    </a:p>
                  </a:txBody>
                  <a:tcPr marL="0" marR="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Apr’2023</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26 Apr’2023</a:t>
                      </a:r>
                    </a:p>
                  </a:txBody>
                  <a:tcPr marL="68580" marR="68580" marT="0" marB="0" anchor="ctr"/>
                </a:tc>
                <a:tc>
                  <a:txBody>
                    <a:bodyPr/>
                    <a:lstStyle/>
                    <a:p>
                      <a:pPr marL="65088" indent="0" algn="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3.809.375.500</a:t>
                      </a:r>
                    </a:p>
                  </a:txBody>
                  <a:tcPr marL="68580" marR="68580" marT="0" marB="0" anchor="ctr"/>
                </a:tc>
                <a:tc>
                  <a:txBody>
                    <a:bodyPr/>
                    <a:lstStyle/>
                    <a:p>
                      <a:pPr marL="65088" marR="20955"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Apr’2023</a:t>
                      </a:r>
                    </a:p>
                  </a:txBody>
                  <a:tcPr marL="68580" marR="6858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26 Apr’2023</a:t>
                      </a:r>
                    </a:p>
                  </a:txBody>
                  <a:tcPr marL="68580" marR="68580" marT="0" marB="0" anchor="ctr"/>
                </a:tc>
                <a:tc>
                  <a:txBody>
                    <a:bodyPr/>
                    <a:lstStyle/>
                    <a:p>
                      <a:pPr marL="457200" algn="l">
                        <a:lnSpc>
                          <a:spcPct val="115000"/>
                        </a:lnSpc>
                        <a:spcAft>
                          <a:spcPts val="0"/>
                        </a:spcAft>
                      </a:pPr>
                      <a:r>
                        <a:rPr lang="id-ID" sz="1600" dirty="0">
                          <a:effectLst/>
                          <a:latin typeface="+mj-lt"/>
                          <a:ea typeface="Calibri"/>
                          <a:cs typeface="Times New Roman"/>
                        </a:rPr>
                        <a:t>Tepat</a:t>
                      </a:r>
                      <a:endParaRPr lang="en-US" sz="160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5"/>
                  </a:ext>
                </a:extLst>
              </a:tr>
              <a:tr h="719028">
                <a:tc>
                  <a:txBody>
                    <a:bodyPr/>
                    <a:lstStyle/>
                    <a:p>
                      <a:pPr algn="ctr" fontAlgn="b"/>
                      <a:r>
                        <a:rPr lang="en-US" sz="2000" b="0" i="0" u="none" strike="noStrike" dirty="0">
                          <a:solidFill>
                            <a:srgbClr val="000000"/>
                          </a:solidFill>
                          <a:effectLst/>
                          <a:latin typeface="+mj-lt"/>
                        </a:rPr>
                        <a:t>Apr-2</a:t>
                      </a:r>
                      <a:r>
                        <a:rPr lang="id-ID" sz="2000" b="0" i="0" u="none" strike="noStrike" dirty="0">
                          <a:solidFill>
                            <a:srgbClr val="000000"/>
                          </a:solidFill>
                          <a:effectLst/>
                          <a:latin typeface="+mj-lt"/>
                        </a:rPr>
                        <a:t>3</a:t>
                      </a:r>
                    </a:p>
                  </a:txBody>
                  <a:tcPr marL="9525" marR="9525" marT="9525"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2.269.629.400</a:t>
                      </a:r>
                    </a:p>
                  </a:txBody>
                  <a:tcPr marL="0" marR="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Mei’2023</a:t>
                      </a:r>
                    </a:p>
                  </a:txBody>
                  <a:tcPr marL="68580" marR="6858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31 Mei’2023</a:t>
                      </a:r>
                    </a:p>
                  </a:txBody>
                  <a:tcPr marL="68580" marR="68580" marT="0" marB="0" anchor="ctr"/>
                </a:tc>
                <a:tc>
                  <a:txBody>
                    <a:bodyPr/>
                    <a:lstStyle/>
                    <a:p>
                      <a:pPr marL="0" indent="0" algn="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2.463.915.100</a:t>
                      </a:r>
                    </a:p>
                  </a:txBody>
                  <a:tcPr marL="68580" marR="68580" marT="0" marB="0" anchor="ctr"/>
                </a:tc>
                <a:tc>
                  <a:txBody>
                    <a:bodyPr/>
                    <a:lstStyle/>
                    <a:p>
                      <a:pPr marL="65088"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10 Mei’2023</a:t>
                      </a:r>
                    </a:p>
                  </a:txBody>
                  <a:tcPr marL="68580" marR="68580" marT="0" marB="0" anchor="ctr"/>
                </a:tc>
                <a:tc>
                  <a:txBody>
                    <a:bodyPr/>
                    <a:lstStyle/>
                    <a:p>
                      <a:pPr marL="0" indent="0" algn="ctr">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31 Mei’2023</a:t>
                      </a:r>
                    </a:p>
                  </a:txBody>
                  <a:tcPr marL="68580" marR="68580" marT="0" marB="0" anchor="ctr"/>
                </a:tc>
                <a:tc>
                  <a:txBody>
                    <a:bodyPr/>
                    <a:lstStyle/>
                    <a:p>
                      <a:pPr marL="457200" algn="l">
                        <a:lnSpc>
                          <a:spcPct val="115000"/>
                        </a:lnSpc>
                        <a:spcAft>
                          <a:spcPts val="0"/>
                        </a:spcAft>
                      </a:pPr>
                      <a:r>
                        <a:rPr lang="id-ID" sz="1600" dirty="0">
                          <a:effectLst/>
                          <a:latin typeface="+mj-lt"/>
                          <a:ea typeface="Calibri"/>
                          <a:cs typeface="Times New Roman"/>
                        </a:rPr>
                        <a:t>Tepat</a:t>
                      </a:r>
                      <a:endParaRPr lang="en-US" sz="160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6"/>
                  </a:ext>
                </a:extLst>
              </a:tr>
              <a:tr h="647020">
                <a:tc>
                  <a:txBody>
                    <a:bodyPr/>
                    <a:lstStyle/>
                    <a:p>
                      <a:pPr algn="ctr" fontAlgn="b"/>
                      <a:r>
                        <a:rPr lang="en-US" sz="2000" b="0" i="0" u="none" strike="noStrike" dirty="0">
                          <a:solidFill>
                            <a:srgbClr val="000000"/>
                          </a:solidFill>
                          <a:effectLst/>
                          <a:latin typeface="+mj-lt"/>
                        </a:rPr>
                        <a:t>May-2</a:t>
                      </a:r>
                      <a:r>
                        <a:rPr lang="id-ID" sz="2000" b="0" i="0" u="none" strike="noStrike" dirty="0">
                          <a:solidFill>
                            <a:srgbClr val="000000"/>
                          </a:solidFill>
                          <a:effectLst/>
                          <a:latin typeface="+mj-lt"/>
                        </a:rPr>
                        <a:t>3</a:t>
                      </a:r>
                      <a:endParaRPr lang="en-US" sz="2000" b="0" i="0" u="none" strike="noStrike" dirty="0">
                        <a:solidFill>
                          <a:srgbClr val="000000"/>
                        </a:solidFill>
                        <a:effectLst/>
                        <a:latin typeface="+mj-lt"/>
                      </a:endParaRPr>
                    </a:p>
                  </a:txBody>
                  <a:tcPr marL="9525" marR="9525" marT="9525" marB="0" anchor="ctr"/>
                </a:tc>
                <a:tc>
                  <a:txBody>
                    <a:bodyPr/>
                    <a:lstStyle/>
                    <a:p>
                      <a:pPr marL="6350" lvl="0" indent="0" algn="ctr">
                        <a:lnSpc>
                          <a:spcPct val="115000"/>
                        </a:lnSpc>
                        <a:spcAft>
                          <a:spcPts val="0"/>
                        </a:spcAft>
                      </a:pPr>
                      <a:r>
                        <a:rPr lang="id-ID" sz="1600" b="0" dirty="0">
                          <a:effectLst/>
                          <a:latin typeface="+mj-lt"/>
                          <a:ea typeface="Calibri"/>
                          <a:cs typeface="Times New Roman"/>
                        </a:rPr>
                        <a:t>3.847.676.700</a:t>
                      </a:r>
                      <a:endParaRPr lang="en-US" sz="1600" b="0" dirty="0">
                        <a:effectLst/>
                        <a:latin typeface="+mj-lt"/>
                        <a:ea typeface="Calibri"/>
                        <a:cs typeface="Times New Roman"/>
                      </a:endParaRPr>
                    </a:p>
                  </a:txBody>
                  <a:tcPr marL="68580" marR="68580" marT="0" marB="0" anchor="ctr"/>
                </a:tc>
                <a:tc>
                  <a:txBody>
                    <a:bodyPr/>
                    <a:lstStyle/>
                    <a:p>
                      <a:pPr marL="6350" marR="0" lvl="0" indent="0" algn="ctr" defTabSz="914400" rtl="0" eaLnBrk="1" fontAlgn="auto" latinLnBrk="0" hangingPunct="1">
                        <a:lnSpc>
                          <a:spcPct val="115000"/>
                        </a:lnSpc>
                        <a:spcBef>
                          <a:spcPts val="0"/>
                        </a:spcBef>
                        <a:spcAft>
                          <a:spcPts val="0"/>
                        </a:spcAft>
                        <a:buClrTx/>
                        <a:buSzTx/>
                        <a:buFontTx/>
                        <a:buNone/>
                        <a:tabLst/>
                        <a:defRPr/>
                      </a:pPr>
                      <a:r>
                        <a:rPr kumimoji="0" lang="id-ID" sz="1600" b="0" kern="1200" dirty="0">
                          <a:solidFill>
                            <a:schemeClr val="dk1"/>
                          </a:solidFill>
                          <a:effectLst/>
                          <a:latin typeface="+mn-lt"/>
                          <a:ea typeface="Calibri" panose="020F0502020204030204" pitchFamily="34" charset="0"/>
                          <a:cs typeface="Times New Roman" panose="02020603050405020304" pitchFamily="18" charset="0"/>
                        </a:rPr>
                        <a:t>19 Juni’2023</a:t>
                      </a:r>
                    </a:p>
                  </a:txBody>
                  <a:tcPr marL="68580" marR="68580" marT="0" marB="0" anchor="ctr"/>
                </a:tc>
                <a:tc>
                  <a:txBody>
                    <a:bodyPr/>
                    <a:lstStyle/>
                    <a:p>
                      <a:pPr marL="6350" marR="0" lvl="0" indent="0" algn="ctr" defTabSz="914400" rtl="0" eaLnBrk="1" fontAlgn="auto" latinLnBrk="0" hangingPunct="1">
                        <a:lnSpc>
                          <a:spcPct val="115000"/>
                        </a:lnSpc>
                        <a:spcBef>
                          <a:spcPts val="0"/>
                        </a:spcBef>
                        <a:spcAft>
                          <a:spcPts val="0"/>
                        </a:spcAft>
                        <a:buClrTx/>
                        <a:buSzTx/>
                        <a:buFontTx/>
                        <a:buNone/>
                        <a:tabLst/>
                        <a:defRPr/>
                      </a:pPr>
                      <a:r>
                        <a:rPr kumimoji="0" lang="id-ID" sz="1600" b="0" kern="1200" dirty="0">
                          <a:solidFill>
                            <a:schemeClr val="dk1"/>
                          </a:solidFill>
                          <a:effectLst/>
                          <a:latin typeface="+mn-lt"/>
                          <a:ea typeface="Calibri" panose="020F0502020204030204" pitchFamily="34" charset="0"/>
                          <a:cs typeface="Times New Roman" panose="02020603050405020304" pitchFamily="18" charset="0"/>
                        </a:rPr>
                        <a:t>03 Juli’2023</a:t>
                      </a:r>
                    </a:p>
                  </a:txBody>
                  <a:tcPr marL="68580" marR="68580" marT="0" marB="0" anchor="ctr"/>
                </a:tc>
                <a:tc>
                  <a:txBody>
                    <a:bodyPr/>
                    <a:lstStyle/>
                    <a:p>
                      <a:pPr marL="6350" indent="0" algn="r">
                        <a:lnSpc>
                          <a:spcPct val="115000"/>
                        </a:lnSpc>
                        <a:spcAft>
                          <a:spcPts val="0"/>
                        </a:spcAft>
                      </a:pPr>
                      <a:r>
                        <a:rPr lang="id-ID" sz="1600" dirty="0">
                          <a:effectLst/>
                          <a:latin typeface="+mj-lt"/>
                          <a:ea typeface="Calibri"/>
                          <a:cs typeface="Times New Roman"/>
                        </a:rPr>
                        <a:t>4.168.879.400</a:t>
                      </a:r>
                      <a:endParaRPr lang="en-US" sz="1600" dirty="0">
                        <a:effectLst/>
                        <a:latin typeface="+mj-lt"/>
                        <a:ea typeface="Calibri"/>
                        <a:cs typeface="Times New Roman"/>
                      </a:endParaRPr>
                    </a:p>
                  </a:txBody>
                  <a:tcPr marL="68580" marR="68580" marT="0" marB="0" anchor="ctr"/>
                </a:tc>
                <a:tc>
                  <a:txBody>
                    <a:bodyPr/>
                    <a:lstStyle/>
                    <a:p>
                      <a:pPr marL="6350" marR="0" lvl="0" indent="0" algn="ctr" defTabSz="914400" rtl="0" eaLnBrk="1" fontAlgn="auto" latinLnBrk="0" hangingPunct="1">
                        <a:lnSpc>
                          <a:spcPct val="115000"/>
                        </a:lnSpc>
                        <a:spcBef>
                          <a:spcPts val="0"/>
                        </a:spcBef>
                        <a:spcAft>
                          <a:spcPts val="0"/>
                        </a:spcAft>
                        <a:buClrTx/>
                        <a:buSzTx/>
                        <a:buFontTx/>
                        <a:buNone/>
                        <a:tabLst/>
                        <a:defRPr/>
                      </a:pPr>
                      <a:r>
                        <a:rPr kumimoji="0" lang="id-ID" sz="1600" b="0" kern="1200" dirty="0">
                          <a:solidFill>
                            <a:schemeClr val="dk1"/>
                          </a:solidFill>
                          <a:effectLst/>
                          <a:latin typeface="+mn-lt"/>
                          <a:ea typeface="Calibri" panose="020F0502020204030204" pitchFamily="34" charset="0"/>
                          <a:cs typeface="Times New Roman" panose="02020603050405020304" pitchFamily="18" charset="0"/>
                        </a:rPr>
                        <a:t>9 Juni’2023</a:t>
                      </a:r>
                    </a:p>
                  </a:txBody>
                  <a:tcPr marL="68580" marR="68580" marT="0" marB="0" anchor="ctr"/>
                </a:tc>
                <a:tc>
                  <a:txBody>
                    <a:bodyPr/>
                    <a:lstStyle/>
                    <a:p>
                      <a:pPr marL="6350" marR="0" lvl="0" indent="0" algn="ctr" defTabSz="914400" rtl="0" eaLnBrk="1" fontAlgn="auto" latinLnBrk="0" hangingPunct="1">
                        <a:lnSpc>
                          <a:spcPct val="115000"/>
                        </a:lnSpc>
                        <a:spcBef>
                          <a:spcPts val="0"/>
                        </a:spcBef>
                        <a:spcAft>
                          <a:spcPts val="0"/>
                        </a:spcAft>
                        <a:buClrTx/>
                        <a:buSzTx/>
                        <a:buFontTx/>
                        <a:buNone/>
                        <a:tabLst/>
                        <a:defRPr/>
                      </a:pPr>
                      <a:r>
                        <a:rPr kumimoji="0" lang="id-ID" sz="1600" b="0" kern="1200" dirty="0">
                          <a:solidFill>
                            <a:schemeClr val="dk1"/>
                          </a:solidFill>
                          <a:effectLst/>
                          <a:latin typeface="+mn-lt"/>
                          <a:ea typeface="Calibri" panose="020F0502020204030204" pitchFamily="34" charset="0"/>
                          <a:cs typeface="Times New Roman" panose="02020603050405020304" pitchFamily="18" charset="0"/>
                        </a:rPr>
                        <a:t>03 Juli’2023</a:t>
                      </a:r>
                    </a:p>
                  </a:txBody>
                  <a:tcPr marL="68580" marR="68580" marT="0" marB="0" anchor="ctr"/>
                </a:tc>
                <a:tc>
                  <a:txBody>
                    <a:bodyPr/>
                    <a:lstStyle/>
                    <a:p>
                      <a:pPr marL="457200" algn="l">
                        <a:lnSpc>
                          <a:spcPct val="115000"/>
                        </a:lnSpc>
                        <a:spcAft>
                          <a:spcPts val="0"/>
                        </a:spcAft>
                      </a:pPr>
                      <a:r>
                        <a:rPr lang="id-ID" sz="1600" dirty="0">
                          <a:effectLst/>
                          <a:latin typeface="+mj-lt"/>
                          <a:ea typeface="Calibri"/>
                          <a:cs typeface="Times New Roman"/>
                        </a:rPr>
                        <a:t>Tepat</a:t>
                      </a:r>
                      <a:endParaRPr lang="en-US" sz="1600" dirty="0">
                        <a:effectLst/>
                        <a:latin typeface="+mj-lt"/>
                        <a:ea typeface="Calibri"/>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640080" y="163296"/>
            <a:ext cx="10453464" cy="50299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b">
            <a:noAutofit/>
          </a:bodyPr>
          <a:lstStyle/>
          <a:p>
            <a:pPr>
              <a:lnSpc>
                <a:spcPct val="100000"/>
              </a:lnSpc>
            </a:pPr>
            <a:r>
              <a:rPr lang="id-ID" sz="2800" b="1" cap="small" spc="-1">
                <a:solidFill>
                  <a:srgbClr val="575F6D"/>
                </a:solidFill>
                <a:latin typeface="Century Schoolbook"/>
              </a:rPr>
              <a:t>Aktivitas Tim Anti Fraud</a:t>
            </a:r>
            <a:endParaRPr lang="id-ID" sz="2800" spc="-1">
              <a:latin typeface="Arial"/>
            </a:endParaRPr>
          </a:p>
        </p:txBody>
      </p:sp>
      <p:graphicFrame>
        <p:nvGraphicFramePr>
          <p:cNvPr id="308" name="Table 2"/>
          <p:cNvGraphicFramePr/>
          <p:nvPr>
            <p:extLst>
              <p:ext uri="{D42A27DB-BD31-4B8C-83A1-F6EECF244321}">
                <p14:modId xmlns:p14="http://schemas.microsoft.com/office/powerpoint/2010/main" val="2655653437"/>
              </p:ext>
            </p:extLst>
          </p:nvPr>
        </p:nvGraphicFramePr>
        <p:xfrm>
          <a:off x="280120" y="984176"/>
          <a:ext cx="12298608" cy="7368975"/>
        </p:xfrm>
        <a:graphic>
          <a:graphicData uri="http://schemas.openxmlformats.org/drawingml/2006/table">
            <a:tbl>
              <a:tblPr/>
              <a:tblGrid>
                <a:gridCol w="419328">
                  <a:extLst>
                    <a:ext uri="{9D8B030D-6E8A-4147-A177-3AD203B41FA5}">
                      <a16:colId xmlns:a16="http://schemas.microsoft.com/office/drawing/2014/main" val="20000"/>
                    </a:ext>
                  </a:extLst>
                </a:gridCol>
                <a:gridCol w="2802744">
                  <a:extLst>
                    <a:ext uri="{9D8B030D-6E8A-4147-A177-3AD203B41FA5}">
                      <a16:colId xmlns:a16="http://schemas.microsoft.com/office/drawing/2014/main" val="20001"/>
                    </a:ext>
                  </a:extLst>
                </a:gridCol>
                <a:gridCol w="2120328">
                  <a:extLst>
                    <a:ext uri="{9D8B030D-6E8A-4147-A177-3AD203B41FA5}">
                      <a16:colId xmlns:a16="http://schemas.microsoft.com/office/drawing/2014/main" val="20002"/>
                    </a:ext>
                  </a:extLst>
                </a:gridCol>
                <a:gridCol w="2217600">
                  <a:extLst>
                    <a:ext uri="{9D8B030D-6E8A-4147-A177-3AD203B41FA5}">
                      <a16:colId xmlns:a16="http://schemas.microsoft.com/office/drawing/2014/main" val="20003"/>
                    </a:ext>
                  </a:extLst>
                </a:gridCol>
                <a:gridCol w="2116800">
                  <a:extLst>
                    <a:ext uri="{9D8B030D-6E8A-4147-A177-3AD203B41FA5}">
                      <a16:colId xmlns:a16="http://schemas.microsoft.com/office/drawing/2014/main" val="20004"/>
                    </a:ext>
                  </a:extLst>
                </a:gridCol>
                <a:gridCol w="2621808">
                  <a:extLst>
                    <a:ext uri="{9D8B030D-6E8A-4147-A177-3AD203B41FA5}">
                      <a16:colId xmlns:a16="http://schemas.microsoft.com/office/drawing/2014/main" val="20005"/>
                    </a:ext>
                  </a:extLst>
                </a:gridCol>
              </a:tblGrid>
              <a:tr h="665280">
                <a:tc>
                  <a:txBody>
                    <a:bodyPr/>
                    <a:lstStyle/>
                    <a:p>
                      <a:pPr algn="ctr">
                        <a:lnSpc>
                          <a:spcPct val="100000"/>
                        </a:lnSpc>
                      </a:pPr>
                      <a:r>
                        <a:rPr lang="id-ID" sz="1700" b="1" strike="noStrike" spc="-1" dirty="0">
                          <a:solidFill>
                            <a:srgbClr val="FFFFFF"/>
                          </a:solidFill>
                          <a:latin typeface="Century Schoolbook"/>
                        </a:rPr>
                        <a:t>NO</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a:solidFill>
                            <a:srgbClr val="FFFFFF"/>
                          </a:solidFill>
                          <a:latin typeface="Century Schoolbook"/>
                        </a:rPr>
                        <a:t>AKTIVITAS</a:t>
                      </a:r>
                      <a:endParaRPr lang="id-ID" sz="1700" b="0" strike="noStrike" spc="-1">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a:solidFill>
                            <a:srgbClr val="FFFFFF"/>
                          </a:solidFill>
                          <a:latin typeface="Century Schoolbook"/>
                        </a:rPr>
                        <a:t>PENANGGUNG</a:t>
                      </a:r>
                      <a:endParaRPr lang="id-ID" sz="1700" b="0" strike="noStrike" spc="-1">
                        <a:latin typeface="Arial"/>
                      </a:endParaRPr>
                    </a:p>
                    <a:p>
                      <a:pPr algn="ctr">
                        <a:lnSpc>
                          <a:spcPct val="100000"/>
                        </a:lnSpc>
                      </a:pPr>
                      <a:r>
                        <a:rPr lang="id-ID" sz="1700" b="1" strike="noStrike" spc="-1">
                          <a:solidFill>
                            <a:srgbClr val="FFFFFF"/>
                          </a:solidFill>
                          <a:latin typeface="Century Schoolbook"/>
                        </a:rPr>
                        <a:t>JAWAB</a:t>
                      </a:r>
                      <a:endParaRPr lang="id-ID" sz="1700" b="0" strike="noStrike" spc="-1">
                        <a:latin typeface="Arial"/>
                      </a:endParaRPr>
                    </a:p>
                  </a:txBody>
                  <a:tcPr marL="7560" marR="7560"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1700" b="1" strike="noStrike" spc="-1" dirty="0">
                          <a:solidFill>
                            <a:srgbClr val="FFFFFF"/>
                          </a:solidFill>
                          <a:latin typeface="Century Schoolbook"/>
                        </a:rPr>
                        <a:t>TANGGAL </a:t>
                      </a:r>
                      <a:endParaRPr lang="id-ID" sz="1700" b="0" strike="noStrike" spc="-1" dirty="0">
                        <a:latin typeface="Arial"/>
                      </a:endParaRPr>
                    </a:p>
                    <a:p>
                      <a:pPr algn="ctr">
                        <a:lnSpc>
                          <a:spcPct val="100000"/>
                        </a:lnSpc>
                      </a:pPr>
                      <a:r>
                        <a:rPr lang="id-ID" sz="1700" b="1" strike="noStrike" spc="-1" dirty="0">
                          <a:solidFill>
                            <a:srgbClr val="FFFFFF"/>
                          </a:solidFill>
                          <a:latin typeface="Century Schoolbook"/>
                        </a:rPr>
                        <a:t>PELAKSANAAN</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1700" b="1" strike="noStrike" spc="-1">
                          <a:solidFill>
                            <a:srgbClr val="FFFFFF"/>
                          </a:solidFill>
                          <a:latin typeface="Century Schoolbook"/>
                        </a:rPr>
                        <a:t>PESERTA</a:t>
                      </a:r>
                      <a:endParaRPr lang="id-ID" sz="1700" b="0" strike="noStrike" spc="-1">
                        <a:latin typeface="Arial"/>
                      </a:endParaRPr>
                    </a:p>
                  </a:txBody>
                  <a:tcPr marL="7560" marR="7560"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tc>
                  <a:txBody>
                    <a:bodyPr/>
                    <a:lstStyle/>
                    <a:p>
                      <a:pPr algn="ctr">
                        <a:lnSpc>
                          <a:spcPct val="100000"/>
                        </a:lnSpc>
                      </a:pPr>
                      <a:r>
                        <a:rPr lang="id-ID" sz="1700" b="1" strike="noStrike" spc="-1" dirty="0">
                          <a:solidFill>
                            <a:srgbClr val="FFFFFF"/>
                          </a:solidFill>
                          <a:latin typeface="Century Schoolbook"/>
                        </a:rPr>
                        <a:t>HASIL</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FE8637"/>
                    </a:solidFill>
                  </a:tcPr>
                </a:tc>
                <a:extLst>
                  <a:ext uri="{0D108BD9-81ED-4DB2-BD59-A6C34878D82A}">
                    <a16:rowId xmlns:a16="http://schemas.microsoft.com/office/drawing/2014/main" val="10000"/>
                  </a:ext>
                </a:extLst>
              </a:tr>
              <a:tr h="665280">
                <a:tc>
                  <a:txBody>
                    <a:bodyPr/>
                    <a:lstStyle/>
                    <a:p>
                      <a:pPr algn="ctr"/>
                      <a:r>
                        <a:rPr lang="id-ID" sz="2000" dirty="0"/>
                        <a:t>1</a:t>
                      </a: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a:lnSpc>
                          <a:spcPct val="100000"/>
                        </a:lnSpc>
                      </a:pPr>
                      <a:r>
                        <a:rPr lang="id-ID" sz="1600" b="0" strike="noStrike" spc="-1" dirty="0">
                          <a:solidFill>
                            <a:srgbClr val="000000"/>
                          </a:solidFill>
                          <a:latin typeface="+mj-lt"/>
                        </a:rPr>
                        <a:t>Sosialisasi</a:t>
                      </a:r>
                      <a:r>
                        <a:rPr lang="id-ID" sz="1600" b="0" strike="noStrike" spc="-1" baseline="0" dirty="0">
                          <a:solidFill>
                            <a:srgbClr val="000000"/>
                          </a:solidFill>
                          <a:latin typeface="+mj-lt"/>
                        </a:rPr>
                        <a:t> regulasi, kebijakan</a:t>
                      </a:r>
                      <a:endParaRPr lang="id-ID" sz="1600" b="0" strike="noStrike" spc="-1" dirty="0">
                        <a:latin typeface="+mj-lt"/>
                      </a:endParaRPr>
                    </a:p>
                  </a:txBody>
                  <a:tcPr marL="7560" marR="756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indent="0">
                        <a:lnSpc>
                          <a:spcPct val="115000"/>
                        </a:lnSpc>
                        <a:spcAft>
                          <a:spcPts val="0"/>
                        </a:spcAft>
                        <a:tabLst/>
                      </a:pPr>
                      <a:r>
                        <a:rPr lang="id-ID" sz="1600" b="0" dirty="0">
                          <a:effectLst/>
                          <a:latin typeface="+mj-lt"/>
                          <a:ea typeface="Calibri" panose="020F0502020204030204" pitchFamily="34" charset="0"/>
                          <a:cs typeface="Times New Roman" panose="02020603050405020304" pitchFamily="18" charset="0"/>
                        </a:rPr>
                        <a:t>BPJS Kesehatan</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endParaRPr lang="id-ID" sz="1600" b="0" dirty="0">
                        <a:effectLst/>
                        <a:latin typeface="+mj-lt"/>
                        <a:ea typeface="Calibri" panose="020F0502020204030204" pitchFamily="34" charset="0"/>
                        <a:cs typeface="Times New Roman" panose="02020603050405020304" pitchFamily="18" charset="0"/>
                      </a:endParaRP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-Direktur</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-Pusjak DK Kemenkes</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-Direktur</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-Pusjak DK Kemenkes</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BPJS Kesehatan</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txBody>
                  <a:tcPr marL="68580" marR="68580" marT="0" marB="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11 Januari 2023</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endParaRPr lang="id-ID" sz="1600" b="0" dirty="0">
                        <a:effectLst/>
                        <a:latin typeface="+mj-lt"/>
                        <a:ea typeface="Calibri" panose="020F0502020204030204" pitchFamily="34" charset="0"/>
                        <a:cs typeface="Times New Roman" panose="02020603050405020304" pitchFamily="18" charset="0"/>
                      </a:endParaRP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16 Januari 2023</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18 Januari 2023</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01 Maret 2023</a:t>
                      </a:r>
                    </a:p>
                  </a:txBody>
                  <a:tcPr marL="68580" marR="68580" marT="0" marB="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Pelayanan Rawat Jalan</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Apoteker</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Manajer LBA</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Manajer LBA</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457200">
                        <a:lnSpc>
                          <a:spcPct val="115000"/>
                        </a:lnSpc>
                        <a:spcAft>
                          <a:spcPts val="0"/>
                        </a:spcAft>
                      </a:pPr>
                      <a:endParaRPr lang="id-ID" sz="1600" b="0" dirty="0">
                        <a:effectLst/>
                        <a:latin typeface="+mj-lt"/>
                        <a:ea typeface="Calibri" panose="020F0502020204030204" pitchFamily="34" charset="0"/>
                        <a:cs typeface="Times New Roman" panose="02020603050405020304" pitchFamily="18" charset="0"/>
                      </a:endParaRP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PIC</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txBody>
                  <a:tcPr marL="68580" marR="68580" marT="0" marB="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Sosialisasi Program Rujuk Balik dengan DIOBATIN (Dashboard Informasi Obat PRB Terkini)</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Sosialisasi Permenkes No.3 tahun 2023 tentang Standar Tarif Pelkes dalam Penyelenggaraan Program Jamkes</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Sosialisasi Permenkes No.3 tahun 2023 tentang Standar Tarif Pelkes dalam Penyelenggaraan Program Jamkes pada FKRTL</a:t>
                      </a:r>
                    </a:p>
                    <a:p>
                      <a:pPr marL="45720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Sosialisasi Permenkes No. 3 tahun 2023</a:t>
                      </a:r>
                    </a:p>
                    <a:p>
                      <a:pPr marL="0" indent="0">
                        <a:lnSpc>
                          <a:spcPct val="115000"/>
                        </a:lnSpc>
                        <a:spcAft>
                          <a:spcPts val="0"/>
                        </a:spcAft>
                      </a:pPr>
                      <a:r>
                        <a:rPr lang="id-ID" sz="1600" b="0" dirty="0">
                          <a:effectLst/>
                          <a:latin typeface="+mj-lt"/>
                          <a:ea typeface="Calibri" panose="020F0502020204030204" pitchFamily="34" charset="0"/>
                          <a:cs typeface="Times New Roman" panose="02020603050405020304" pitchFamily="18" charset="0"/>
                        </a:rPr>
                        <a:t>- Feedback UR &amp; Indeks kepatuhan faskes terhadap kontrak</a:t>
                      </a:r>
                    </a:p>
                  </a:txBody>
                  <a:tcPr marL="68580" marR="68580" marT="0" marB="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642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640080" y="163296"/>
            <a:ext cx="10453464" cy="50299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b">
            <a:noAutofit/>
          </a:bodyPr>
          <a:lstStyle/>
          <a:p>
            <a:pPr>
              <a:lnSpc>
                <a:spcPct val="100000"/>
              </a:lnSpc>
            </a:pPr>
            <a:r>
              <a:rPr lang="id-ID" sz="2800" b="1" cap="small" spc="-1">
                <a:solidFill>
                  <a:srgbClr val="575F6D"/>
                </a:solidFill>
                <a:latin typeface="Century Schoolbook"/>
              </a:rPr>
              <a:t>Aktivitas Tim Anti Fraud</a:t>
            </a:r>
            <a:endParaRPr lang="id-ID" sz="2800" spc="-1">
              <a:latin typeface="Arial"/>
            </a:endParaRPr>
          </a:p>
        </p:txBody>
      </p:sp>
      <p:graphicFrame>
        <p:nvGraphicFramePr>
          <p:cNvPr id="308" name="Table 2"/>
          <p:cNvGraphicFramePr/>
          <p:nvPr>
            <p:extLst>
              <p:ext uri="{D42A27DB-BD31-4B8C-83A1-F6EECF244321}">
                <p14:modId xmlns:p14="http://schemas.microsoft.com/office/powerpoint/2010/main" val="702507633"/>
              </p:ext>
            </p:extLst>
          </p:nvPr>
        </p:nvGraphicFramePr>
        <p:xfrm>
          <a:off x="280120" y="984176"/>
          <a:ext cx="12097344" cy="4908096"/>
        </p:xfrm>
        <a:graphic>
          <a:graphicData uri="http://schemas.openxmlformats.org/drawingml/2006/table">
            <a:tbl>
              <a:tblPr/>
              <a:tblGrid>
                <a:gridCol w="412466">
                  <a:extLst>
                    <a:ext uri="{9D8B030D-6E8A-4147-A177-3AD203B41FA5}">
                      <a16:colId xmlns:a16="http://schemas.microsoft.com/office/drawing/2014/main" val="20000"/>
                    </a:ext>
                  </a:extLst>
                </a:gridCol>
                <a:gridCol w="2756878">
                  <a:extLst>
                    <a:ext uri="{9D8B030D-6E8A-4147-A177-3AD203B41FA5}">
                      <a16:colId xmlns:a16="http://schemas.microsoft.com/office/drawing/2014/main" val="20001"/>
                    </a:ext>
                  </a:extLst>
                </a:gridCol>
                <a:gridCol w="1930388">
                  <a:extLst>
                    <a:ext uri="{9D8B030D-6E8A-4147-A177-3AD203B41FA5}">
                      <a16:colId xmlns:a16="http://schemas.microsoft.com/office/drawing/2014/main" val="20002"/>
                    </a:ext>
                  </a:extLst>
                </a:gridCol>
                <a:gridCol w="2195718">
                  <a:extLst>
                    <a:ext uri="{9D8B030D-6E8A-4147-A177-3AD203B41FA5}">
                      <a16:colId xmlns:a16="http://schemas.microsoft.com/office/drawing/2014/main" val="20003"/>
                    </a:ext>
                  </a:extLst>
                </a:gridCol>
                <a:gridCol w="1912399">
                  <a:extLst>
                    <a:ext uri="{9D8B030D-6E8A-4147-A177-3AD203B41FA5}">
                      <a16:colId xmlns:a16="http://schemas.microsoft.com/office/drawing/2014/main" val="20004"/>
                    </a:ext>
                  </a:extLst>
                </a:gridCol>
                <a:gridCol w="2889495">
                  <a:extLst>
                    <a:ext uri="{9D8B030D-6E8A-4147-A177-3AD203B41FA5}">
                      <a16:colId xmlns:a16="http://schemas.microsoft.com/office/drawing/2014/main" val="20005"/>
                    </a:ext>
                  </a:extLst>
                </a:gridCol>
              </a:tblGrid>
              <a:tr h="665280">
                <a:tc>
                  <a:txBody>
                    <a:bodyPr/>
                    <a:lstStyle/>
                    <a:p>
                      <a:pPr algn="ctr">
                        <a:lnSpc>
                          <a:spcPct val="100000"/>
                        </a:lnSpc>
                      </a:pPr>
                      <a:r>
                        <a:rPr lang="id-ID" sz="1700" b="1" strike="noStrike" spc="-1" dirty="0">
                          <a:solidFill>
                            <a:srgbClr val="FFFFFF"/>
                          </a:solidFill>
                          <a:latin typeface="Century Schoolbook"/>
                        </a:rPr>
                        <a:t>NO</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a:solidFill>
                            <a:srgbClr val="FFFFFF"/>
                          </a:solidFill>
                          <a:latin typeface="Century Schoolbook"/>
                        </a:rPr>
                        <a:t>AKTIVITAS</a:t>
                      </a:r>
                      <a:endParaRPr lang="id-ID" sz="1700" b="0" strike="noStrike" spc="-1">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dirty="0">
                          <a:solidFill>
                            <a:srgbClr val="FFFFFF"/>
                          </a:solidFill>
                          <a:latin typeface="Century Schoolbook"/>
                        </a:rPr>
                        <a:t>PENANGGUNG</a:t>
                      </a:r>
                      <a:endParaRPr lang="id-ID" sz="1700" b="0" strike="noStrike" spc="-1" dirty="0">
                        <a:latin typeface="Arial"/>
                      </a:endParaRPr>
                    </a:p>
                    <a:p>
                      <a:pPr algn="ctr">
                        <a:lnSpc>
                          <a:spcPct val="100000"/>
                        </a:lnSpc>
                      </a:pPr>
                      <a:r>
                        <a:rPr lang="id-ID" sz="1700" b="1" strike="noStrike" spc="-1" dirty="0">
                          <a:solidFill>
                            <a:srgbClr val="FFFFFF"/>
                          </a:solidFill>
                          <a:latin typeface="Century Schoolbook"/>
                        </a:rPr>
                        <a:t>JAWAB</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dirty="0">
                          <a:solidFill>
                            <a:srgbClr val="FFFFFF"/>
                          </a:solidFill>
                          <a:latin typeface="Century Schoolbook"/>
                        </a:rPr>
                        <a:t>TANGGAL </a:t>
                      </a:r>
                      <a:endParaRPr lang="id-ID" sz="1700" b="0" strike="noStrike" spc="-1" dirty="0">
                        <a:latin typeface="Arial"/>
                      </a:endParaRPr>
                    </a:p>
                    <a:p>
                      <a:pPr algn="ctr">
                        <a:lnSpc>
                          <a:spcPct val="100000"/>
                        </a:lnSpc>
                      </a:pPr>
                      <a:r>
                        <a:rPr lang="id-ID" sz="1700" b="1" strike="noStrike" spc="-1" dirty="0">
                          <a:solidFill>
                            <a:srgbClr val="FFFFFF"/>
                          </a:solidFill>
                          <a:latin typeface="Century Schoolbook"/>
                        </a:rPr>
                        <a:t>PELAKSANAAN</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a:solidFill>
                            <a:srgbClr val="FFFFFF"/>
                          </a:solidFill>
                          <a:latin typeface="Century Schoolbook"/>
                        </a:rPr>
                        <a:t>PESERTA</a:t>
                      </a:r>
                      <a:endParaRPr lang="id-ID" sz="1700" b="0" strike="noStrike" spc="-1">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dirty="0">
                          <a:solidFill>
                            <a:srgbClr val="FFFFFF"/>
                          </a:solidFill>
                          <a:latin typeface="Century Schoolbook"/>
                        </a:rPr>
                        <a:t>HASIL</a:t>
                      </a:r>
                      <a:endParaRPr lang="id-ID" sz="1700" b="0" strike="noStrike" spc="-1" dirty="0">
                        <a:latin typeface="Arial"/>
                      </a:endParaRPr>
                    </a:p>
                  </a:txBody>
                  <a:tcPr marL="7560" marR="756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extLst>
                  <a:ext uri="{0D108BD9-81ED-4DB2-BD59-A6C34878D82A}">
                    <a16:rowId xmlns:a16="http://schemas.microsoft.com/office/drawing/2014/main" val="10000"/>
                  </a:ext>
                </a:extLst>
              </a:tr>
              <a:tr h="665280">
                <a:tc>
                  <a:txBody>
                    <a:bodyPr/>
                    <a:lstStyle/>
                    <a:p>
                      <a:pPr algn="ctr"/>
                      <a:r>
                        <a:rPr lang="id-ID" sz="2000" dirty="0"/>
                        <a:t>2</a:t>
                      </a:r>
                    </a:p>
                    <a:p>
                      <a:pPr algn="ctr"/>
                      <a:endParaRPr lang="id-ID" sz="1800" dirty="0"/>
                    </a:p>
                    <a:p>
                      <a:pPr algn="ctr"/>
                      <a:endParaRPr lang="id-ID" sz="1800" dirty="0"/>
                    </a:p>
                    <a:p>
                      <a:pPr algn="ctr"/>
                      <a:endParaRPr lang="id-ID" sz="1800" dirty="0"/>
                    </a:p>
                    <a:p>
                      <a:pPr algn="ctr"/>
                      <a:r>
                        <a:rPr lang="id-ID" sz="2000" dirty="0"/>
                        <a:t>3</a:t>
                      </a:r>
                    </a:p>
                    <a:p>
                      <a:pPr algn="ctr"/>
                      <a:endParaRPr lang="id-ID" sz="1800" dirty="0"/>
                    </a:p>
                    <a:p>
                      <a:pPr algn="ctr"/>
                      <a:endParaRPr lang="id-ID" sz="1800" dirty="0"/>
                    </a:p>
                    <a:p>
                      <a:pPr algn="ctr"/>
                      <a:endParaRPr lang="id-ID" sz="1600" dirty="0"/>
                    </a:p>
                    <a:p>
                      <a:pPr algn="ctr"/>
                      <a:r>
                        <a:rPr lang="id-ID" sz="2000" dirty="0"/>
                        <a:t>4</a:t>
                      </a: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a:lnSpc>
                          <a:spcPct val="100000"/>
                        </a:lnSpc>
                      </a:pPr>
                      <a:r>
                        <a:rPr lang="id-ID" sz="1800" b="0" strike="noStrike" spc="-1" dirty="0">
                          <a:solidFill>
                            <a:srgbClr val="000000"/>
                          </a:solidFill>
                          <a:latin typeface="+mj-lt"/>
                        </a:rPr>
                        <a:t>Pertemuan dengan dinkes</a:t>
                      </a: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solidFill>
                          <a:srgbClr val="000000"/>
                        </a:solidFill>
                        <a:latin typeface="+mj-lt"/>
                      </a:endParaRPr>
                    </a:p>
                    <a:p>
                      <a:pPr algn="l">
                        <a:lnSpc>
                          <a:spcPct val="100000"/>
                        </a:lnSpc>
                      </a:pPr>
                      <a:r>
                        <a:rPr lang="id-ID" sz="1800" b="0" strike="noStrike" spc="-1" baseline="0" dirty="0">
                          <a:solidFill>
                            <a:srgbClr val="000000"/>
                          </a:solidFill>
                          <a:latin typeface="+mj-lt"/>
                        </a:rPr>
                        <a:t>Pelaporan kpd Manajemen</a:t>
                      </a: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solidFill>
                          <a:srgbClr val="000000"/>
                        </a:solidFill>
                        <a:latin typeface="+mj-lt"/>
                      </a:endParaRPr>
                    </a:p>
                    <a:p>
                      <a:pPr algn="l">
                        <a:lnSpc>
                          <a:spcPct val="100000"/>
                        </a:lnSpc>
                      </a:pPr>
                      <a:r>
                        <a:rPr lang="id-ID" sz="1800" b="0" strike="noStrike" spc="-1" baseline="0" dirty="0">
                          <a:solidFill>
                            <a:srgbClr val="000000"/>
                          </a:solidFill>
                          <a:latin typeface="+mj-lt"/>
                        </a:rPr>
                        <a:t>Pelaporan kpd BPJS</a:t>
                      </a: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solidFill>
                          <a:srgbClr val="000000"/>
                        </a:solidFill>
                        <a:latin typeface="+mj-lt"/>
                      </a:endParaRPr>
                    </a:p>
                    <a:p>
                      <a:pPr algn="l">
                        <a:lnSpc>
                          <a:spcPct val="100000"/>
                        </a:lnSpc>
                      </a:pPr>
                      <a:endParaRPr lang="id-ID" sz="1800" b="0" strike="noStrike" spc="-1" baseline="0" dirty="0">
                        <a:latin typeface="+mj-lt"/>
                      </a:endParaRPr>
                    </a:p>
                    <a:p>
                      <a:pPr algn="l">
                        <a:lnSpc>
                          <a:spcPct val="100000"/>
                        </a:lnSpc>
                      </a:pPr>
                      <a:endParaRPr lang="id-ID" sz="1800" b="0" strike="noStrike" spc="-1" baseline="0" dirty="0">
                        <a:latin typeface="+mj-lt"/>
                      </a:endParaRP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800" b="0" strike="noStrike" kern="1200" spc="-1" baseline="0" dirty="0">
                          <a:solidFill>
                            <a:srgbClr val="000000"/>
                          </a:solidFill>
                          <a:latin typeface="+mn-lt"/>
                          <a:ea typeface="+mn-ea"/>
                          <a:cs typeface="+mn-cs"/>
                        </a:rPr>
                        <a:t>Direktur</a:t>
                      </a:r>
                      <a:endParaRPr lang="id-ID" sz="1800" b="0" strike="noStrike" spc="-1" dirty="0">
                        <a:latin typeface="+mj-lt"/>
                      </a:endParaRPr>
                    </a:p>
                    <a:p>
                      <a:pPr algn="ctr">
                        <a:lnSpc>
                          <a:spcPct val="100000"/>
                        </a:lnSpc>
                      </a:pPr>
                      <a:endParaRPr lang="id-ID" sz="1800" b="0" strike="noStrike" spc="-1" dirty="0">
                        <a:latin typeface="+mj-lt"/>
                      </a:endParaRPr>
                    </a:p>
                    <a:p>
                      <a:pPr algn="ctr">
                        <a:lnSpc>
                          <a:spcPct val="100000"/>
                        </a:lnSpc>
                      </a:pPr>
                      <a:endParaRPr lang="id-ID" sz="1800" b="0" strike="noStrike" spc="-1" dirty="0">
                        <a:latin typeface="+mj-lt"/>
                      </a:endParaRPr>
                    </a:p>
                    <a:p>
                      <a:pPr algn="ctr">
                        <a:lnSpc>
                          <a:spcPct val="100000"/>
                        </a:lnSpc>
                      </a:pPr>
                      <a:endParaRPr lang="id-ID" sz="1800" b="0" strike="noStrike" spc="-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strike="noStrike" kern="1200" spc="-1" baseline="0" dirty="0">
                          <a:solidFill>
                            <a:srgbClr val="000000"/>
                          </a:solidFill>
                          <a:latin typeface="+mn-lt"/>
                          <a:ea typeface="+mn-ea"/>
                          <a:cs typeface="+mn-cs"/>
                        </a:rPr>
                        <a:t>Direktur</a:t>
                      </a:r>
                      <a:endParaRPr kumimoji="0" lang="id-ID" sz="1800" b="0" strike="noStrike" kern="1200" spc="-1" dirty="0">
                        <a:solidFill>
                          <a:schemeClr val="tx1"/>
                        </a:solidFill>
                        <a:latin typeface="+mn-lt"/>
                        <a:ea typeface="+mn-ea"/>
                        <a:cs typeface="+mn-cs"/>
                      </a:endParaRPr>
                    </a:p>
                    <a:p>
                      <a:pPr algn="ctr">
                        <a:lnSpc>
                          <a:spcPct val="100000"/>
                        </a:lnSpc>
                      </a:pPr>
                      <a:endParaRPr lang="id-ID" sz="1800" b="0" strike="noStrike" spc="-1" dirty="0">
                        <a:latin typeface="+mj-lt"/>
                      </a:endParaRPr>
                    </a:p>
                    <a:p>
                      <a:pPr algn="ctr">
                        <a:lnSpc>
                          <a:spcPct val="100000"/>
                        </a:lnSpc>
                      </a:pPr>
                      <a:endParaRPr lang="id-ID" sz="1800" b="0" strike="noStrike" spc="-1" dirty="0">
                        <a:latin typeface="+mj-lt"/>
                      </a:endParaRPr>
                    </a:p>
                    <a:p>
                      <a:pPr algn="ctr">
                        <a:lnSpc>
                          <a:spcPct val="100000"/>
                        </a:lnSpc>
                      </a:pPr>
                      <a:endParaRPr lang="id-ID" sz="1800" b="0" strike="noStrike" spc="-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strike="noStrike" kern="1200" spc="-1" baseline="0" dirty="0">
                          <a:solidFill>
                            <a:srgbClr val="000000"/>
                          </a:solidFill>
                          <a:latin typeface="+mn-lt"/>
                          <a:ea typeface="+mn-ea"/>
                          <a:cs typeface="+mn-cs"/>
                        </a:rPr>
                        <a:t>Direktur</a:t>
                      </a:r>
                      <a:endParaRPr kumimoji="0" lang="id-ID" sz="1800" b="0" strike="noStrike" kern="1200" spc="-1" dirty="0">
                        <a:solidFill>
                          <a:schemeClr val="tx1"/>
                        </a:solidFill>
                        <a:latin typeface="+mn-lt"/>
                        <a:ea typeface="+mn-ea"/>
                        <a:cs typeface="+mn-cs"/>
                      </a:endParaRP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ctr">
                        <a:lnSpc>
                          <a:spcPct val="100000"/>
                        </a:lnSpc>
                      </a:pPr>
                      <a:r>
                        <a:rPr lang="id-ID" sz="1600" b="0" strike="noStrike" spc="-1" baseline="0" dirty="0">
                          <a:latin typeface="+mj-lt"/>
                        </a:rPr>
                        <a:t>10 Februari 2023</a:t>
                      </a: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p>
                      <a:pPr algn="ctr">
                        <a:lnSpc>
                          <a:spcPct val="100000"/>
                        </a:lnSpc>
                      </a:pPr>
                      <a:r>
                        <a:rPr lang="id-ID" sz="1600" b="0" strike="noStrike" spc="-1" baseline="0" dirty="0">
                          <a:latin typeface="+mj-lt"/>
                        </a:rPr>
                        <a:t>25 Mei 2023</a:t>
                      </a: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p>
                      <a:pPr algn="ctr">
                        <a:lnSpc>
                          <a:spcPct val="100000"/>
                        </a:lnSpc>
                      </a:pPr>
                      <a:endParaRPr lang="id-ID" sz="1600" b="0" strike="noStrike" spc="-1" baseline="0" dirty="0">
                        <a:latin typeface="+mj-lt"/>
                      </a:endParaRPr>
                    </a:p>
                    <a:p>
                      <a:pPr algn="ctr">
                        <a:lnSpc>
                          <a:spcPct val="100000"/>
                        </a:lnSpc>
                      </a:pPr>
                      <a:r>
                        <a:rPr lang="id-ID" sz="1600" b="0" strike="noStrike" spc="-1" baseline="0" dirty="0">
                          <a:latin typeface="+mj-lt"/>
                        </a:rPr>
                        <a:t>29 Mei 2023</a:t>
                      </a:r>
                    </a:p>
                    <a:p>
                      <a:pPr algn="ctr">
                        <a:lnSpc>
                          <a:spcPct val="100000"/>
                        </a:lnSpc>
                      </a:pPr>
                      <a:endParaRPr lang="id-ID" sz="1600" b="0" strike="noStrike" spc="-1" dirty="0">
                        <a:latin typeface="+mj-lt"/>
                      </a:endParaRP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a:lnSpc>
                          <a:spcPct val="100000"/>
                        </a:lnSpc>
                      </a:pPr>
                      <a:r>
                        <a:rPr lang="id-ID" sz="1600" b="0" strike="noStrike" spc="-1" dirty="0">
                          <a:latin typeface="+mj-lt"/>
                        </a:rPr>
                        <a:t>Dinkes</a:t>
                      </a:r>
                      <a:r>
                        <a:rPr lang="id-ID" sz="1600" b="0" strike="noStrike" spc="-1" baseline="0" dirty="0">
                          <a:latin typeface="+mj-lt"/>
                        </a:rPr>
                        <a:t> Provinsi</a:t>
                      </a:r>
                    </a:p>
                    <a:p>
                      <a:pPr algn="l">
                        <a:lnSpc>
                          <a:spcPct val="100000"/>
                        </a:lnSpc>
                      </a:pPr>
                      <a:r>
                        <a:rPr lang="id-ID" sz="1600" b="0" strike="noStrike" spc="-1" baseline="0" dirty="0">
                          <a:latin typeface="+mj-lt"/>
                        </a:rPr>
                        <a:t>Dinkes Kote</a:t>
                      </a:r>
                    </a:p>
                    <a:p>
                      <a:pPr algn="l">
                        <a:lnSpc>
                          <a:spcPct val="100000"/>
                        </a:lnSpc>
                      </a:pPr>
                      <a:r>
                        <a:rPr lang="id-ID" sz="1600" b="0" strike="noStrike" spc="-1" baseline="0" dirty="0">
                          <a:latin typeface="+mj-lt"/>
                        </a:rPr>
                        <a:t>Persi</a:t>
                      </a:r>
                      <a:endParaRPr lang="id-ID" sz="1600" b="0" strike="noStrike" spc="-1" dirty="0">
                        <a:latin typeface="+mj-lt"/>
                      </a:endParaRPr>
                    </a:p>
                    <a:p>
                      <a:pPr algn="l">
                        <a:lnSpc>
                          <a:spcPct val="100000"/>
                        </a:lnSpc>
                      </a:pPr>
                      <a:endParaRPr lang="id-ID" sz="1600" b="0" strike="noStrike" spc="-1" dirty="0">
                        <a:latin typeface="+mj-lt"/>
                      </a:endParaRPr>
                    </a:p>
                    <a:p>
                      <a:pPr algn="l">
                        <a:lnSpc>
                          <a:spcPct val="100000"/>
                        </a:lnSpc>
                      </a:pPr>
                      <a:r>
                        <a:rPr lang="id-ID" sz="1600" b="0" strike="noStrike" spc="-1" dirty="0">
                          <a:latin typeface="+mj-lt"/>
                        </a:rPr>
                        <a:t>-</a:t>
                      </a:r>
                    </a:p>
                    <a:p>
                      <a:pPr algn="l">
                        <a:lnSpc>
                          <a:spcPct val="100000"/>
                        </a:lnSpc>
                      </a:pPr>
                      <a:endParaRPr lang="id-ID" sz="1600" b="0" strike="noStrike" spc="-1" dirty="0">
                        <a:latin typeface="+mj-lt"/>
                      </a:endParaRPr>
                    </a:p>
                    <a:p>
                      <a:pPr algn="l">
                        <a:lnSpc>
                          <a:spcPct val="100000"/>
                        </a:lnSpc>
                      </a:pPr>
                      <a:endParaRPr lang="id-ID" sz="1600" b="0" strike="noStrike" spc="-1" dirty="0">
                        <a:latin typeface="+mj-lt"/>
                      </a:endParaRPr>
                    </a:p>
                    <a:p>
                      <a:pPr algn="l">
                        <a:lnSpc>
                          <a:spcPct val="100000"/>
                        </a:lnSpc>
                      </a:pPr>
                      <a:endParaRPr lang="id-ID" sz="1600" b="0" strike="noStrike" spc="-1" dirty="0">
                        <a:latin typeface="+mj-lt"/>
                      </a:endParaRPr>
                    </a:p>
                    <a:p>
                      <a:pPr algn="l">
                        <a:lnSpc>
                          <a:spcPct val="100000"/>
                        </a:lnSpc>
                      </a:pPr>
                      <a:endParaRPr lang="id-ID" sz="1600" b="0" strike="noStrike" spc="-1" dirty="0">
                        <a:latin typeface="+mj-lt"/>
                      </a:endParaRPr>
                    </a:p>
                    <a:p>
                      <a:pPr algn="l">
                        <a:lnSpc>
                          <a:spcPct val="100000"/>
                        </a:lnSpc>
                      </a:pPr>
                      <a:r>
                        <a:rPr lang="id-ID" sz="1600" b="0" strike="noStrike" spc="-1" dirty="0">
                          <a:latin typeface="+mj-lt"/>
                        </a:rPr>
                        <a:t>-</a:t>
                      </a: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tc>
                  <a:txBody>
                    <a:bodyPr/>
                    <a:lstStyle/>
                    <a:p>
                      <a:pPr algn="l">
                        <a:lnSpc>
                          <a:spcPct val="100000"/>
                        </a:lnSpc>
                      </a:pPr>
                      <a:r>
                        <a:rPr lang="id-ID" sz="1600" b="0" strike="noStrike" spc="-1" baseline="0" dirty="0">
                          <a:latin typeface="+mj-lt"/>
                        </a:rPr>
                        <a:t>Visitasi Ijin Operasional RS</a:t>
                      </a:r>
                    </a:p>
                    <a:p>
                      <a:pPr algn="l">
                        <a:lnSpc>
                          <a:spcPct val="100000"/>
                        </a:lnSpc>
                      </a:pPr>
                      <a:endParaRPr lang="id-ID" sz="1600" b="0" strike="noStrike" spc="-1" baseline="0" dirty="0">
                        <a:latin typeface="+mj-lt"/>
                      </a:endParaRPr>
                    </a:p>
                    <a:p>
                      <a:pPr algn="l">
                        <a:lnSpc>
                          <a:spcPct val="100000"/>
                        </a:lnSpc>
                      </a:pPr>
                      <a:endParaRPr lang="id-ID" sz="1600" b="0" strike="noStrike" spc="-1" baseline="0" dirty="0">
                        <a:latin typeface="+mj-lt"/>
                      </a:endParaRPr>
                    </a:p>
                    <a:p>
                      <a:pPr algn="l">
                        <a:lnSpc>
                          <a:spcPct val="100000"/>
                        </a:lnSpc>
                      </a:pPr>
                      <a:endParaRPr lang="id-ID" sz="1600" b="0" strike="noStrike" spc="-1" baseline="0" dirty="0">
                        <a:latin typeface="+mj-lt"/>
                      </a:endParaRPr>
                    </a:p>
                    <a:p>
                      <a:pPr algn="l">
                        <a:lnSpc>
                          <a:spcPct val="100000"/>
                        </a:lnSpc>
                      </a:pPr>
                      <a:r>
                        <a:rPr kumimoji="0" lang="id-ID" sz="1600" kern="1200" dirty="0">
                          <a:solidFill>
                            <a:schemeClr val="tx1"/>
                          </a:solidFill>
                          <a:effectLst/>
                          <a:latin typeface="+mn-lt"/>
                          <a:ea typeface="+mn-ea"/>
                          <a:cs typeface="+mn-cs"/>
                        </a:rPr>
                        <a:t>Surat BPJS 704/VII-01/0523 tanggal 23 Mei 2023 Tindak lanjut audit pengawas internal BPJS Kesehatan</a:t>
                      </a:r>
                    </a:p>
                    <a:p>
                      <a:pPr algn="l">
                        <a:lnSpc>
                          <a:spcPct val="100000"/>
                        </a:lnSpc>
                      </a:pPr>
                      <a:endParaRPr kumimoji="0" lang="id-ID" sz="1600" b="0" strike="noStrike" kern="1200" spc="-1" dirty="0">
                        <a:solidFill>
                          <a:schemeClr val="tx1"/>
                        </a:solidFill>
                        <a:effectLst/>
                        <a:latin typeface="+mn-lt"/>
                        <a:ea typeface="+mn-ea"/>
                        <a:cs typeface="+mn-cs"/>
                      </a:endParaRPr>
                    </a:p>
                    <a:p>
                      <a:pPr algn="l">
                        <a:lnSpc>
                          <a:spcPct val="100000"/>
                        </a:lnSpc>
                      </a:pPr>
                      <a:r>
                        <a:rPr kumimoji="0" lang="id-ID" sz="1600" kern="1200" dirty="0">
                          <a:solidFill>
                            <a:schemeClr val="tx1"/>
                          </a:solidFill>
                          <a:effectLst/>
                          <a:latin typeface="+mn-lt"/>
                          <a:ea typeface="+mn-ea"/>
                          <a:cs typeface="+mn-cs"/>
                        </a:rPr>
                        <a:t>Surat RSMU 604/RSMU/DIR/V/2023 tanngal 29 Mei 2023 Tanggapan konfirmasi tindak lanjut audit pengawas internal BPJS Kesehatan</a:t>
                      </a:r>
                      <a:endParaRPr lang="id-ID" sz="1600" b="0" strike="noStrike" spc="-1" dirty="0">
                        <a:latin typeface="+mj-lt"/>
                      </a:endParaRPr>
                    </a:p>
                  </a:txBody>
                  <a:tcPr marL="7560" marR="7560" marT="64008" marB="64008">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D9C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0328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063" y="3729030"/>
            <a:ext cx="11017889" cy="1298817"/>
          </a:xfrm>
          <a:prstGeom prst="rect">
            <a:avLst/>
          </a:prstGeom>
        </p:spPr>
        <p:style>
          <a:lnRef idx="2">
            <a:schemeClr val="accent1"/>
          </a:lnRef>
          <a:fillRef idx="1">
            <a:schemeClr val="lt1"/>
          </a:fillRef>
          <a:effectRef idx="0">
            <a:schemeClr val="accent1"/>
          </a:effectRef>
          <a:fontRef idx="minor">
            <a:schemeClr val="dk1"/>
          </a:fontRef>
        </p:style>
        <p:txBody>
          <a:bodyPr wrap="none" lIns="128016" tIns="64008" rIns="128016" bIns="6400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defTabSz="1280160" fontAlgn="auto">
              <a:spcBef>
                <a:spcPts val="0"/>
              </a:spcBef>
              <a:spcAft>
                <a:spcPts val="0"/>
              </a:spcAft>
              <a:defRPr/>
            </a:pPr>
            <a:r>
              <a:rPr lang="id-ID" sz="7600" b="1" dirty="0">
                <a:ln/>
                <a:solidFill>
                  <a:schemeClr val="accent3"/>
                </a:solidFill>
                <a:effectLst>
                  <a:outerShdw blurRad="38100" dist="38100" dir="2700000" algn="tl">
                    <a:srgbClr val="000000">
                      <a:alpha val="43137"/>
                    </a:srgbClr>
                  </a:outerShdw>
                </a:effectLst>
              </a:rPr>
              <a:t>KOMIT</a:t>
            </a:r>
            <a:r>
              <a:rPr lang="en-US" sz="7600" b="1" dirty="0">
                <a:ln/>
                <a:solidFill>
                  <a:schemeClr val="accent3"/>
                </a:solidFill>
                <a:effectLst>
                  <a:outerShdw blurRad="38100" dist="38100" dir="2700000" algn="tl">
                    <a:srgbClr val="000000">
                      <a:alpha val="43137"/>
                    </a:srgbClr>
                  </a:outerShdw>
                </a:effectLst>
              </a:rPr>
              <a:t>M</a:t>
            </a:r>
            <a:r>
              <a:rPr lang="id-ID" sz="7600" b="1" dirty="0">
                <a:ln/>
                <a:solidFill>
                  <a:schemeClr val="accent3"/>
                </a:solidFill>
                <a:effectLst>
                  <a:outerShdw blurRad="38100" dist="38100" dir="2700000" algn="tl">
                    <a:srgbClr val="000000">
                      <a:alpha val="43137"/>
                    </a:srgbClr>
                  </a:outerShdw>
                </a:effectLst>
              </a:rPr>
              <a:t>EN FASKES</a:t>
            </a:r>
            <a:endParaRPr lang="en-US" sz="76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106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1. KOMITMEN FASKES</a:t>
            </a:r>
            <a:r>
              <a:rPr lang="en-AU" altLang="en-US" sz="2800" b="1" dirty="0">
                <a:solidFill>
                  <a:srgbClr val="000000"/>
                </a:solidFill>
              </a:rPr>
              <a:t> DALAM PENYEDIAAN </a:t>
            </a:r>
          </a:p>
          <a:p>
            <a:pPr defTabSz="1280160" fontAlgn="auto">
              <a:spcBef>
                <a:spcPts val="0"/>
              </a:spcBef>
              <a:spcAft>
                <a:spcPts val="0"/>
              </a:spcAft>
              <a:defRPr/>
            </a:pPr>
            <a:r>
              <a:rPr lang="en-AU" altLang="en-US" sz="2800" b="1" dirty="0">
                <a:solidFill>
                  <a:srgbClr val="000000"/>
                </a:solidFill>
              </a:rPr>
              <a:t>    SISTEM ANTRIAN ELEKTRONIK</a:t>
            </a:r>
            <a:endParaRPr lang="id-ID" altLang="en-US" sz="2800" b="1" dirty="0">
              <a:solidFill>
                <a:srgbClr val="000000"/>
              </a:solidFill>
            </a:endParaRPr>
          </a:p>
        </p:txBody>
      </p:sp>
      <p:sp>
        <p:nvSpPr>
          <p:cNvPr id="47107" name="Title 2"/>
          <p:cNvSpPr txBox="1">
            <a:spLocks/>
          </p:cNvSpPr>
          <p:nvPr/>
        </p:nvSpPr>
        <p:spPr bwMode="auto">
          <a:xfrm>
            <a:off x="614363" y="1992288"/>
            <a:ext cx="107156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buFont typeface="Wingdings" panose="05000000000000000000" pitchFamily="2" charset="2"/>
              <a:buChar char="§"/>
            </a:pPr>
            <a:r>
              <a:rPr lang="en-US" altLang="en-US" sz="2800" b="1" dirty="0" err="1">
                <a:solidFill>
                  <a:srgbClr val="000000"/>
                </a:solidFill>
              </a:rPr>
              <a:t>Sistem</a:t>
            </a:r>
            <a:r>
              <a:rPr lang="en-US" altLang="en-US" sz="2800" b="1" dirty="0">
                <a:solidFill>
                  <a:srgbClr val="000000"/>
                </a:solidFill>
              </a:rPr>
              <a:t> </a:t>
            </a:r>
            <a:r>
              <a:rPr lang="en-US" altLang="en-US" sz="2800" b="1" dirty="0" err="1">
                <a:solidFill>
                  <a:srgbClr val="000000"/>
                </a:solidFill>
              </a:rPr>
              <a:t>Antrian</a:t>
            </a:r>
            <a:r>
              <a:rPr lang="en-US" altLang="en-US" sz="2800" b="1" dirty="0">
                <a:solidFill>
                  <a:srgbClr val="000000"/>
                </a:solidFill>
              </a:rPr>
              <a:t> </a:t>
            </a:r>
            <a:r>
              <a:rPr lang="en-US" altLang="en-US" sz="2800" b="1" dirty="0" err="1">
                <a:solidFill>
                  <a:srgbClr val="000000"/>
                </a:solidFill>
              </a:rPr>
              <a:t>Elektronik</a:t>
            </a:r>
            <a:r>
              <a:rPr lang="en-US" altLang="en-US" sz="2800" b="1" dirty="0">
                <a:solidFill>
                  <a:srgbClr val="000000"/>
                </a:solidFill>
              </a:rPr>
              <a:t> </a:t>
            </a:r>
            <a:r>
              <a:rPr lang="en-US" altLang="en-US" sz="2800" b="1" dirty="0" err="1">
                <a:solidFill>
                  <a:srgbClr val="000000"/>
                </a:solidFill>
              </a:rPr>
              <a:t>sudah</a:t>
            </a:r>
            <a:r>
              <a:rPr lang="en-US" altLang="en-US" sz="2800" b="1" dirty="0">
                <a:solidFill>
                  <a:srgbClr val="000000"/>
                </a:solidFill>
              </a:rPr>
              <a:t> bridging </a:t>
            </a:r>
            <a:r>
              <a:rPr lang="en-US" altLang="en-US" sz="2800" b="1" dirty="0" err="1">
                <a:solidFill>
                  <a:srgbClr val="000000"/>
                </a:solidFill>
              </a:rPr>
              <a:t>dengan</a:t>
            </a:r>
            <a:r>
              <a:rPr lang="en-US" altLang="en-US" sz="2800" b="1" dirty="0">
                <a:solidFill>
                  <a:srgbClr val="000000"/>
                </a:solidFill>
              </a:rPr>
              <a:t> Mobile JKN.</a:t>
            </a:r>
          </a:p>
        </p:txBody>
      </p:sp>
      <p:pic>
        <p:nvPicPr>
          <p:cNvPr id="2" name="Picture 1">
            <a:extLst>
              <a:ext uri="{FF2B5EF4-FFF2-40B4-BE49-F238E27FC236}">
                <a16:creationId xmlns:a16="http://schemas.microsoft.com/office/drawing/2014/main" id="{76322AF4-91C4-253C-EE70-606D5C4D0F91}"/>
              </a:ext>
            </a:extLst>
          </p:cNvPr>
          <p:cNvPicPr>
            <a:picLocks noChangeAspect="1"/>
          </p:cNvPicPr>
          <p:nvPr/>
        </p:nvPicPr>
        <p:blipFill>
          <a:blip r:embed="rId2"/>
          <a:srcRect l="11890" t="9024" r="16077" b="5780"/>
          <a:stretch>
            <a:fillRect/>
          </a:stretch>
        </p:blipFill>
        <p:spPr bwMode="auto">
          <a:xfrm>
            <a:off x="2511772" y="3083931"/>
            <a:ext cx="2952328" cy="6197892"/>
          </a:xfrm>
          <a:prstGeom prst="rect">
            <a:avLst/>
          </a:prstGeom>
          <a:noFill/>
          <a:ln w="9525">
            <a:solidFill>
              <a:schemeClr val="accent1">
                <a:lumMod val="75000"/>
              </a:schemeClr>
            </a:solidFill>
            <a:miter lim="800000"/>
            <a:headEnd/>
            <a:tailEnd/>
          </a:ln>
        </p:spPr>
      </p:pic>
      <p:pic>
        <p:nvPicPr>
          <p:cNvPr id="3" name="Picture 2">
            <a:extLst>
              <a:ext uri="{FF2B5EF4-FFF2-40B4-BE49-F238E27FC236}">
                <a16:creationId xmlns:a16="http://schemas.microsoft.com/office/drawing/2014/main" id="{782A0FCB-CAF9-7BA6-EEEB-D92C4FBEF93A}"/>
              </a:ext>
            </a:extLst>
          </p:cNvPr>
          <p:cNvPicPr>
            <a:picLocks noChangeAspect="1"/>
          </p:cNvPicPr>
          <p:nvPr/>
        </p:nvPicPr>
        <p:blipFill>
          <a:blip r:embed="rId3"/>
          <a:srcRect l="11478" r="12907" b="10423"/>
          <a:stretch>
            <a:fillRect/>
          </a:stretch>
        </p:blipFill>
        <p:spPr bwMode="auto">
          <a:xfrm>
            <a:off x="6904856" y="3072408"/>
            <a:ext cx="2952328" cy="6220939"/>
          </a:xfrm>
          <a:prstGeom prst="rect">
            <a:avLst/>
          </a:prstGeom>
          <a:noFill/>
          <a:ln w="9525">
            <a:noFill/>
            <a:miter lim="800000"/>
            <a:headEnd/>
            <a:tailEnd/>
          </a:ln>
        </p:spPr>
      </p:pic>
    </p:spTree>
    <p:extLst>
      <p:ext uri="{BB962C8B-B14F-4D97-AF65-F5344CB8AC3E}">
        <p14:creationId xmlns:p14="http://schemas.microsoft.com/office/powerpoint/2010/main" val="1335068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1. KOMITMEN FASKES</a:t>
            </a:r>
            <a:r>
              <a:rPr lang="en-AU" altLang="en-US" sz="2800" b="1" dirty="0">
                <a:solidFill>
                  <a:srgbClr val="000000"/>
                </a:solidFill>
              </a:rPr>
              <a:t> DALAM PENYEDIAAN </a:t>
            </a:r>
          </a:p>
          <a:p>
            <a:pPr defTabSz="1280160" fontAlgn="auto">
              <a:spcBef>
                <a:spcPts val="0"/>
              </a:spcBef>
              <a:spcAft>
                <a:spcPts val="0"/>
              </a:spcAft>
              <a:defRPr/>
            </a:pPr>
            <a:r>
              <a:rPr lang="en-AU" altLang="en-US" sz="2800" b="1" dirty="0">
                <a:solidFill>
                  <a:srgbClr val="000000"/>
                </a:solidFill>
              </a:rPr>
              <a:t>    SISTEM ANTRIAN ELEKTRONIK</a:t>
            </a:r>
            <a:endParaRPr lang="id-ID" altLang="en-US" sz="2800" b="1" dirty="0">
              <a:solidFill>
                <a:srgbClr val="000000"/>
              </a:solidFill>
            </a:endParaRPr>
          </a:p>
        </p:txBody>
      </p:sp>
      <p:sp>
        <p:nvSpPr>
          <p:cNvPr id="47107" name="Title 2"/>
          <p:cNvSpPr txBox="1">
            <a:spLocks/>
          </p:cNvSpPr>
          <p:nvPr/>
        </p:nvSpPr>
        <p:spPr bwMode="auto">
          <a:xfrm>
            <a:off x="614363" y="1992288"/>
            <a:ext cx="10715625"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buFont typeface="Wingdings" panose="05000000000000000000" pitchFamily="2" charset="2"/>
              <a:buChar char="§"/>
            </a:pPr>
            <a:r>
              <a:rPr lang="en-US" altLang="en-US" sz="2800" b="1" dirty="0">
                <a:solidFill>
                  <a:srgbClr val="000000"/>
                </a:solidFill>
              </a:rPr>
              <a:t>Dashboard </a:t>
            </a:r>
            <a:r>
              <a:rPr lang="en-US" altLang="en-US" sz="2800" b="1" dirty="0" err="1">
                <a:solidFill>
                  <a:srgbClr val="000000"/>
                </a:solidFill>
              </a:rPr>
              <a:t>Antrian</a:t>
            </a:r>
            <a:r>
              <a:rPr lang="en-US" altLang="en-US" sz="2800" b="1" dirty="0">
                <a:solidFill>
                  <a:srgbClr val="000000"/>
                </a:solidFill>
              </a:rPr>
              <a:t> Online di RS Mata </a:t>
            </a:r>
            <a:r>
              <a:rPr lang="en-US" altLang="en-US" sz="2800" b="1" dirty="0" err="1">
                <a:solidFill>
                  <a:srgbClr val="000000"/>
                </a:solidFill>
              </a:rPr>
              <a:t>Undaan</a:t>
            </a:r>
            <a:r>
              <a:rPr lang="en-US" altLang="en-US" sz="2800" b="1" dirty="0">
                <a:solidFill>
                  <a:srgbClr val="000000"/>
                </a:solidFill>
              </a:rPr>
              <a:t> Surabaya </a:t>
            </a:r>
          </a:p>
        </p:txBody>
      </p:sp>
      <p:pic>
        <p:nvPicPr>
          <p:cNvPr id="3" name="Picture 2">
            <a:extLst>
              <a:ext uri="{FF2B5EF4-FFF2-40B4-BE49-F238E27FC236}">
                <a16:creationId xmlns:a16="http://schemas.microsoft.com/office/drawing/2014/main" id="{70EA65B7-5842-3C33-ADA4-5BA10D0A991F}"/>
              </a:ext>
            </a:extLst>
          </p:cNvPr>
          <p:cNvPicPr>
            <a:picLocks noChangeAspect="1"/>
          </p:cNvPicPr>
          <p:nvPr/>
        </p:nvPicPr>
        <p:blipFill rotWithShape="1">
          <a:blip r:embed="rId2"/>
          <a:srcRect l="-1" t="9999" r="251" b="16002"/>
          <a:stretch/>
        </p:blipFill>
        <p:spPr>
          <a:xfrm>
            <a:off x="280120" y="3362252"/>
            <a:ext cx="11913332" cy="4971315"/>
          </a:xfrm>
          <a:prstGeom prst="rect">
            <a:avLst/>
          </a:prstGeom>
        </p:spPr>
      </p:pic>
    </p:spTree>
    <p:extLst>
      <p:ext uri="{BB962C8B-B14F-4D97-AF65-F5344CB8AC3E}">
        <p14:creationId xmlns:p14="http://schemas.microsoft.com/office/powerpoint/2010/main" val="2368859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14425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2. KOMITMEN </a:t>
            </a:r>
            <a:r>
              <a:rPr lang="en-AU" altLang="en-US" sz="2800" b="1" dirty="0">
                <a:solidFill>
                  <a:srgbClr val="000000"/>
                </a:solidFill>
              </a:rPr>
              <a:t>RS DALAM PENYEDIAAN</a:t>
            </a:r>
          </a:p>
          <a:p>
            <a:pPr defTabSz="1280160" fontAlgn="auto">
              <a:spcBef>
                <a:spcPts val="0"/>
              </a:spcBef>
              <a:spcAft>
                <a:spcPts val="0"/>
              </a:spcAft>
              <a:defRPr/>
            </a:pPr>
            <a:r>
              <a:rPr lang="en-AU" altLang="en-US" sz="2800" b="1" dirty="0">
                <a:solidFill>
                  <a:srgbClr val="000000"/>
                </a:solidFill>
              </a:rPr>
              <a:t>    DISPLAY TEMPAT TIDUR DI RS</a:t>
            </a:r>
            <a:endParaRPr lang="id-ID" altLang="en-US" sz="2800" b="1" dirty="0">
              <a:solidFill>
                <a:srgbClr val="000000"/>
              </a:solidFill>
            </a:endParaRPr>
          </a:p>
        </p:txBody>
      </p:sp>
      <p:sp>
        <p:nvSpPr>
          <p:cNvPr id="48131" name="Title 2"/>
          <p:cNvSpPr txBox="1">
            <a:spLocks/>
          </p:cNvSpPr>
          <p:nvPr/>
        </p:nvSpPr>
        <p:spPr bwMode="auto">
          <a:xfrm>
            <a:off x="614362" y="1829754"/>
            <a:ext cx="11144249" cy="10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err="1">
                <a:solidFill>
                  <a:srgbClr val="000000"/>
                </a:solidFill>
              </a:rPr>
              <a:t>Ketersediaan</a:t>
            </a:r>
            <a:r>
              <a:rPr lang="en-US" altLang="en-US" sz="2800" b="1" dirty="0">
                <a:solidFill>
                  <a:srgbClr val="000000"/>
                </a:solidFill>
              </a:rPr>
              <a:t> </a:t>
            </a:r>
            <a:r>
              <a:rPr lang="en-US" altLang="en-US" sz="2800" b="1" dirty="0" err="1">
                <a:solidFill>
                  <a:srgbClr val="000000"/>
                </a:solidFill>
              </a:rPr>
              <a:t>Tempat</a:t>
            </a:r>
            <a:r>
              <a:rPr lang="en-US" altLang="en-US" sz="2800" b="1" dirty="0">
                <a:solidFill>
                  <a:srgbClr val="000000"/>
                </a:solidFill>
              </a:rPr>
              <a:t> </a:t>
            </a:r>
            <a:r>
              <a:rPr lang="en-US" altLang="en-US" sz="2800" b="1" dirty="0" err="1">
                <a:solidFill>
                  <a:srgbClr val="000000"/>
                </a:solidFill>
              </a:rPr>
              <a:t>Tidur</a:t>
            </a:r>
            <a:r>
              <a:rPr lang="en-US" altLang="en-US" sz="2800" b="1" dirty="0">
                <a:solidFill>
                  <a:srgbClr val="000000"/>
                </a:solidFill>
              </a:rPr>
              <a:t> </a:t>
            </a:r>
            <a:r>
              <a:rPr lang="en-US" altLang="en-US" sz="2800" b="1" dirty="0" err="1">
                <a:solidFill>
                  <a:srgbClr val="000000"/>
                </a:solidFill>
              </a:rPr>
              <a:t>sudah</a:t>
            </a:r>
            <a:r>
              <a:rPr lang="en-US" altLang="en-US" sz="2800" b="1" dirty="0">
                <a:solidFill>
                  <a:srgbClr val="000000"/>
                </a:solidFill>
              </a:rPr>
              <a:t> bridging </a:t>
            </a:r>
            <a:r>
              <a:rPr lang="en-US" altLang="en-US" sz="2800" b="1" dirty="0" err="1">
                <a:solidFill>
                  <a:srgbClr val="000000"/>
                </a:solidFill>
              </a:rPr>
              <a:t>dengan</a:t>
            </a:r>
            <a:r>
              <a:rPr lang="en-US" altLang="en-US" sz="2800" b="1" dirty="0">
                <a:solidFill>
                  <a:srgbClr val="000000"/>
                </a:solidFill>
              </a:rPr>
              <a:t> </a:t>
            </a:r>
            <a:r>
              <a:rPr lang="en-US" altLang="en-US" sz="2800" b="1" dirty="0" err="1">
                <a:solidFill>
                  <a:srgbClr val="000000"/>
                </a:solidFill>
              </a:rPr>
              <a:t>Aplicare</a:t>
            </a:r>
            <a:r>
              <a:rPr lang="en-US" altLang="en-US" sz="2800" b="1" dirty="0">
                <a:solidFill>
                  <a:srgbClr val="000000"/>
                </a:solidFill>
              </a:rPr>
              <a:t> dan Mobile JKN</a:t>
            </a:r>
          </a:p>
        </p:txBody>
      </p:sp>
      <p:pic>
        <p:nvPicPr>
          <p:cNvPr id="5" name="Picture 4">
            <a:extLst>
              <a:ext uri="{FF2B5EF4-FFF2-40B4-BE49-F238E27FC236}">
                <a16:creationId xmlns:a16="http://schemas.microsoft.com/office/drawing/2014/main" id="{7D589E79-CC1F-D77E-02C1-DD12BD12BBB4}"/>
              </a:ext>
            </a:extLst>
          </p:cNvPr>
          <p:cNvPicPr>
            <a:picLocks noChangeAspect="1"/>
          </p:cNvPicPr>
          <p:nvPr/>
        </p:nvPicPr>
        <p:blipFill rotWithShape="1">
          <a:blip r:embed="rId2">
            <a:extLst>
              <a:ext uri="{28A0092B-C50C-407E-A947-70E740481C1C}">
                <a14:useLocalDpi xmlns:a14="http://schemas.microsoft.com/office/drawing/2010/main" val="0"/>
              </a:ext>
            </a:extLst>
          </a:blip>
          <a:srcRect l="16250" t="26000" r="15688" b="21500"/>
          <a:stretch/>
        </p:blipFill>
        <p:spPr>
          <a:xfrm>
            <a:off x="1072208" y="3001284"/>
            <a:ext cx="10519336" cy="6085566"/>
          </a:xfrm>
          <a:prstGeom prst="rect">
            <a:avLst/>
          </a:prstGeom>
          <a:ln>
            <a:solidFill>
              <a:schemeClr val="accent1"/>
            </a:solidFill>
          </a:ln>
        </p:spPr>
      </p:pic>
    </p:spTree>
    <p:extLst>
      <p:ext uri="{BB962C8B-B14F-4D97-AF65-F5344CB8AC3E}">
        <p14:creationId xmlns:p14="http://schemas.microsoft.com/office/powerpoint/2010/main" val="2544665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14425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2. KOMITMEN </a:t>
            </a:r>
            <a:r>
              <a:rPr lang="en-AU" altLang="en-US" sz="2800" b="1" dirty="0">
                <a:solidFill>
                  <a:srgbClr val="000000"/>
                </a:solidFill>
              </a:rPr>
              <a:t>RS DALAM PENYEDIAAN</a:t>
            </a:r>
          </a:p>
          <a:p>
            <a:pPr defTabSz="1280160" fontAlgn="auto">
              <a:spcBef>
                <a:spcPts val="0"/>
              </a:spcBef>
              <a:spcAft>
                <a:spcPts val="0"/>
              </a:spcAft>
              <a:defRPr/>
            </a:pPr>
            <a:r>
              <a:rPr lang="en-AU" altLang="en-US" sz="2800" b="1" dirty="0">
                <a:solidFill>
                  <a:srgbClr val="000000"/>
                </a:solidFill>
              </a:rPr>
              <a:t>    DISPLAY TEMPAT TIDUR DI RS</a:t>
            </a:r>
            <a:endParaRPr lang="id-ID" altLang="en-US" sz="2800" b="1" dirty="0">
              <a:solidFill>
                <a:srgbClr val="000000"/>
              </a:solidFill>
            </a:endParaRPr>
          </a:p>
        </p:txBody>
      </p:sp>
      <p:sp>
        <p:nvSpPr>
          <p:cNvPr id="48131" name="Title 2"/>
          <p:cNvSpPr txBox="1">
            <a:spLocks/>
          </p:cNvSpPr>
          <p:nvPr/>
        </p:nvSpPr>
        <p:spPr bwMode="auto">
          <a:xfrm>
            <a:off x="614362" y="1829754"/>
            <a:ext cx="11144249" cy="5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a:solidFill>
                  <a:srgbClr val="000000"/>
                </a:solidFill>
              </a:rPr>
              <a:t>Dashboard </a:t>
            </a:r>
            <a:r>
              <a:rPr lang="en-US" altLang="en-US" sz="2800" b="1" dirty="0" err="1">
                <a:solidFill>
                  <a:srgbClr val="000000"/>
                </a:solidFill>
              </a:rPr>
              <a:t>Tempat</a:t>
            </a:r>
            <a:r>
              <a:rPr lang="en-US" altLang="en-US" sz="2800" b="1" dirty="0">
                <a:solidFill>
                  <a:srgbClr val="000000"/>
                </a:solidFill>
              </a:rPr>
              <a:t> </a:t>
            </a:r>
            <a:r>
              <a:rPr lang="en-US" altLang="en-US" sz="2800" b="1" dirty="0" err="1">
                <a:solidFill>
                  <a:srgbClr val="000000"/>
                </a:solidFill>
              </a:rPr>
              <a:t>Tidur</a:t>
            </a:r>
            <a:r>
              <a:rPr lang="en-US" altLang="en-US" sz="2800" b="1" dirty="0">
                <a:solidFill>
                  <a:srgbClr val="000000"/>
                </a:solidFill>
              </a:rPr>
              <a:t> di </a:t>
            </a:r>
            <a:r>
              <a:rPr lang="en-US" altLang="en-US" sz="2800" b="1" dirty="0" err="1">
                <a:solidFill>
                  <a:srgbClr val="000000"/>
                </a:solidFill>
              </a:rPr>
              <a:t>Aplicare</a:t>
            </a:r>
            <a:endParaRPr lang="en-US" altLang="en-US" sz="2800" b="1" dirty="0">
              <a:solidFill>
                <a:srgbClr val="000000"/>
              </a:solidFill>
            </a:endParaRPr>
          </a:p>
        </p:txBody>
      </p:sp>
      <p:pic>
        <p:nvPicPr>
          <p:cNvPr id="6" name="Picture 5">
            <a:extLst>
              <a:ext uri="{FF2B5EF4-FFF2-40B4-BE49-F238E27FC236}">
                <a16:creationId xmlns:a16="http://schemas.microsoft.com/office/drawing/2014/main" id="{B6C9CEB4-D23A-C0A7-7549-204AD1D07B83}"/>
              </a:ext>
            </a:extLst>
          </p:cNvPr>
          <p:cNvPicPr>
            <a:picLocks noChangeAspect="1"/>
          </p:cNvPicPr>
          <p:nvPr/>
        </p:nvPicPr>
        <p:blipFill rotWithShape="1">
          <a:blip r:embed="rId2"/>
          <a:srcRect t="10598" b="13404"/>
          <a:stretch/>
        </p:blipFill>
        <p:spPr>
          <a:xfrm>
            <a:off x="505326" y="2730886"/>
            <a:ext cx="11790947" cy="5040560"/>
          </a:xfrm>
          <a:prstGeom prst="rect">
            <a:avLst/>
          </a:prstGeom>
          <a:ln>
            <a:solidFill>
              <a:schemeClr val="accent1">
                <a:lumMod val="75000"/>
              </a:schemeClr>
            </a:solidFill>
          </a:ln>
        </p:spPr>
      </p:pic>
    </p:spTree>
    <p:extLst>
      <p:ext uri="{BB962C8B-B14F-4D97-AF65-F5344CB8AC3E}">
        <p14:creationId xmlns:p14="http://schemas.microsoft.com/office/powerpoint/2010/main" val="1670283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14425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2. KOMITMEN </a:t>
            </a:r>
            <a:r>
              <a:rPr lang="en-AU" altLang="en-US" sz="2800" b="1" dirty="0">
                <a:solidFill>
                  <a:srgbClr val="000000"/>
                </a:solidFill>
              </a:rPr>
              <a:t>RS DALAM PENYEDIAAN</a:t>
            </a:r>
          </a:p>
          <a:p>
            <a:pPr defTabSz="1280160" fontAlgn="auto">
              <a:spcBef>
                <a:spcPts val="0"/>
              </a:spcBef>
              <a:spcAft>
                <a:spcPts val="0"/>
              </a:spcAft>
              <a:defRPr/>
            </a:pPr>
            <a:r>
              <a:rPr lang="en-AU" altLang="en-US" sz="2800" b="1" dirty="0">
                <a:solidFill>
                  <a:srgbClr val="000000"/>
                </a:solidFill>
              </a:rPr>
              <a:t>    DISPLAY TEMPAT TIDUR DI RS</a:t>
            </a:r>
            <a:endParaRPr lang="id-ID" altLang="en-US" sz="2800" b="1" dirty="0">
              <a:solidFill>
                <a:srgbClr val="000000"/>
              </a:solidFill>
            </a:endParaRPr>
          </a:p>
        </p:txBody>
      </p:sp>
      <p:sp>
        <p:nvSpPr>
          <p:cNvPr id="48131" name="Title 2"/>
          <p:cNvSpPr txBox="1">
            <a:spLocks/>
          </p:cNvSpPr>
          <p:nvPr/>
        </p:nvSpPr>
        <p:spPr bwMode="auto">
          <a:xfrm>
            <a:off x="614362" y="1829754"/>
            <a:ext cx="11144249" cy="5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a:solidFill>
                  <a:srgbClr val="000000"/>
                </a:solidFill>
              </a:rPr>
              <a:t>Update </a:t>
            </a:r>
            <a:r>
              <a:rPr lang="en-US" altLang="en-US" sz="2800" b="1" dirty="0" err="1">
                <a:solidFill>
                  <a:srgbClr val="000000"/>
                </a:solidFill>
              </a:rPr>
              <a:t>Tempat</a:t>
            </a:r>
            <a:r>
              <a:rPr lang="en-US" altLang="en-US" sz="2800" b="1" dirty="0">
                <a:solidFill>
                  <a:srgbClr val="000000"/>
                </a:solidFill>
              </a:rPr>
              <a:t> </a:t>
            </a:r>
            <a:r>
              <a:rPr lang="en-US" altLang="en-US" sz="2800" b="1" dirty="0" err="1">
                <a:solidFill>
                  <a:srgbClr val="000000"/>
                </a:solidFill>
              </a:rPr>
              <a:t>Tidur</a:t>
            </a:r>
            <a:r>
              <a:rPr lang="en-US" altLang="en-US" sz="2800" b="1" dirty="0">
                <a:solidFill>
                  <a:srgbClr val="000000"/>
                </a:solidFill>
              </a:rPr>
              <a:t> di </a:t>
            </a:r>
            <a:r>
              <a:rPr lang="en-US" altLang="en-US" sz="2800" b="1" dirty="0" err="1">
                <a:solidFill>
                  <a:srgbClr val="000000"/>
                </a:solidFill>
              </a:rPr>
              <a:t>Aplicare</a:t>
            </a:r>
            <a:endParaRPr lang="en-US" altLang="en-US" sz="2800" b="1" dirty="0">
              <a:solidFill>
                <a:srgbClr val="000000"/>
              </a:solidFill>
            </a:endParaRPr>
          </a:p>
        </p:txBody>
      </p:sp>
      <p:pic>
        <p:nvPicPr>
          <p:cNvPr id="5" name="Picture 4">
            <a:extLst>
              <a:ext uri="{FF2B5EF4-FFF2-40B4-BE49-F238E27FC236}">
                <a16:creationId xmlns:a16="http://schemas.microsoft.com/office/drawing/2014/main" id="{3C17CEAF-F920-7E13-37CB-12B1C93AA6E0}"/>
              </a:ext>
            </a:extLst>
          </p:cNvPr>
          <p:cNvPicPr>
            <a:picLocks noChangeAspect="1"/>
          </p:cNvPicPr>
          <p:nvPr/>
        </p:nvPicPr>
        <p:blipFill rotWithShape="1">
          <a:blip r:embed="rId2"/>
          <a:srcRect t="23000" r="2189" b="8744"/>
          <a:stretch/>
        </p:blipFill>
        <p:spPr>
          <a:xfrm>
            <a:off x="280120" y="2784376"/>
            <a:ext cx="11923967" cy="4680520"/>
          </a:xfrm>
          <a:prstGeom prst="rect">
            <a:avLst/>
          </a:prstGeom>
          <a:ln>
            <a:solidFill>
              <a:schemeClr val="accent1">
                <a:lumMod val="75000"/>
              </a:schemeClr>
            </a:solidFill>
          </a:ln>
        </p:spPr>
      </p:pic>
    </p:spTree>
    <p:extLst>
      <p:ext uri="{BB962C8B-B14F-4D97-AF65-F5344CB8AC3E}">
        <p14:creationId xmlns:p14="http://schemas.microsoft.com/office/powerpoint/2010/main" val="106155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14425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2. KOMITMEN </a:t>
            </a:r>
            <a:r>
              <a:rPr lang="en-AU" altLang="en-US" sz="2800" b="1" dirty="0">
                <a:solidFill>
                  <a:srgbClr val="000000"/>
                </a:solidFill>
              </a:rPr>
              <a:t>RS DALAM PENYEDIAAN</a:t>
            </a:r>
          </a:p>
          <a:p>
            <a:pPr defTabSz="1280160" fontAlgn="auto">
              <a:spcBef>
                <a:spcPts val="0"/>
              </a:spcBef>
              <a:spcAft>
                <a:spcPts val="0"/>
              </a:spcAft>
              <a:defRPr/>
            </a:pPr>
            <a:r>
              <a:rPr lang="en-AU" altLang="en-US" sz="2800" b="1" dirty="0">
                <a:solidFill>
                  <a:srgbClr val="000000"/>
                </a:solidFill>
              </a:rPr>
              <a:t>    DISPLAY TEMPAT TIDUR DI RS</a:t>
            </a:r>
            <a:endParaRPr lang="id-ID" altLang="en-US" sz="2800" b="1" dirty="0">
              <a:solidFill>
                <a:srgbClr val="000000"/>
              </a:solidFill>
            </a:endParaRPr>
          </a:p>
        </p:txBody>
      </p:sp>
      <p:sp>
        <p:nvSpPr>
          <p:cNvPr id="48131" name="Title 2"/>
          <p:cNvSpPr txBox="1">
            <a:spLocks/>
          </p:cNvSpPr>
          <p:nvPr/>
        </p:nvSpPr>
        <p:spPr bwMode="auto">
          <a:xfrm>
            <a:off x="614362" y="1829754"/>
            <a:ext cx="11144249" cy="59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a:solidFill>
                  <a:srgbClr val="000000"/>
                </a:solidFill>
              </a:rPr>
              <a:t>Update </a:t>
            </a:r>
            <a:r>
              <a:rPr lang="en-US" altLang="en-US" sz="2800" b="1" dirty="0" err="1">
                <a:solidFill>
                  <a:srgbClr val="000000"/>
                </a:solidFill>
              </a:rPr>
              <a:t>Tempat</a:t>
            </a:r>
            <a:r>
              <a:rPr lang="en-US" altLang="en-US" sz="2800" b="1" dirty="0">
                <a:solidFill>
                  <a:srgbClr val="000000"/>
                </a:solidFill>
              </a:rPr>
              <a:t> </a:t>
            </a:r>
            <a:r>
              <a:rPr lang="en-US" altLang="en-US" sz="2800" b="1" dirty="0" err="1">
                <a:solidFill>
                  <a:srgbClr val="000000"/>
                </a:solidFill>
              </a:rPr>
              <a:t>Tidur</a:t>
            </a:r>
            <a:r>
              <a:rPr lang="en-US" altLang="en-US" sz="2800" b="1" dirty="0">
                <a:solidFill>
                  <a:srgbClr val="000000"/>
                </a:solidFill>
              </a:rPr>
              <a:t> di Mobile JKN</a:t>
            </a:r>
          </a:p>
        </p:txBody>
      </p:sp>
      <p:pic>
        <p:nvPicPr>
          <p:cNvPr id="5" name="Picture 4">
            <a:extLst>
              <a:ext uri="{FF2B5EF4-FFF2-40B4-BE49-F238E27FC236}">
                <a16:creationId xmlns:a16="http://schemas.microsoft.com/office/drawing/2014/main" id="{2DBBAB00-3D07-9428-FFB0-1D2FFE731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523" y="2525302"/>
            <a:ext cx="3150381" cy="6830094"/>
          </a:xfrm>
          <a:prstGeom prst="rect">
            <a:avLst/>
          </a:prstGeom>
          <a:ln>
            <a:solidFill>
              <a:schemeClr val="accent1">
                <a:lumMod val="75000"/>
              </a:schemeClr>
            </a:solidFill>
          </a:ln>
        </p:spPr>
      </p:pic>
    </p:spTree>
    <p:extLst>
      <p:ext uri="{BB962C8B-B14F-4D97-AF65-F5344CB8AC3E}">
        <p14:creationId xmlns:p14="http://schemas.microsoft.com/office/powerpoint/2010/main" val="130952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6872" y="629090"/>
            <a:ext cx="9357271" cy="987386"/>
          </a:xfrm>
          <a:prstGeom prst="rect">
            <a:avLst/>
          </a:prstGeom>
        </p:spPr>
        <p:txBody>
          <a:bodyPr vert="horz" lIns="128016" tIns="64008" rIns="128016" bIns="64008" anchor="ctr">
            <a:normAutofit fontScale="90000"/>
          </a:bodyPr>
          <a:lstStyle/>
          <a:p>
            <a:pPr>
              <a:spcBef>
                <a:spcPct val="0"/>
              </a:spcBef>
              <a:defRPr/>
            </a:pPr>
            <a:r>
              <a:rPr lang="id-ID" sz="4200" cap="small" dirty="0">
                <a:latin typeface="+mj-lt"/>
                <a:ea typeface="+mj-ea"/>
                <a:cs typeface="+mj-cs"/>
              </a:rPr>
              <a:t>Data</a:t>
            </a:r>
            <a:r>
              <a:rPr lang="en-US" sz="4200" cap="small" dirty="0">
                <a:latin typeface="+mj-lt"/>
                <a:ea typeface="+mj-ea"/>
                <a:cs typeface="+mj-cs"/>
              </a:rPr>
              <a:t> </a:t>
            </a:r>
            <a:r>
              <a:rPr lang="id-ID" sz="4200" cap="small" dirty="0">
                <a:latin typeface="+mj-lt"/>
                <a:ea typeface="+mj-ea"/>
                <a:cs typeface="+mj-cs"/>
              </a:rPr>
              <a:t>Fasilitas </a:t>
            </a:r>
            <a:r>
              <a:rPr lang="en-US" sz="4200" cap="small" dirty="0" err="1">
                <a:latin typeface="+mj-lt"/>
                <a:ea typeface="+mj-ea"/>
                <a:cs typeface="+mj-cs"/>
              </a:rPr>
              <a:t>Tahun</a:t>
            </a:r>
            <a:r>
              <a:rPr lang="en-US" sz="4200" cap="small" dirty="0">
                <a:latin typeface="+mj-lt"/>
                <a:ea typeface="+mj-ea"/>
                <a:cs typeface="+mj-cs"/>
              </a:rPr>
              <a:t> 20</a:t>
            </a:r>
            <a:r>
              <a:rPr lang="id-ID" sz="4200" cap="small" dirty="0">
                <a:latin typeface="+mj-lt"/>
                <a:ea typeface="+mj-ea"/>
                <a:cs typeface="+mj-cs"/>
              </a:rPr>
              <a:t>21</a:t>
            </a:r>
            <a:r>
              <a:rPr lang="en-US" sz="4200" cap="small" dirty="0">
                <a:latin typeface="+mj-lt"/>
                <a:ea typeface="+mj-ea"/>
                <a:cs typeface="+mj-cs"/>
              </a:rPr>
              <a:t> </a:t>
            </a:r>
            <a:r>
              <a:rPr lang="en-US" sz="4200" cap="small" dirty="0" err="1">
                <a:latin typeface="+mj-lt"/>
                <a:ea typeface="+mj-ea"/>
                <a:cs typeface="+mj-cs"/>
              </a:rPr>
              <a:t>dan</a:t>
            </a:r>
            <a:r>
              <a:rPr lang="en-US" sz="4200" cap="small" dirty="0">
                <a:latin typeface="+mj-lt"/>
                <a:ea typeface="+mj-ea"/>
                <a:cs typeface="+mj-cs"/>
              </a:rPr>
              <a:t> 20</a:t>
            </a:r>
            <a:r>
              <a:rPr lang="id-ID" sz="4200" cap="small" dirty="0">
                <a:latin typeface="+mj-lt"/>
                <a:ea typeface="+mj-ea"/>
                <a:cs typeface="+mj-cs"/>
              </a:rPr>
              <a:t>22</a:t>
            </a:r>
            <a:endParaRPr lang="en-US" sz="4200" cap="small" dirty="0">
              <a:latin typeface="+mj-lt"/>
              <a:ea typeface="+mj-ea"/>
              <a:cs typeface="+mj-cs"/>
            </a:endParaRPr>
          </a:p>
        </p:txBody>
      </p:sp>
      <p:sp>
        <p:nvSpPr>
          <p:cNvPr id="7" name="TextBox 6"/>
          <p:cNvSpPr txBox="1"/>
          <p:nvPr/>
        </p:nvSpPr>
        <p:spPr>
          <a:xfrm>
            <a:off x="326872" y="2064296"/>
            <a:ext cx="9361169" cy="517065"/>
          </a:xfrm>
          <a:prstGeom prst="rect">
            <a:avLst/>
          </a:prstGeom>
          <a:noFill/>
        </p:spPr>
        <p:txBody>
          <a:bodyPr wrap="square" lIns="128016" tIns="64008" rIns="128016" bIns="64008" rtlCol="0">
            <a:spAutoFit/>
          </a:bodyPr>
          <a:lstStyle/>
          <a:p>
            <a:r>
              <a:rPr lang="en-US" dirty="0"/>
              <a:t>D. </a:t>
            </a:r>
            <a:r>
              <a:rPr lang="id-ID" dirty="0"/>
              <a:t>Data</a:t>
            </a:r>
            <a:r>
              <a:rPr lang="en-US" dirty="0"/>
              <a:t> </a:t>
            </a:r>
            <a:r>
              <a:rPr lang="en-US" dirty="0" err="1"/>
              <a:t>Ruang</a:t>
            </a:r>
            <a:r>
              <a:rPr lang="en-US" dirty="0"/>
              <a:t> </a:t>
            </a:r>
            <a:r>
              <a:rPr lang="en-US" dirty="0" err="1"/>
              <a:t>Perawatan</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687275666"/>
              </p:ext>
            </p:extLst>
          </p:nvPr>
        </p:nvGraphicFramePr>
        <p:xfrm>
          <a:off x="496144" y="2712368"/>
          <a:ext cx="11474527" cy="2590800"/>
        </p:xfrm>
        <a:graphic>
          <a:graphicData uri="http://schemas.openxmlformats.org/drawingml/2006/table">
            <a:tbl>
              <a:tblPr firstRow="1" bandRow="1">
                <a:tableStyleId>{5C22544A-7EE6-4342-B048-85BDC9FD1C3A}</a:tableStyleId>
              </a:tblPr>
              <a:tblGrid>
                <a:gridCol w="966096">
                  <a:extLst>
                    <a:ext uri="{9D8B030D-6E8A-4147-A177-3AD203B41FA5}">
                      <a16:colId xmlns:a16="http://schemas.microsoft.com/office/drawing/2014/main" val="20000"/>
                    </a:ext>
                  </a:extLst>
                </a:gridCol>
                <a:gridCol w="1388278">
                  <a:extLst>
                    <a:ext uri="{9D8B030D-6E8A-4147-A177-3AD203B41FA5}">
                      <a16:colId xmlns:a16="http://schemas.microsoft.com/office/drawing/2014/main" val="20001"/>
                    </a:ext>
                  </a:extLst>
                </a:gridCol>
                <a:gridCol w="141529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3071088">
                  <a:extLst>
                    <a:ext uri="{9D8B030D-6E8A-4147-A177-3AD203B41FA5}">
                      <a16:colId xmlns:a16="http://schemas.microsoft.com/office/drawing/2014/main" val="1834649271"/>
                    </a:ext>
                  </a:extLst>
                </a:gridCol>
                <a:gridCol w="3121599">
                  <a:extLst>
                    <a:ext uri="{9D8B030D-6E8A-4147-A177-3AD203B41FA5}">
                      <a16:colId xmlns:a16="http://schemas.microsoft.com/office/drawing/2014/main" val="257562911"/>
                    </a:ext>
                  </a:extLst>
                </a:gridCol>
              </a:tblGrid>
              <a:tr h="810768">
                <a:tc>
                  <a:txBody>
                    <a:bodyPr/>
                    <a:lstStyle/>
                    <a:p>
                      <a:pPr algn="ctr"/>
                      <a:r>
                        <a:rPr lang="en-US" sz="2200" b="1" kern="1200" dirty="0">
                          <a:solidFill>
                            <a:schemeClr val="lt1"/>
                          </a:solidFill>
                          <a:latin typeface="+mn-lt"/>
                          <a:ea typeface="+mn-ea"/>
                          <a:cs typeface="+mn-cs"/>
                        </a:rPr>
                        <a:t>No</a:t>
                      </a:r>
                    </a:p>
                  </a:txBody>
                  <a:tcPr marL="96012" marR="96012" marT="64008" marB="64008" anchor="ctr">
                    <a:solidFill>
                      <a:schemeClr val="tx1"/>
                    </a:solidFill>
                  </a:tcPr>
                </a:tc>
                <a:tc>
                  <a:txBody>
                    <a:bodyPr/>
                    <a:lstStyle/>
                    <a:p>
                      <a:pPr algn="ctr"/>
                      <a:r>
                        <a:rPr lang="en-US" sz="2200" b="1" kern="1200" dirty="0" err="1">
                          <a:solidFill>
                            <a:schemeClr val="lt1"/>
                          </a:solidFill>
                          <a:latin typeface="+mn-lt"/>
                          <a:ea typeface="+mn-ea"/>
                          <a:cs typeface="+mn-cs"/>
                        </a:rPr>
                        <a:t>Tahun</a:t>
                      </a:r>
                      <a:endParaRPr lang="en-US" sz="2200" b="1" kern="1200" dirty="0">
                        <a:solidFill>
                          <a:schemeClr val="lt1"/>
                        </a:solidFill>
                        <a:latin typeface="+mn-lt"/>
                        <a:ea typeface="+mn-ea"/>
                        <a:cs typeface="+mn-cs"/>
                      </a:endParaRPr>
                    </a:p>
                  </a:txBody>
                  <a:tcPr marL="96012" marR="96012" marT="64008" marB="64008" anchor="ctr">
                    <a:solidFill>
                      <a:schemeClr val="tx1"/>
                    </a:solidFill>
                  </a:tcPr>
                </a:tc>
                <a:tc>
                  <a:txBody>
                    <a:bodyPr/>
                    <a:lstStyle/>
                    <a:p>
                      <a:pPr algn="ctr"/>
                      <a:r>
                        <a:rPr lang="en-US" sz="2200" dirty="0"/>
                        <a:t>Rawat </a:t>
                      </a:r>
                      <a:r>
                        <a:rPr lang="en-US" sz="2200" dirty="0" err="1"/>
                        <a:t>Inap</a:t>
                      </a:r>
                      <a:endParaRPr lang="en-US" sz="2200" b="1" kern="1200" dirty="0">
                        <a:solidFill>
                          <a:schemeClr val="lt1"/>
                        </a:solidFill>
                        <a:latin typeface="+mn-lt"/>
                        <a:ea typeface="+mn-ea"/>
                        <a:cs typeface="+mn-cs"/>
                      </a:endParaRPr>
                    </a:p>
                  </a:txBody>
                  <a:tcPr marL="96012" marR="96012" marT="64008" marB="64008" anchor="ctr">
                    <a:solidFill>
                      <a:schemeClr val="tx1"/>
                    </a:solidFill>
                  </a:tcPr>
                </a:tc>
                <a:tc>
                  <a:txBody>
                    <a:bodyPr/>
                    <a:lstStyle/>
                    <a:p>
                      <a:pPr algn="ctr"/>
                      <a:r>
                        <a:rPr lang="en-US" sz="2200" b="1" kern="1200" dirty="0">
                          <a:solidFill>
                            <a:schemeClr val="lt1"/>
                          </a:solidFill>
                          <a:latin typeface="+mn-lt"/>
                          <a:ea typeface="+mn-ea"/>
                          <a:cs typeface="+mn-cs"/>
                        </a:rPr>
                        <a:t>IGD </a:t>
                      </a:r>
                    </a:p>
                  </a:txBody>
                  <a:tcPr marL="96012" marR="96012" marT="64008" marB="64008" anchor="ctr">
                    <a:solidFill>
                      <a:schemeClr val="tx1"/>
                    </a:solidFill>
                  </a:tcPr>
                </a:tc>
                <a:tc>
                  <a:txBody>
                    <a:bodyPr/>
                    <a:lstStyle/>
                    <a:p>
                      <a:pPr algn="ctr"/>
                      <a:r>
                        <a:rPr lang="en-US" sz="2200" b="1" kern="1200" dirty="0">
                          <a:solidFill>
                            <a:schemeClr val="lt1"/>
                          </a:solidFill>
                          <a:latin typeface="+mn-lt"/>
                          <a:ea typeface="+mn-ea"/>
                          <a:cs typeface="+mn-cs"/>
                        </a:rPr>
                        <a:t>Kamar </a:t>
                      </a:r>
                      <a:r>
                        <a:rPr lang="en-US" sz="2200" b="1" kern="1200" dirty="0" err="1">
                          <a:solidFill>
                            <a:schemeClr val="lt1"/>
                          </a:solidFill>
                          <a:latin typeface="+mn-lt"/>
                          <a:ea typeface="+mn-ea"/>
                          <a:cs typeface="+mn-cs"/>
                        </a:rPr>
                        <a:t>Bedah</a:t>
                      </a:r>
                      <a:endParaRPr lang="en-US" sz="2200" b="1" kern="1200" dirty="0">
                        <a:solidFill>
                          <a:schemeClr val="lt1"/>
                        </a:solidFill>
                        <a:latin typeface="+mn-lt"/>
                        <a:ea typeface="+mn-ea"/>
                        <a:cs typeface="+mn-cs"/>
                      </a:endParaRPr>
                    </a:p>
                  </a:txBody>
                  <a:tcPr marL="96012" marR="96012" marT="64008" marB="64008" anchor="ctr">
                    <a:solidFill>
                      <a:schemeClr val="tx1"/>
                    </a:solidFill>
                  </a:tcPr>
                </a:tc>
                <a:tc>
                  <a:txBody>
                    <a:bodyPr/>
                    <a:lstStyle/>
                    <a:p>
                      <a:pPr algn="ctr"/>
                      <a:r>
                        <a:rPr lang="en-US" sz="2200" b="1" kern="1200" dirty="0" err="1">
                          <a:solidFill>
                            <a:schemeClr val="lt1"/>
                          </a:solidFill>
                          <a:latin typeface="+mn-lt"/>
                          <a:ea typeface="+mn-ea"/>
                          <a:cs typeface="+mn-cs"/>
                        </a:rPr>
                        <a:t>Keterangan</a:t>
                      </a:r>
                      <a:endParaRPr lang="en-US" sz="2200" b="1" kern="1200" dirty="0">
                        <a:solidFill>
                          <a:schemeClr val="lt1"/>
                        </a:solidFill>
                        <a:latin typeface="+mn-lt"/>
                        <a:ea typeface="+mn-ea"/>
                        <a:cs typeface="+mn-cs"/>
                      </a:endParaRPr>
                    </a:p>
                  </a:txBody>
                  <a:tcPr marL="96012" marR="96012" marT="64008" marB="64008" anchor="ctr">
                    <a:solidFill>
                      <a:schemeClr val="tx1"/>
                    </a:solidFill>
                  </a:tcPr>
                </a:tc>
                <a:extLst>
                  <a:ext uri="{0D108BD9-81ED-4DB2-BD59-A6C34878D82A}">
                    <a16:rowId xmlns:a16="http://schemas.microsoft.com/office/drawing/2014/main" val="10000"/>
                  </a:ext>
                </a:extLst>
              </a:tr>
              <a:tr h="519176">
                <a:tc>
                  <a:txBody>
                    <a:bodyPr/>
                    <a:lstStyle/>
                    <a:p>
                      <a:pPr algn="ctr"/>
                      <a:r>
                        <a:rPr lang="en-US" sz="2500" dirty="0"/>
                        <a:t>1</a:t>
                      </a:r>
                    </a:p>
                  </a:txBody>
                  <a:tcPr marL="96012" marR="96012" marT="64008" marB="64008"/>
                </a:tc>
                <a:tc>
                  <a:txBody>
                    <a:bodyPr/>
                    <a:lstStyle/>
                    <a:p>
                      <a:pPr algn="ctr"/>
                      <a:r>
                        <a:rPr lang="en-US" sz="2500" dirty="0"/>
                        <a:t>20</a:t>
                      </a:r>
                      <a:r>
                        <a:rPr lang="id-ID" sz="2500" dirty="0"/>
                        <a:t>2</a:t>
                      </a:r>
                      <a:r>
                        <a:rPr lang="en-US" sz="2500" dirty="0"/>
                        <a:t>2</a:t>
                      </a:r>
                    </a:p>
                  </a:txBody>
                  <a:tcPr marL="96012" marR="96012" marT="64008" marB="64008"/>
                </a:tc>
                <a:tc>
                  <a:txBody>
                    <a:bodyPr/>
                    <a:lstStyle/>
                    <a:p>
                      <a:pPr algn="ctr"/>
                      <a:r>
                        <a:rPr lang="en-US" sz="2500" dirty="0"/>
                        <a:t>45 TT</a:t>
                      </a:r>
                    </a:p>
                  </a:txBody>
                  <a:tcPr marL="96012" marR="96012" marT="64008" marB="64008"/>
                </a:tc>
                <a:tc>
                  <a:txBody>
                    <a:bodyPr/>
                    <a:lstStyle/>
                    <a:p>
                      <a:pPr algn="ctr"/>
                      <a:r>
                        <a:rPr lang="en-US" sz="2500" dirty="0"/>
                        <a:t>5 TT</a:t>
                      </a:r>
                    </a:p>
                  </a:txBody>
                  <a:tcPr marL="96012" marR="96012" marT="64008" marB="64008"/>
                </a:tc>
                <a:tc>
                  <a:txBody>
                    <a:bodyPr/>
                    <a:lstStyle/>
                    <a:p>
                      <a:pPr algn="ctr"/>
                      <a:r>
                        <a:rPr lang="en-US" sz="2500" dirty="0"/>
                        <a:t>5 TT/ 8 </a:t>
                      </a:r>
                      <a:r>
                        <a:rPr lang="en-US" sz="2500" dirty="0" err="1"/>
                        <a:t>Meja</a:t>
                      </a:r>
                      <a:r>
                        <a:rPr lang="en-US" sz="2500" dirty="0"/>
                        <a:t> </a:t>
                      </a:r>
                      <a:r>
                        <a:rPr lang="en-US" sz="2500" dirty="0" err="1"/>
                        <a:t>Operasi</a:t>
                      </a:r>
                      <a:endParaRPr lang="en-US" sz="2500" dirty="0"/>
                    </a:p>
                  </a:txBody>
                  <a:tcPr marL="96012" marR="96012" marT="64008" marB="64008"/>
                </a:tc>
                <a:tc>
                  <a:txBody>
                    <a:bodyPr/>
                    <a:lstStyle/>
                    <a:p>
                      <a:pPr algn="ctr"/>
                      <a:r>
                        <a:rPr lang="en-US" sz="2500" dirty="0"/>
                        <a:t>-</a:t>
                      </a:r>
                    </a:p>
                  </a:txBody>
                  <a:tcPr marL="96012" marR="96012" marT="64008" marB="64008"/>
                </a:tc>
                <a:extLst>
                  <a:ext uri="{0D108BD9-81ED-4DB2-BD59-A6C34878D82A}">
                    <a16:rowId xmlns:a16="http://schemas.microsoft.com/office/drawing/2014/main" val="10001"/>
                  </a:ext>
                </a:extLst>
              </a:tr>
              <a:tr h="519176">
                <a:tc>
                  <a:txBody>
                    <a:bodyPr/>
                    <a:lstStyle/>
                    <a:p>
                      <a:pPr algn="ctr"/>
                      <a:r>
                        <a:rPr lang="en-US" sz="2500" dirty="0"/>
                        <a:t>2</a:t>
                      </a:r>
                    </a:p>
                  </a:txBody>
                  <a:tcPr marL="96012" marR="96012" marT="64008" marB="64008"/>
                </a:tc>
                <a:tc>
                  <a:txBody>
                    <a:bodyPr/>
                    <a:lstStyle/>
                    <a:p>
                      <a:pPr algn="ctr"/>
                      <a:r>
                        <a:rPr lang="en-US" sz="2500" dirty="0"/>
                        <a:t>20</a:t>
                      </a:r>
                      <a:r>
                        <a:rPr lang="id-ID" sz="2500" dirty="0"/>
                        <a:t>2</a:t>
                      </a:r>
                      <a:r>
                        <a:rPr lang="en-US" sz="2500" dirty="0"/>
                        <a:t>3</a:t>
                      </a:r>
                    </a:p>
                  </a:txBody>
                  <a:tcPr marL="96012" marR="96012" marT="64008" marB="64008"/>
                </a:tc>
                <a:tc>
                  <a:txBody>
                    <a:bodyPr/>
                    <a:lstStyle/>
                    <a:p>
                      <a:pPr algn="ctr"/>
                      <a:r>
                        <a:rPr lang="en-US" sz="2500" dirty="0"/>
                        <a:t>45 TT</a:t>
                      </a:r>
                    </a:p>
                  </a:txBody>
                  <a:tcPr marL="96012" marR="96012" marT="64008" marB="64008"/>
                </a:tc>
                <a:tc>
                  <a:txBody>
                    <a:bodyPr/>
                    <a:lstStyle/>
                    <a:p>
                      <a:pPr algn="ctr"/>
                      <a:r>
                        <a:rPr lang="en-US" sz="2500" dirty="0"/>
                        <a:t>5 TT</a:t>
                      </a:r>
                    </a:p>
                  </a:txBody>
                  <a:tcPr marL="96012" marR="96012" marT="64008" marB="640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t>5 TT/ 8 </a:t>
                      </a:r>
                      <a:r>
                        <a:rPr lang="en-US" sz="2500" dirty="0" err="1"/>
                        <a:t>Meja</a:t>
                      </a:r>
                      <a:r>
                        <a:rPr lang="en-US" sz="2500" dirty="0"/>
                        <a:t> </a:t>
                      </a:r>
                      <a:r>
                        <a:rPr lang="en-US" sz="2500" dirty="0" err="1"/>
                        <a:t>Operasi</a:t>
                      </a:r>
                      <a:endParaRPr lang="en-US" sz="2500" dirty="0"/>
                    </a:p>
                  </a:txBody>
                  <a:tcPr marL="96012" marR="96012" marT="64008" marB="64008"/>
                </a:tc>
                <a:tc>
                  <a:txBody>
                    <a:bodyPr/>
                    <a:lstStyle/>
                    <a:p>
                      <a:pPr algn="ctr"/>
                      <a:r>
                        <a:rPr lang="en-US" sz="2500" dirty="0"/>
                        <a:t>-</a:t>
                      </a:r>
                    </a:p>
                  </a:txBody>
                  <a:tcPr marL="96012" marR="96012" marT="64008" marB="64008"/>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828675" y="336104"/>
            <a:ext cx="11144250" cy="121443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3. KOMITMEN </a:t>
            </a:r>
            <a:r>
              <a:rPr lang="en-AU" altLang="en-US" sz="2800" b="1" dirty="0">
                <a:solidFill>
                  <a:srgbClr val="000000"/>
                </a:solidFill>
              </a:rPr>
              <a:t>PEMBUATAN DISPLAY RS UNTUK</a:t>
            </a:r>
          </a:p>
          <a:p>
            <a:pPr defTabSz="1280160" fontAlgn="auto">
              <a:spcBef>
                <a:spcPts val="0"/>
              </a:spcBef>
              <a:spcAft>
                <a:spcPts val="0"/>
              </a:spcAft>
              <a:defRPr/>
            </a:pPr>
            <a:r>
              <a:rPr lang="en-AU" altLang="en-US" sz="2800" b="1" dirty="0">
                <a:solidFill>
                  <a:srgbClr val="000000"/>
                </a:solidFill>
              </a:rPr>
              <a:t>    WAITING LIST TINDAKAN OPERASI</a:t>
            </a:r>
            <a:endParaRPr lang="id-ID" altLang="en-US" sz="2800" b="1" dirty="0">
              <a:solidFill>
                <a:srgbClr val="000000"/>
              </a:solidFill>
            </a:endParaRPr>
          </a:p>
        </p:txBody>
      </p:sp>
      <p:sp>
        <p:nvSpPr>
          <p:cNvPr id="2" name="Title 2">
            <a:extLst>
              <a:ext uri="{FF2B5EF4-FFF2-40B4-BE49-F238E27FC236}">
                <a16:creationId xmlns:a16="http://schemas.microsoft.com/office/drawing/2014/main" id="{EF5C84CC-1BB2-B50E-02FB-CD7B658731C9}"/>
              </a:ext>
            </a:extLst>
          </p:cNvPr>
          <p:cNvSpPr txBox="1">
            <a:spLocks/>
          </p:cNvSpPr>
          <p:nvPr/>
        </p:nvSpPr>
        <p:spPr bwMode="auto">
          <a:xfrm>
            <a:off x="828675" y="1776264"/>
            <a:ext cx="11144249" cy="81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err="1">
                <a:solidFill>
                  <a:srgbClr val="000000"/>
                </a:solidFill>
              </a:rPr>
              <a:t>Jadwal</a:t>
            </a:r>
            <a:r>
              <a:rPr lang="en-US" altLang="en-US" sz="2800" b="1" dirty="0">
                <a:solidFill>
                  <a:srgbClr val="000000"/>
                </a:solidFill>
              </a:rPr>
              <a:t> Tindakan </a:t>
            </a:r>
            <a:r>
              <a:rPr lang="en-US" altLang="en-US" sz="2800" b="1" dirty="0" err="1">
                <a:solidFill>
                  <a:srgbClr val="000000"/>
                </a:solidFill>
              </a:rPr>
              <a:t>Operasi</a:t>
            </a:r>
            <a:r>
              <a:rPr lang="en-US" altLang="en-US" sz="2800" b="1" dirty="0">
                <a:solidFill>
                  <a:srgbClr val="000000"/>
                </a:solidFill>
              </a:rPr>
              <a:t> </a:t>
            </a:r>
            <a:r>
              <a:rPr lang="en-US" altLang="en-US" sz="2800" b="1" dirty="0" err="1">
                <a:solidFill>
                  <a:srgbClr val="000000"/>
                </a:solidFill>
              </a:rPr>
              <a:t>sudah</a:t>
            </a:r>
            <a:r>
              <a:rPr lang="en-US" altLang="en-US" sz="2800" b="1" dirty="0">
                <a:solidFill>
                  <a:srgbClr val="000000"/>
                </a:solidFill>
              </a:rPr>
              <a:t> bridging </a:t>
            </a:r>
            <a:r>
              <a:rPr lang="en-US" altLang="en-US" sz="2800" b="1" dirty="0" err="1">
                <a:solidFill>
                  <a:srgbClr val="000000"/>
                </a:solidFill>
              </a:rPr>
              <a:t>dengan</a:t>
            </a:r>
            <a:r>
              <a:rPr lang="en-US" altLang="en-US" sz="2800" b="1" dirty="0">
                <a:solidFill>
                  <a:srgbClr val="000000"/>
                </a:solidFill>
              </a:rPr>
              <a:t> Mobile JKN</a:t>
            </a:r>
          </a:p>
        </p:txBody>
      </p:sp>
      <p:pic>
        <p:nvPicPr>
          <p:cNvPr id="4" name="Picture 3">
            <a:extLst>
              <a:ext uri="{FF2B5EF4-FFF2-40B4-BE49-F238E27FC236}">
                <a16:creationId xmlns:a16="http://schemas.microsoft.com/office/drawing/2014/main" id="{78AF77D6-BA5A-4537-7F0C-0ACD8B01E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560" y="2458876"/>
            <a:ext cx="3139369" cy="6806220"/>
          </a:xfrm>
          <a:prstGeom prst="rect">
            <a:avLst/>
          </a:prstGeom>
          <a:ln>
            <a:solidFill>
              <a:schemeClr val="accent1">
                <a:lumMod val="75000"/>
              </a:schemeClr>
            </a:solidFill>
          </a:ln>
        </p:spPr>
      </p:pic>
    </p:spTree>
    <p:extLst>
      <p:ext uri="{BB962C8B-B14F-4D97-AF65-F5344CB8AC3E}">
        <p14:creationId xmlns:p14="http://schemas.microsoft.com/office/powerpoint/2010/main" val="162399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728663"/>
            <a:ext cx="11144250" cy="121443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4. REKRUITMEN PESERTA</a:t>
            </a:r>
          </a:p>
          <a:p>
            <a:pPr defTabSz="1280160" fontAlgn="auto">
              <a:spcBef>
                <a:spcPts val="0"/>
              </a:spcBef>
              <a:spcAft>
                <a:spcPts val="0"/>
              </a:spcAft>
              <a:defRPr/>
            </a:pPr>
            <a:r>
              <a:rPr lang="id-ID" altLang="en-US" sz="2800" b="1" dirty="0">
                <a:solidFill>
                  <a:srgbClr val="000000"/>
                </a:solidFill>
              </a:rPr>
              <a:t> </a:t>
            </a:r>
            <a:r>
              <a:rPr lang="en-US" altLang="en-US" sz="2800" b="1" dirty="0">
                <a:solidFill>
                  <a:srgbClr val="000000"/>
                </a:solidFill>
              </a:rPr>
              <a:t>   </a:t>
            </a:r>
            <a:r>
              <a:rPr lang="id-ID" altLang="en-US" sz="2800" b="1" dirty="0">
                <a:solidFill>
                  <a:srgbClr val="000000"/>
                </a:solidFill>
              </a:rPr>
              <a:t>PROGRAM RUJUKAN BALIK (PRB)</a:t>
            </a:r>
          </a:p>
        </p:txBody>
      </p:sp>
      <p:sp>
        <p:nvSpPr>
          <p:cNvPr id="2" name="Title 2">
            <a:extLst>
              <a:ext uri="{FF2B5EF4-FFF2-40B4-BE49-F238E27FC236}">
                <a16:creationId xmlns:a16="http://schemas.microsoft.com/office/drawing/2014/main" id="{4A5F2DF9-23E7-4787-256F-1634954030E2}"/>
              </a:ext>
            </a:extLst>
          </p:cNvPr>
          <p:cNvSpPr txBox="1">
            <a:spLocks/>
          </p:cNvSpPr>
          <p:nvPr/>
        </p:nvSpPr>
        <p:spPr bwMode="auto">
          <a:xfrm>
            <a:off x="612875" y="2280320"/>
            <a:ext cx="11144249" cy="81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500">
                <a:solidFill>
                  <a:schemeClr val="tx1"/>
                </a:solidFill>
                <a:latin typeface="Century Schoolbook" pitchFamily="18" charset="0"/>
              </a:defRPr>
            </a:lvl1pPr>
            <a:lvl2pPr marL="742950" indent="-285750">
              <a:defRPr sz="2500">
                <a:solidFill>
                  <a:schemeClr val="tx1"/>
                </a:solidFill>
                <a:latin typeface="Century Schoolbook" pitchFamily="18" charset="0"/>
              </a:defRPr>
            </a:lvl2pPr>
            <a:lvl3pPr marL="1143000" indent="-228600">
              <a:defRPr sz="2500">
                <a:solidFill>
                  <a:schemeClr val="tx1"/>
                </a:solidFill>
                <a:latin typeface="Century Schoolbook" pitchFamily="18" charset="0"/>
              </a:defRPr>
            </a:lvl3pPr>
            <a:lvl4pPr marL="1600200" indent="-228600">
              <a:defRPr sz="2500">
                <a:solidFill>
                  <a:schemeClr val="tx1"/>
                </a:solidFill>
                <a:latin typeface="Century Schoolbook" pitchFamily="18" charset="0"/>
              </a:defRPr>
            </a:lvl4pPr>
            <a:lvl5pPr marL="2057400" indent="-228600">
              <a:defRPr sz="2500">
                <a:solidFill>
                  <a:schemeClr val="tx1"/>
                </a:solidFill>
                <a:latin typeface="Century Schoolbook" pitchFamily="18" charset="0"/>
              </a:defRPr>
            </a:lvl5pPr>
            <a:lvl6pPr marL="2514600" indent="-228600" defTabSz="1279525" fontAlgn="base">
              <a:spcBef>
                <a:spcPct val="0"/>
              </a:spcBef>
              <a:spcAft>
                <a:spcPct val="0"/>
              </a:spcAft>
              <a:defRPr sz="2500">
                <a:solidFill>
                  <a:schemeClr val="tx1"/>
                </a:solidFill>
                <a:latin typeface="Century Schoolbook" pitchFamily="18" charset="0"/>
              </a:defRPr>
            </a:lvl6pPr>
            <a:lvl7pPr marL="2971800" indent="-228600" defTabSz="1279525" fontAlgn="base">
              <a:spcBef>
                <a:spcPct val="0"/>
              </a:spcBef>
              <a:spcAft>
                <a:spcPct val="0"/>
              </a:spcAft>
              <a:defRPr sz="2500">
                <a:solidFill>
                  <a:schemeClr val="tx1"/>
                </a:solidFill>
                <a:latin typeface="Century Schoolbook" pitchFamily="18" charset="0"/>
              </a:defRPr>
            </a:lvl7pPr>
            <a:lvl8pPr marL="3429000" indent="-228600" defTabSz="1279525" fontAlgn="base">
              <a:spcBef>
                <a:spcPct val="0"/>
              </a:spcBef>
              <a:spcAft>
                <a:spcPct val="0"/>
              </a:spcAft>
              <a:defRPr sz="2500">
                <a:solidFill>
                  <a:schemeClr val="tx1"/>
                </a:solidFill>
                <a:latin typeface="Century Schoolbook" pitchFamily="18" charset="0"/>
              </a:defRPr>
            </a:lvl8pPr>
            <a:lvl9pPr marL="3886200" indent="-228600" defTabSz="1279525" fontAlgn="base">
              <a:spcBef>
                <a:spcPct val="0"/>
              </a:spcBef>
              <a:spcAft>
                <a:spcPct val="0"/>
              </a:spcAft>
              <a:defRPr sz="2500">
                <a:solidFill>
                  <a:schemeClr val="tx1"/>
                </a:solidFill>
                <a:latin typeface="Century Schoolbook" pitchFamily="18" charset="0"/>
              </a:defRPr>
            </a:lvl9pPr>
          </a:lstStyle>
          <a:p>
            <a:pPr marL="457200" indent="-457200" algn="just">
              <a:buFont typeface="Wingdings" panose="05000000000000000000" pitchFamily="2" charset="2"/>
              <a:buChar char="§"/>
            </a:pPr>
            <a:r>
              <a:rPr lang="en-US" altLang="en-US" sz="2800" b="1" dirty="0">
                <a:solidFill>
                  <a:srgbClr val="000000"/>
                </a:solidFill>
              </a:rPr>
              <a:t>RS Mata </a:t>
            </a:r>
            <a:r>
              <a:rPr lang="en-US" altLang="en-US" sz="2800" b="1" dirty="0" err="1">
                <a:solidFill>
                  <a:srgbClr val="000000"/>
                </a:solidFill>
              </a:rPr>
              <a:t>Undaan</a:t>
            </a:r>
            <a:r>
              <a:rPr lang="en-US" altLang="en-US" sz="2800" b="1" dirty="0">
                <a:solidFill>
                  <a:srgbClr val="000000"/>
                </a:solidFill>
              </a:rPr>
              <a:t> Surabaya </a:t>
            </a:r>
            <a:r>
              <a:rPr lang="en-US" altLang="en-US" sz="2800" b="1" dirty="0" err="1">
                <a:solidFill>
                  <a:srgbClr val="000000"/>
                </a:solidFill>
              </a:rPr>
              <a:t>tidak</a:t>
            </a:r>
            <a:r>
              <a:rPr lang="en-US" altLang="en-US" sz="2800" b="1" dirty="0">
                <a:solidFill>
                  <a:srgbClr val="000000"/>
                </a:solidFill>
              </a:rPr>
              <a:t> </a:t>
            </a:r>
            <a:r>
              <a:rPr lang="en-US" altLang="en-US" sz="2800" b="1" dirty="0" err="1">
                <a:solidFill>
                  <a:srgbClr val="000000"/>
                </a:solidFill>
              </a:rPr>
              <a:t>mengikuti</a:t>
            </a:r>
            <a:r>
              <a:rPr lang="en-US" altLang="en-US" sz="2800" b="1" dirty="0">
                <a:solidFill>
                  <a:srgbClr val="000000"/>
                </a:solidFill>
              </a:rPr>
              <a:t> Program </a:t>
            </a:r>
            <a:r>
              <a:rPr lang="en-US" altLang="en-US" sz="2800" b="1" dirty="0" err="1">
                <a:solidFill>
                  <a:srgbClr val="000000"/>
                </a:solidFill>
              </a:rPr>
              <a:t>Rujuk</a:t>
            </a:r>
            <a:r>
              <a:rPr lang="en-US" altLang="en-US" sz="2800" b="1" dirty="0">
                <a:solidFill>
                  <a:srgbClr val="000000"/>
                </a:solidFill>
              </a:rPr>
              <a:t> </a:t>
            </a:r>
            <a:r>
              <a:rPr lang="en-US" altLang="en-US" sz="2800" b="1" dirty="0" err="1">
                <a:solidFill>
                  <a:srgbClr val="000000"/>
                </a:solidFill>
              </a:rPr>
              <a:t>Balik</a:t>
            </a:r>
            <a:r>
              <a:rPr lang="en-US" altLang="en-US" sz="2800" b="1" dirty="0">
                <a:solidFill>
                  <a:srgbClr val="000000"/>
                </a:solidFill>
              </a:rPr>
              <a:t> (PRB).</a:t>
            </a:r>
          </a:p>
        </p:txBody>
      </p:sp>
    </p:spTree>
    <p:extLst>
      <p:ext uri="{BB962C8B-B14F-4D97-AF65-F5344CB8AC3E}">
        <p14:creationId xmlns:p14="http://schemas.microsoft.com/office/powerpoint/2010/main" val="566158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5. PERIZINAN FASKES (SIO/AKREDITASI)</a:t>
            </a:r>
          </a:p>
        </p:txBody>
      </p:sp>
      <p:sp>
        <p:nvSpPr>
          <p:cNvPr id="5" name="Title 2"/>
          <p:cNvSpPr txBox="1">
            <a:spLocks/>
          </p:cNvSpPr>
          <p:nvPr/>
        </p:nvSpPr>
        <p:spPr bwMode="auto">
          <a:xfrm>
            <a:off x="604626" y="1848273"/>
            <a:ext cx="5074279" cy="2088231"/>
          </a:xfrm>
          <a:prstGeom prst="rect">
            <a:avLst/>
          </a:prstGeom>
          <a:noFill/>
          <a:ln w="9525">
            <a:noFill/>
            <a:miter lim="800000"/>
            <a:headEnd/>
            <a:tailEnd/>
          </a:ln>
        </p:spPr>
        <p:txBody>
          <a:bodyPr anchor="ctr"/>
          <a:lstStyle/>
          <a:p>
            <a:pPr marL="514350" indent="-514350" defTabSz="1280160" fontAlgn="auto">
              <a:spcBef>
                <a:spcPts val="0"/>
              </a:spcBef>
              <a:spcAft>
                <a:spcPts val="0"/>
              </a:spcAft>
              <a:buFontTx/>
              <a:buAutoNum type="arabicPeriod"/>
              <a:defRPr/>
            </a:pPr>
            <a:r>
              <a:rPr lang="id-ID" altLang="en-US" sz="2800" b="1" dirty="0">
                <a:solidFill>
                  <a:srgbClr val="000000"/>
                </a:solidFill>
                <a:latin typeface="+mn-lt"/>
                <a:cs typeface="+mn-cs"/>
              </a:rPr>
              <a:t>Surat Ijin Operasional</a:t>
            </a:r>
            <a:br>
              <a:rPr lang="id-ID" altLang="en-US" sz="2800" b="1" dirty="0">
                <a:solidFill>
                  <a:srgbClr val="000000"/>
                </a:solidFill>
                <a:latin typeface="+mn-lt"/>
                <a:cs typeface="+mn-cs"/>
              </a:rPr>
            </a:br>
            <a:r>
              <a:rPr lang="id-ID" altLang="en-US" sz="2800" b="1" dirty="0">
                <a:solidFill>
                  <a:srgbClr val="000000"/>
                </a:solidFill>
                <a:latin typeface="+mn-lt"/>
                <a:cs typeface="+mn-cs"/>
              </a:rPr>
              <a:t>(masa berlaku hingga 2</a:t>
            </a:r>
            <a:r>
              <a:rPr lang="en-US" altLang="en-US" sz="2800" b="1" dirty="0">
                <a:solidFill>
                  <a:srgbClr val="000000"/>
                </a:solidFill>
                <a:latin typeface="+mn-lt"/>
                <a:cs typeface="+mn-cs"/>
              </a:rPr>
              <a:t>7 </a:t>
            </a:r>
            <a:r>
              <a:rPr lang="en-US" altLang="en-US" sz="2800" b="1" dirty="0" err="1">
                <a:solidFill>
                  <a:srgbClr val="000000"/>
                </a:solidFill>
                <a:latin typeface="+mn-lt"/>
                <a:cs typeface="+mn-cs"/>
              </a:rPr>
              <a:t>Februari</a:t>
            </a:r>
            <a:r>
              <a:rPr lang="en-US" altLang="en-US" sz="2800" b="1" dirty="0">
                <a:solidFill>
                  <a:srgbClr val="000000"/>
                </a:solidFill>
                <a:latin typeface="+mn-lt"/>
                <a:cs typeface="+mn-cs"/>
              </a:rPr>
              <a:t> 2028</a:t>
            </a:r>
            <a:r>
              <a:rPr lang="id-ID" altLang="en-US" sz="2800" b="1" dirty="0">
                <a:solidFill>
                  <a:srgbClr val="000000"/>
                </a:solidFill>
                <a:latin typeface="+mn-lt"/>
                <a:cs typeface="+mn-cs"/>
              </a:rPr>
              <a:t>)</a:t>
            </a:r>
          </a:p>
          <a:p>
            <a:pPr defTabSz="1280160" fontAlgn="auto">
              <a:spcBef>
                <a:spcPts val="0"/>
              </a:spcBef>
              <a:spcAft>
                <a:spcPts val="0"/>
              </a:spcAft>
              <a:defRPr/>
            </a:pPr>
            <a:endParaRPr lang="id-ID" altLang="en-US" sz="2800" b="1" dirty="0">
              <a:solidFill>
                <a:srgbClr val="000000"/>
              </a:solidFill>
              <a:latin typeface="+mn-lt"/>
              <a:cs typeface="+mn-cs"/>
            </a:endParaRPr>
          </a:p>
        </p:txBody>
      </p:sp>
      <p:pic>
        <p:nvPicPr>
          <p:cNvPr id="6" name="Picture 5">
            <a:extLst>
              <a:ext uri="{FF2B5EF4-FFF2-40B4-BE49-F238E27FC236}">
                <a16:creationId xmlns:a16="http://schemas.microsoft.com/office/drawing/2014/main" id="{CAF8BA85-43DF-B9EE-DB9A-4D7CCBA818E1}"/>
              </a:ext>
            </a:extLst>
          </p:cNvPr>
          <p:cNvPicPr>
            <a:picLocks noChangeAspect="1"/>
          </p:cNvPicPr>
          <p:nvPr/>
        </p:nvPicPr>
        <p:blipFill rotWithShape="1">
          <a:blip r:embed="rId2"/>
          <a:srcRect l="34813" t="20000" r="35938" b="18000"/>
          <a:stretch/>
        </p:blipFill>
        <p:spPr>
          <a:xfrm>
            <a:off x="7120881" y="2064296"/>
            <a:ext cx="4923481" cy="5870305"/>
          </a:xfrm>
          <a:prstGeom prst="rect">
            <a:avLst/>
          </a:prstGeom>
          <a:ln>
            <a:solidFill>
              <a:schemeClr val="accent1">
                <a:lumMod val="75000"/>
              </a:schemeClr>
            </a:solidFill>
          </a:ln>
        </p:spPr>
      </p:pic>
      <p:pic>
        <p:nvPicPr>
          <p:cNvPr id="8" name="Picture 7">
            <a:extLst>
              <a:ext uri="{FF2B5EF4-FFF2-40B4-BE49-F238E27FC236}">
                <a16:creationId xmlns:a16="http://schemas.microsoft.com/office/drawing/2014/main" id="{70A91C26-916A-B42B-8E11-61FE5E1D65F5}"/>
              </a:ext>
            </a:extLst>
          </p:cNvPr>
          <p:cNvPicPr>
            <a:picLocks noChangeAspect="1"/>
          </p:cNvPicPr>
          <p:nvPr/>
        </p:nvPicPr>
        <p:blipFill rotWithShape="1">
          <a:blip r:embed="rId3"/>
          <a:srcRect l="34250" t="21493" r="35938" b="17888"/>
          <a:stretch/>
        </p:blipFill>
        <p:spPr>
          <a:xfrm>
            <a:off x="1785319" y="3432448"/>
            <a:ext cx="5074279" cy="5840208"/>
          </a:xfrm>
          <a:prstGeom prst="rect">
            <a:avLst/>
          </a:prstGeom>
          <a:ln>
            <a:solidFill>
              <a:schemeClr val="accent1">
                <a:lumMod val="75000"/>
              </a:schemeClr>
            </a:solidFill>
          </a:ln>
        </p:spPr>
      </p:pic>
    </p:spTree>
    <p:extLst>
      <p:ext uri="{BB962C8B-B14F-4D97-AF65-F5344CB8AC3E}">
        <p14:creationId xmlns:p14="http://schemas.microsoft.com/office/powerpoint/2010/main" val="3024995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5. PERIZINAN FASKES (SIO/AKREDITASI)</a:t>
            </a:r>
          </a:p>
          <a:p>
            <a:pPr defTabSz="1280160" fontAlgn="auto">
              <a:spcBef>
                <a:spcPts val="0"/>
              </a:spcBef>
              <a:spcAft>
                <a:spcPts val="0"/>
              </a:spcAft>
              <a:defRPr/>
            </a:pPr>
            <a:r>
              <a:rPr lang="id-ID" altLang="en-US" sz="2800" b="1" dirty="0">
                <a:solidFill>
                  <a:srgbClr val="000000"/>
                </a:solidFill>
              </a:rPr>
              <a:t>Lanjutan</a:t>
            </a:r>
          </a:p>
        </p:txBody>
      </p:sp>
      <p:sp>
        <p:nvSpPr>
          <p:cNvPr id="5" name="Title 2"/>
          <p:cNvSpPr txBox="1">
            <a:spLocks/>
          </p:cNvSpPr>
          <p:nvPr/>
        </p:nvSpPr>
        <p:spPr bwMode="auto">
          <a:xfrm>
            <a:off x="604626" y="1848273"/>
            <a:ext cx="4788062" cy="2520279"/>
          </a:xfrm>
          <a:prstGeom prst="rect">
            <a:avLst/>
          </a:prstGeom>
          <a:noFill/>
          <a:ln w="9525">
            <a:noFill/>
            <a:miter lim="800000"/>
            <a:headEnd/>
            <a:tailEnd/>
          </a:ln>
        </p:spPr>
        <p:txBody>
          <a:bodyPr anchor="ctr"/>
          <a:lstStyle/>
          <a:p>
            <a:pPr marL="514350" indent="-514350" defTabSz="1280160" fontAlgn="auto">
              <a:spcBef>
                <a:spcPts val="0"/>
              </a:spcBef>
              <a:spcAft>
                <a:spcPts val="0"/>
              </a:spcAft>
              <a:buFont typeface="+mj-lt"/>
              <a:buAutoNum type="arabicPeriod" startAt="2"/>
              <a:defRPr/>
            </a:pPr>
            <a:r>
              <a:rPr lang="id-ID" altLang="en-US" sz="2800" b="1" dirty="0">
                <a:solidFill>
                  <a:srgbClr val="000000"/>
                </a:solidFill>
                <a:latin typeface="+mn-lt"/>
                <a:cs typeface="+mn-cs"/>
              </a:rPr>
              <a:t>Sertifikat Akreditasi</a:t>
            </a:r>
            <a:br>
              <a:rPr lang="id-ID" altLang="en-US" sz="2800" b="1" dirty="0">
                <a:solidFill>
                  <a:srgbClr val="000000"/>
                </a:solidFill>
                <a:latin typeface="+mn-lt"/>
                <a:cs typeface="+mn-cs"/>
              </a:rPr>
            </a:br>
            <a:r>
              <a:rPr lang="id-ID" altLang="en-US" sz="2800" b="1" dirty="0">
                <a:solidFill>
                  <a:srgbClr val="000000"/>
                </a:solidFill>
                <a:latin typeface="+mn-lt"/>
                <a:cs typeface="+mn-cs"/>
              </a:rPr>
              <a:t>(masa berlaku hingga </a:t>
            </a:r>
            <a:r>
              <a:rPr lang="en-US" altLang="en-US" sz="2800" b="1" dirty="0">
                <a:solidFill>
                  <a:srgbClr val="000000"/>
                </a:solidFill>
                <a:latin typeface="+mn-lt"/>
                <a:cs typeface="+mn-cs"/>
              </a:rPr>
              <a:t>20 </a:t>
            </a:r>
            <a:r>
              <a:rPr lang="en-US" altLang="en-US" sz="2800" b="1" dirty="0" err="1">
                <a:solidFill>
                  <a:srgbClr val="000000"/>
                </a:solidFill>
                <a:latin typeface="+mn-lt"/>
                <a:cs typeface="+mn-cs"/>
              </a:rPr>
              <a:t>Desember</a:t>
            </a:r>
            <a:r>
              <a:rPr lang="en-US" altLang="en-US" sz="2800" b="1" dirty="0">
                <a:solidFill>
                  <a:srgbClr val="000000"/>
                </a:solidFill>
                <a:latin typeface="+mn-lt"/>
                <a:cs typeface="+mn-cs"/>
              </a:rPr>
              <a:t> 2026</a:t>
            </a:r>
            <a:r>
              <a:rPr lang="id-ID" altLang="en-US" sz="2800" b="1" dirty="0">
                <a:solidFill>
                  <a:srgbClr val="000000"/>
                </a:solidFill>
                <a:latin typeface="+mn-lt"/>
                <a:cs typeface="+mn-cs"/>
              </a:rPr>
              <a:t>)</a:t>
            </a:r>
          </a:p>
        </p:txBody>
      </p:sp>
      <p:pic>
        <p:nvPicPr>
          <p:cNvPr id="3" name="Picture 2">
            <a:extLst>
              <a:ext uri="{FF2B5EF4-FFF2-40B4-BE49-F238E27FC236}">
                <a16:creationId xmlns:a16="http://schemas.microsoft.com/office/drawing/2014/main" id="{B55EC6CB-30F1-676D-2FA0-D358CF9AAA22}"/>
              </a:ext>
            </a:extLst>
          </p:cNvPr>
          <p:cNvPicPr>
            <a:picLocks noChangeAspect="1"/>
          </p:cNvPicPr>
          <p:nvPr/>
        </p:nvPicPr>
        <p:blipFill rotWithShape="1">
          <a:blip r:embed="rId2"/>
          <a:srcRect l="38750" t="18001" r="39312" b="28000"/>
          <a:stretch/>
        </p:blipFill>
        <p:spPr>
          <a:xfrm>
            <a:off x="5607482" y="1957350"/>
            <a:ext cx="5329822" cy="7379753"/>
          </a:xfrm>
          <a:prstGeom prst="rect">
            <a:avLst/>
          </a:prstGeom>
          <a:ln>
            <a:solidFill>
              <a:schemeClr val="accent1">
                <a:lumMod val="75000"/>
              </a:schemeClr>
            </a:solidFill>
          </a:ln>
        </p:spPr>
      </p:pic>
    </p:spTree>
    <p:extLst>
      <p:ext uri="{BB962C8B-B14F-4D97-AF65-F5344CB8AC3E}">
        <p14:creationId xmlns:p14="http://schemas.microsoft.com/office/powerpoint/2010/main" val="2436994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5. PERIZINAN FASKES (SIO/AKREDITASI)</a:t>
            </a:r>
          </a:p>
          <a:p>
            <a:pPr defTabSz="1280160" fontAlgn="auto">
              <a:spcBef>
                <a:spcPts val="0"/>
              </a:spcBef>
              <a:spcAft>
                <a:spcPts val="0"/>
              </a:spcAft>
              <a:defRPr/>
            </a:pPr>
            <a:r>
              <a:rPr lang="id-ID" altLang="en-US" sz="2800" b="1" dirty="0">
                <a:solidFill>
                  <a:srgbClr val="000000"/>
                </a:solidFill>
              </a:rPr>
              <a:t>Lanjutan</a:t>
            </a:r>
          </a:p>
        </p:txBody>
      </p:sp>
      <p:sp>
        <p:nvSpPr>
          <p:cNvPr id="5" name="Title 2"/>
          <p:cNvSpPr txBox="1">
            <a:spLocks/>
          </p:cNvSpPr>
          <p:nvPr/>
        </p:nvSpPr>
        <p:spPr bwMode="auto">
          <a:xfrm>
            <a:off x="581908" y="1992288"/>
            <a:ext cx="10355396" cy="648071"/>
          </a:xfrm>
          <a:prstGeom prst="rect">
            <a:avLst/>
          </a:prstGeom>
          <a:noFill/>
          <a:ln w="9525">
            <a:noFill/>
            <a:miter lim="800000"/>
            <a:headEnd/>
            <a:tailEnd/>
          </a:ln>
        </p:spPr>
        <p:txBody>
          <a:bodyPr anchor="ctr"/>
          <a:lstStyle/>
          <a:p>
            <a:pPr defTabSz="1280160" fontAlgn="auto">
              <a:spcBef>
                <a:spcPts val="0"/>
              </a:spcBef>
              <a:spcAft>
                <a:spcPts val="0"/>
              </a:spcAft>
              <a:defRPr/>
            </a:pPr>
            <a:r>
              <a:rPr lang="en-US" altLang="en-US" sz="2800" b="1" dirty="0">
                <a:solidFill>
                  <a:srgbClr val="000000"/>
                </a:solidFill>
                <a:latin typeface="+mn-lt"/>
                <a:cs typeface="+mn-cs"/>
              </a:rPr>
              <a:t>3. Updating Data </a:t>
            </a:r>
            <a:r>
              <a:rPr lang="en-US" altLang="en-US" sz="2800" b="1" dirty="0" err="1">
                <a:solidFill>
                  <a:srgbClr val="000000"/>
                </a:solidFill>
                <a:latin typeface="+mn-lt"/>
                <a:cs typeface="+mn-cs"/>
              </a:rPr>
              <a:t>Mutu</a:t>
            </a:r>
            <a:r>
              <a:rPr lang="en-US" altLang="en-US" sz="2800" b="1" dirty="0">
                <a:solidFill>
                  <a:srgbClr val="000000"/>
                </a:solidFill>
                <a:latin typeface="+mn-lt"/>
                <a:cs typeface="+mn-cs"/>
              </a:rPr>
              <a:t> di </a:t>
            </a:r>
            <a:r>
              <a:rPr lang="en-US" altLang="en-US" sz="2800" b="1" dirty="0" err="1">
                <a:solidFill>
                  <a:srgbClr val="000000"/>
                </a:solidFill>
                <a:latin typeface="+mn-lt"/>
                <a:cs typeface="+mn-cs"/>
              </a:rPr>
              <a:t>Mutu</a:t>
            </a:r>
            <a:r>
              <a:rPr lang="en-US" altLang="en-US" sz="2800" b="1" dirty="0">
                <a:solidFill>
                  <a:srgbClr val="000000"/>
                </a:solidFill>
                <a:latin typeface="+mn-lt"/>
                <a:cs typeface="+mn-cs"/>
              </a:rPr>
              <a:t> </a:t>
            </a:r>
            <a:r>
              <a:rPr lang="en-US" altLang="en-US" sz="2800" b="1" dirty="0" err="1">
                <a:solidFill>
                  <a:srgbClr val="000000"/>
                </a:solidFill>
                <a:latin typeface="+mn-lt"/>
                <a:cs typeface="+mn-cs"/>
              </a:rPr>
              <a:t>Fasyankes</a:t>
            </a:r>
            <a:r>
              <a:rPr lang="en-US" altLang="en-US" sz="2800" b="1" dirty="0">
                <a:solidFill>
                  <a:srgbClr val="000000"/>
                </a:solidFill>
                <a:latin typeface="+mn-lt"/>
                <a:cs typeface="+mn-cs"/>
              </a:rPr>
              <a:t> </a:t>
            </a:r>
            <a:r>
              <a:rPr lang="en-US" altLang="en-US" sz="2800" b="1" dirty="0" err="1">
                <a:solidFill>
                  <a:srgbClr val="000000"/>
                </a:solidFill>
                <a:latin typeface="+mn-lt"/>
                <a:cs typeface="+mn-cs"/>
              </a:rPr>
              <a:t>Kemenkes</a:t>
            </a:r>
            <a:endParaRPr lang="id-ID" altLang="en-US" sz="2800" b="1" dirty="0">
              <a:solidFill>
                <a:srgbClr val="000000"/>
              </a:solidFill>
              <a:latin typeface="+mn-lt"/>
              <a:cs typeface="+mn-cs"/>
            </a:endParaRPr>
          </a:p>
        </p:txBody>
      </p:sp>
      <p:pic>
        <p:nvPicPr>
          <p:cNvPr id="2" name="Picture 1">
            <a:extLst>
              <a:ext uri="{FF2B5EF4-FFF2-40B4-BE49-F238E27FC236}">
                <a16:creationId xmlns:a16="http://schemas.microsoft.com/office/drawing/2014/main" id="{99E67EEB-C2ED-CF35-6872-CBCE42ADCEF7}"/>
              </a:ext>
            </a:extLst>
          </p:cNvPr>
          <p:cNvPicPr>
            <a:picLocks noChangeAspect="1"/>
          </p:cNvPicPr>
          <p:nvPr/>
        </p:nvPicPr>
        <p:blipFill rotWithShape="1">
          <a:blip r:embed="rId2"/>
          <a:srcRect t="5185"/>
          <a:stretch/>
        </p:blipFill>
        <p:spPr bwMode="auto">
          <a:xfrm>
            <a:off x="633317" y="2903859"/>
            <a:ext cx="11411046" cy="5815424"/>
          </a:xfrm>
          <a:prstGeom prst="rect">
            <a:avLst/>
          </a:prstGeom>
          <a:ln>
            <a:solidFill>
              <a:schemeClr val="accent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0375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14363" y="514350"/>
            <a:ext cx="11430000" cy="1214438"/>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defTabSz="1280160" fontAlgn="auto">
              <a:spcBef>
                <a:spcPts val="0"/>
              </a:spcBef>
              <a:spcAft>
                <a:spcPts val="0"/>
              </a:spcAft>
              <a:defRPr/>
            </a:pPr>
            <a:r>
              <a:rPr lang="id-ID" altLang="en-US" sz="2800" b="1" dirty="0">
                <a:solidFill>
                  <a:srgbClr val="000000"/>
                </a:solidFill>
              </a:rPr>
              <a:t>5. PERIZINAN FASKES (SIO/AKREDITASI)</a:t>
            </a:r>
          </a:p>
          <a:p>
            <a:pPr defTabSz="1280160" fontAlgn="auto">
              <a:spcBef>
                <a:spcPts val="0"/>
              </a:spcBef>
              <a:spcAft>
                <a:spcPts val="0"/>
              </a:spcAft>
              <a:defRPr/>
            </a:pPr>
            <a:r>
              <a:rPr lang="id-ID" altLang="en-US" sz="2800" b="1" dirty="0">
                <a:solidFill>
                  <a:srgbClr val="000000"/>
                </a:solidFill>
              </a:rPr>
              <a:t>Lanjutan</a:t>
            </a:r>
          </a:p>
        </p:txBody>
      </p:sp>
      <p:sp>
        <p:nvSpPr>
          <p:cNvPr id="7" name="Title 2"/>
          <p:cNvSpPr txBox="1">
            <a:spLocks/>
          </p:cNvSpPr>
          <p:nvPr/>
        </p:nvSpPr>
        <p:spPr bwMode="auto">
          <a:xfrm>
            <a:off x="614363" y="2064296"/>
            <a:ext cx="11430000" cy="4608512"/>
          </a:xfrm>
          <a:prstGeom prst="rect">
            <a:avLst/>
          </a:prstGeom>
          <a:noFill/>
          <a:ln w="9525">
            <a:noFill/>
            <a:miter lim="800000"/>
            <a:headEnd/>
            <a:tailEnd/>
          </a:ln>
        </p:spPr>
        <p:txBody>
          <a:bodyPr anchor="ctr"/>
          <a:lstStyle/>
          <a:p>
            <a:pPr marL="514350" indent="-514350" defTabSz="1280160" fontAlgn="auto">
              <a:spcBef>
                <a:spcPts val="0"/>
              </a:spcBef>
              <a:spcAft>
                <a:spcPts val="0"/>
              </a:spcAft>
              <a:defRPr/>
            </a:pPr>
            <a:r>
              <a:rPr lang="id-ID" altLang="en-US" sz="2800" b="1" dirty="0">
                <a:solidFill>
                  <a:srgbClr val="000000"/>
                </a:solidFill>
                <a:latin typeface="+mn-lt"/>
                <a:cs typeface="+mn-cs"/>
              </a:rPr>
              <a:t>3. Surat Ijin Praktek (SIP) dokter</a:t>
            </a:r>
          </a:p>
          <a:p>
            <a:pPr lvl="1">
              <a:defRPr/>
            </a:pPr>
            <a:r>
              <a:rPr lang="en-US" altLang="en-US" sz="2800" b="1" dirty="0" err="1">
                <a:solidFill>
                  <a:srgbClr val="000000"/>
                </a:solidFill>
              </a:rPr>
              <a:t>Terdapat</a:t>
            </a:r>
            <a:r>
              <a:rPr lang="en-US" altLang="en-US" sz="2800" b="1" dirty="0">
                <a:solidFill>
                  <a:srgbClr val="000000"/>
                </a:solidFill>
              </a:rPr>
              <a:t> 3 (</a:t>
            </a:r>
            <a:r>
              <a:rPr lang="en-US" altLang="en-US" sz="2800" b="1" dirty="0" err="1">
                <a:solidFill>
                  <a:srgbClr val="000000"/>
                </a:solidFill>
              </a:rPr>
              <a:t>tiga</a:t>
            </a:r>
            <a:r>
              <a:rPr lang="en-US" altLang="en-US" sz="2800" b="1" dirty="0">
                <a:solidFill>
                  <a:srgbClr val="000000"/>
                </a:solidFill>
              </a:rPr>
              <a:t>) </a:t>
            </a:r>
            <a:r>
              <a:rPr lang="en-US" altLang="en-US" sz="2800" b="1" dirty="0" err="1">
                <a:solidFill>
                  <a:srgbClr val="000000"/>
                </a:solidFill>
              </a:rPr>
              <a:t>dokter</a:t>
            </a:r>
            <a:r>
              <a:rPr lang="en-US" altLang="en-US" sz="2800" b="1" dirty="0">
                <a:solidFill>
                  <a:srgbClr val="000000"/>
                </a:solidFill>
              </a:rPr>
              <a:t> yang SIP </a:t>
            </a:r>
            <a:r>
              <a:rPr lang="en-US" altLang="en-US" sz="2800" b="1" dirty="0" err="1">
                <a:solidFill>
                  <a:srgbClr val="000000"/>
                </a:solidFill>
              </a:rPr>
              <a:t>nya</a:t>
            </a:r>
            <a:r>
              <a:rPr lang="en-US" altLang="en-US" sz="2800" b="1" dirty="0">
                <a:solidFill>
                  <a:srgbClr val="000000"/>
                </a:solidFill>
              </a:rPr>
              <a:t> </a:t>
            </a:r>
            <a:r>
              <a:rPr lang="en-US" altLang="en-US" sz="2800" b="1" dirty="0" err="1">
                <a:solidFill>
                  <a:srgbClr val="000000"/>
                </a:solidFill>
              </a:rPr>
              <a:t>akan</a:t>
            </a:r>
            <a:r>
              <a:rPr lang="en-US" altLang="en-US" sz="2800" b="1" dirty="0">
                <a:solidFill>
                  <a:srgbClr val="000000"/>
                </a:solidFill>
              </a:rPr>
              <a:t> </a:t>
            </a:r>
            <a:r>
              <a:rPr lang="en-US" altLang="en-US" sz="2800" b="1" dirty="0" err="1">
                <a:solidFill>
                  <a:srgbClr val="000000"/>
                </a:solidFill>
              </a:rPr>
              <a:t>habis</a:t>
            </a:r>
            <a:r>
              <a:rPr lang="en-US" altLang="en-US" sz="2800" b="1" dirty="0">
                <a:solidFill>
                  <a:srgbClr val="000000"/>
                </a:solidFill>
              </a:rPr>
              <a:t> &lt; 3 </a:t>
            </a:r>
            <a:r>
              <a:rPr lang="en-US" altLang="en-US" sz="2800" b="1" dirty="0" err="1">
                <a:solidFill>
                  <a:srgbClr val="000000"/>
                </a:solidFill>
              </a:rPr>
              <a:t>bulan</a:t>
            </a:r>
            <a:r>
              <a:rPr lang="en-US" altLang="en-US" sz="2800" b="1" dirty="0">
                <a:solidFill>
                  <a:srgbClr val="000000"/>
                </a:solidFill>
              </a:rPr>
              <a:t>, </a:t>
            </a:r>
            <a:r>
              <a:rPr lang="en-US" altLang="en-US" sz="2800" b="1" dirty="0" err="1">
                <a:solidFill>
                  <a:srgbClr val="000000"/>
                </a:solidFill>
              </a:rPr>
              <a:t>atasnama</a:t>
            </a:r>
            <a:r>
              <a:rPr lang="en-US" altLang="en-US" sz="2800" b="1" dirty="0">
                <a:solidFill>
                  <a:srgbClr val="000000"/>
                </a:solidFill>
              </a:rPr>
              <a:t> :</a:t>
            </a:r>
          </a:p>
          <a:p>
            <a:pPr lvl="1">
              <a:defRPr/>
            </a:pPr>
            <a:endParaRPr lang="en-US" altLang="en-US" sz="2800" b="1" dirty="0">
              <a:solidFill>
                <a:srgbClr val="000000"/>
              </a:solidFill>
            </a:endParaRPr>
          </a:p>
          <a:p>
            <a:pPr lvl="1">
              <a:defRPr/>
            </a:pPr>
            <a:r>
              <a:rPr lang="en-US" altLang="en-US" sz="2800" b="1" dirty="0">
                <a:solidFill>
                  <a:srgbClr val="000000"/>
                </a:solidFill>
              </a:rPr>
              <a:t>1. dr. Donny </a:t>
            </a:r>
            <a:r>
              <a:rPr lang="en-US" altLang="en-US" sz="2800" b="1" dirty="0" err="1">
                <a:solidFill>
                  <a:srgbClr val="000000"/>
                </a:solidFill>
              </a:rPr>
              <a:t>Wisnhu</a:t>
            </a:r>
            <a:r>
              <a:rPr lang="en-US" altLang="en-US" sz="2800" b="1" dirty="0">
                <a:solidFill>
                  <a:srgbClr val="000000"/>
                </a:solidFill>
              </a:rPr>
              <a:t> Chandra, </a:t>
            </a:r>
            <a:r>
              <a:rPr lang="en-US" altLang="en-US" sz="2800" b="1" dirty="0" err="1">
                <a:solidFill>
                  <a:srgbClr val="000000"/>
                </a:solidFill>
              </a:rPr>
              <a:t>Sp.M</a:t>
            </a:r>
            <a:r>
              <a:rPr lang="en-US" altLang="en-US" sz="2800" b="1" dirty="0">
                <a:solidFill>
                  <a:srgbClr val="000000"/>
                </a:solidFill>
              </a:rPr>
              <a:t>, STR </a:t>
            </a:r>
            <a:r>
              <a:rPr lang="en-US" altLang="en-US" sz="2800" b="1" dirty="0" err="1">
                <a:solidFill>
                  <a:srgbClr val="000000"/>
                </a:solidFill>
              </a:rPr>
              <a:t>sudah</a:t>
            </a:r>
            <a:r>
              <a:rPr lang="en-US" altLang="en-US" sz="2800" b="1" dirty="0">
                <a:solidFill>
                  <a:srgbClr val="000000"/>
                </a:solidFill>
              </a:rPr>
              <a:t> </a:t>
            </a:r>
            <a:r>
              <a:rPr lang="en-US" altLang="en-US" sz="2800" b="1" dirty="0" err="1">
                <a:solidFill>
                  <a:srgbClr val="000000"/>
                </a:solidFill>
              </a:rPr>
              <a:t>terbit</a:t>
            </a:r>
            <a:r>
              <a:rPr lang="en-US" altLang="en-US" sz="2800" b="1" dirty="0">
                <a:solidFill>
                  <a:srgbClr val="000000"/>
                </a:solidFill>
              </a:rPr>
              <a:t>   dan </a:t>
            </a:r>
            <a:r>
              <a:rPr lang="en-US" altLang="en-US" sz="2800" b="1" dirty="0" err="1">
                <a:solidFill>
                  <a:srgbClr val="000000"/>
                </a:solidFill>
              </a:rPr>
              <a:t>sudah</a:t>
            </a:r>
            <a:r>
              <a:rPr lang="en-US" altLang="en-US" sz="2800" b="1" dirty="0">
                <a:solidFill>
                  <a:srgbClr val="000000"/>
                </a:solidFill>
              </a:rPr>
              <a:t> </a:t>
            </a:r>
            <a:r>
              <a:rPr lang="en-US" altLang="en-US" sz="2800" b="1" dirty="0" err="1">
                <a:solidFill>
                  <a:srgbClr val="000000"/>
                </a:solidFill>
              </a:rPr>
              <a:t>dalam</a:t>
            </a:r>
            <a:r>
              <a:rPr lang="en-US" altLang="en-US" sz="2800" b="1" dirty="0">
                <a:solidFill>
                  <a:srgbClr val="000000"/>
                </a:solidFill>
              </a:rPr>
              <a:t> proses </a:t>
            </a:r>
            <a:r>
              <a:rPr lang="en-US" altLang="en-US" sz="2800" b="1" dirty="0" err="1">
                <a:solidFill>
                  <a:srgbClr val="000000"/>
                </a:solidFill>
              </a:rPr>
              <a:t>pengurusan</a:t>
            </a:r>
            <a:r>
              <a:rPr lang="en-US" altLang="en-US" sz="2800" b="1" dirty="0">
                <a:solidFill>
                  <a:srgbClr val="000000"/>
                </a:solidFill>
              </a:rPr>
              <a:t> SIP di SSW.</a:t>
            </a:r>
          </a:p>
          <a:p>
            <a:pPr lvl="1">
              <a:defRPr/>
            </a:pPr>
            <a:endParaRPr lang="en-US" altLang="en-US" sz="2800" b="1" dirty="0">
              <a:solidFill>
                <a:srgbClr val="000000"/>
              </a:solidFill>
            </a:endParaRPr>
          </a:p>
          <a:p>
            <a:pPr lvl="1">
              <a:defRPr/>
            </a:pPr>
            <a:r>
              <a:rPr lang="en-US" altLang="en-US" sz="2800" b="1" dirty="0">
                <a:solidFill>
                  <a:srgbClr val="000000"/>
                </a:solidFill>
              </a:rPr>
              <a:t>2. dr. Astrid </a:t>
            </a:r>
            <a:r>
              <a:rPr lang="en-US" altLang="en-US" sz="2800" b="1" dirty="0" err="1">
                <a:solidFill>
                  <a:srgbClr val="000000"/>
                </a:solidFill>
              </a:rPr>
              <a:t>Widiasari</a:t>
            </a:r>
            <a:r>
              <a:rPr lang="en-US" altLang="en-US" sz="2800" b="1" dirty="0">
                <a:solidFill>
                  <a:srgbClr val="000000"/>
                </a:solidFill>
              </a:rPr>
              <a:t>, Sp. Rad, proses </a:t>
            </a:r>
            <a:r>
              <a:rPr lang="en-US" altLang="en-US" sz="2800" b="1" dirty="0" err="1">
                <a:solidFill>
                  <a:srgbClr val="000000"/>
                </a:solidFill>
              </a:rPr>
              <a:t>pengurusan</a:t>
            </a:r>
            <a:r>
              <a:rPr lang="en-US" altLang="en-US" sz="2800" b="1" dirty="0">
                <a:solidFill>
                  <a:srgbClr val="000000"/>
                </a:solidFill>
              </a:rPr>
              <a:t> STR.</a:t>
            </a:r>
          </a:p>
          <a:p>
            <a:pPr lvl="1">
              <a:defRPr/>
            </a:pPr>
            <a:endParaRPr lang="en-US" altLang="en-US" sz="2800" b="1" dirty="0">
              <a:solidFill>
                <a:srgbClr val="000000"/>
              </a:solidFill>
            </a:endParaRPr>
          </a:p>
          <a:p>
            <a:pPr lvl="1">
              <a:defRPr/>
            </a:pPr>
            <a:r>
              <a:rPr lang="en-US" altLang="en-US" sz="2800" b="1" dirty="0">
                <a:solidFill>
                  <a:srgbClr val="000000"/>
                </a:solidFill>
              </a:rPr>
              <a:t>3. dr. </a:t>
            </a:r>
            <a:r>
              <a:rPr lang="en-US" altLang="en-US" sz="2800" b="1" dirty="0" err="1">
                <a:solidFill>
                  <a:srgbClr val="000000"/>
                </a:solidFill>
              </a:rPr>
              <a:t>Cahyo</a:t>
            </a:r>
            <a:r>
              <a:rPr lang="en-US" altLang="en-US" sz="2800" b="1" dirty="0">
                <a:solidFill>
                  <a:srgbClr val="000000"/>
                </a:solidFill>
              </a:rPr>
              <a:t> Wibisono, Sp. PD, proses </a:t>
            </a:r>
            <a:r>
              <a:rPr lang="en-US" altLang="en-US" sz="2800" b="1" dirty="0" err="1">
                <a:solidFill>
                  <a:srgbClr val="000000"/>
                </a:solidFill>
              </a:rPr>
              <a:t>pengurusan</a:t>
            </a:r>
            <a:r>
              <a:rPr lang="en-US" altLang="en-US" sz="2800" b="1" dirty="0">
                <a:solidFill>
                  <a:srgbClr val="000000"/>
                </a:solidFill>
              </a:rPr>
              <a:t> STR.</a:t>
            </a:r>
          </a:p>
        </p:txBody>
      </p:sp>
    </p:spTree>
    <p:extLst>
      <p:ext uri="{BB962C8B-B14F-4D97-AF65-F5344CB8AC3E}">
        <p14:creationId xmlns:p14="http://schemas.microsoft.com/office/powerpoint/2010/main" val="465576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B4F15-1689-7F64-FC4A-AA7072A6D8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565" y="264096"/>
            <a:ext cx="8404470" cy="9073008"/>
          </a:xfrm>
          <a:prstGeom prst="rect">
            <a:avLst/>
          </a:prstGeom>
          <a:ln>
            <a:solidFill>
              <a:schemeClr val="accent1">
                <a:lumMod val="75000"/>
              </a:schemeClr>
            </a:solidFill>
          </a:ln>
        </p:spPr>
      </p:pic>
    </p:spTree>
    <p:extLst>
      <p:ext uri="{BB962C8B-B14F-4D97-AF65-F5344CB8AC3E}">
        <p14:creationId xmlns:p14="http://schemas.microsoft.com/office/powerpoint/2010/main" val="3164883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640080" y="163296"/>
            <a:ext cx="10453464" cy="502992"/>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chor="b">
            <a:noAutofit/>
          </a:bodyPr>
          <a:lstStyle/>
          <a:p>
            <a:pPr>
              <a:lnSpc>
                <a:spcPct val="100000"/>
              </a:lnSpc>
            </a:pPr>
            <a:r>
              <a:rPr lang="id-ID" sz="2800" b="1" cap="small" spc="-1">
                <a:solidFill>
                  <a:srgbClr val="575F6D"/>
                </a:solidFill>
                <a:latin typeface="Century Schoolbook"/>
              </a:rPr>
              <a:t>Permasalahan Yang Dihadapi</a:t>
            </a:r>
            <a:endParaRPr lang="id-ID" sz="2800" spc="-1">
              <a:latin typeface="Arial"/>
            </a:endParaRPr>
          </a:p>
        </p:txBody>
      </p:sp>
      <p:graphicFrame>
        <p:nvGraphicFramePr>
          <p:cNvPr id="310" name="Table 2"/>
          <p:cNvGraphicFramePr/>
          <p:nvPr>
            <p:extLst>
              <p:ext uri="{D42A27DB-BD31-4B8C-83A1-F6EECF244321}">
                <p14:modId xmlns:p14="http://schemas.microsoft.com/office/powerpoint/2010/main" val="807744535"/>
              </p:ext>
            </p:extLst>
          </p:nvPr>
        </p:nvGraphicFramePr>
        <p:xfrm>
          <a:off x="251496" y="1070496"/>
          <a:ext cx="12206880" cy="8000760"/>
        </p:xfrm>
        <a:graphic>
          <a:graphicData uri="http://schemas.openxmlformats.org/drawingml/2006/table">
            <a:tbl>
              <a:tblPr/>
              <a:tblGrid>
                <a:gridCol w="751968">
                  <a:extLst>
                    <a:ext uri="{9D8B030D-6E8A-4147-A177-3AD203B41FA5}">
                      <a16:colId xmlns:a16="http://schemas.microsoft.com/office/drawing/2014/main" val="20000"/>
                    </a:ext>
                  </a:extLst>
                </a:gridCol>
                <a:gridCol w="5195736">
                  <a:extLst>
                    <a:ext uri="{9D8B030D-6E8A-4147-A177-3AD203B41FA5}">
                      <a16:colId xmlns:a16="http://schemas.microsoft.com/office/drawing/2014/main" val="20001"/>
                    </a:ext>
                  </a:extLst>
                </a:gridCol>
                <a:gridCol w="1634976">
                  <a:extLst>
                    <a:ext uri="{9D8B030D-6E8A-4147-A177-3AD203B41FA5}">
                      <a16:colId xmlns:a16="http://schemas.microsoft.com/office/drawing/2014/main" val="20002"/>
                    </a:ext>
                  </a:extLst>
                </a:gridCol>
                <a:gridCol w="4624200">
                  <a:extLst>
                    <a:ext uri="{9D8B030D-6E8A-4147-A177-3AD203B41FA5}">
                      <a16:colId xmlns:a16="http://schemas.microsoft.com/office/drawing/2014/main" val="20003"/>
                    </a:ext>
                  </a:extLst>
                </a:gridCol>
              </a:tblGrid>
              <a:tr h="716688">
                <a:tc>
                  <a:txBody>
                    <a:bodyPr/>
                    <a:lstStyle/>
                    <a:p>
                      <a:pPr algn="ctr">
                        <a:lnSpc>
                          <a:spcPct val="100000"/>
                        </a:lnSpc>
                      </a:pPr>
                      <a:r>
                        <a:rPr lang="id-ID" sz="1700" b="1" strike="noStrike" spc="-1" dirty="0">
                          <a:solidFill>
                            <a:srgbClr val="FFFFFF"/>
                          </a:solidFill>
                          <a:latin typeface="Century Schoolbook"/>
                        </a:rPr>
                        <a:t>NO.</a:t>
                      </a:r>
                      <a:endParaRPr lang="id-ID" sz="1700" b="0" strike="noStrike" spc="-1" dirty="0">
                        <a:latin typeface="Arial"/>
                      </a:endParaRPr>
                    </a:p>
                  </a:txBody>
                  <a:tcPr marL="100800" marR="10080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a:solidFill>
                            <a:srgbClr val="FFFFFF"/>
                          </a:solidFill>
                          <a:latin typeface="Century Schoolbook"/>
                        </a:rPr>
                        <a:t>PERMASALAHAN</a:t>
                      </a:r>
                      <a:endParaRPr lang="id-ID" sz="1700" b="0" strike="noStrike" spc="-1">
                        <a:latin typeface="Arial"/>
                      </a:endParaRPr>
                    </a:p>
                  </a:txBody>
                  <a:tcPr marL="100800" marR="10080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dirty="0">
                          <a:solidFill>
                            <a:srgbClr val="FFFFFF"/>
                          </a:solidFill>
                          <a:latin typeface="Century Schoolbook"/>
                        </a:rPr>
                        <a:t>RUANG</a:t>
                      </a:r>
                      <a:br>
                        <a:rPr sz="2500" dirty="0"/>
                      </a:br>
                      <a:r>
                        <a:rPr lang="id-ID" sz="1700" b="1" strike="noStrike" spc="-1" dirty="0">
                          <a:solidFill>
                            <a:srgbClr val="FFFFFF"/>
                          </a:solidFill>
                          <a:latin typeface="Century Schoolbook"/>
                        </a:rPr>
                        <a:t>LINGKUP </a:t>
                      </a:r>
                      <a:endParaRPr lang="id-ID" sz="1700" b="0" strike="noStrike" spc="-1" dirty="0">
                        <a:latin typeface="Arial"/>
                      </a:endParaRPr>
                    </a:p>
                  </a:txBody>
                  <a:tcPr marL="100800" marR="10080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tc>
                  <a:txBody>
                    <a:bodyPr/>
                    <a:lstStyle/>
                    <a:p>
                      <a:pPr algn="ctr">
                        <a:lnSpc>
                          <a:spcPct val="100000"/>
                        </a:lnSpc>
                      </a:pPr>
                      <a:r>
                        <a:rPr lang="id-ID" sz="1700" b="1" strike="noStrike" spc="-1" dirty="0">
                          <a:solidFill>
                            <a:srgbClr val="FFFFFF"/>
                          </a:solidFill>
                          <a:latin typeface="Century Schoolbook"/>
                        </a:rPr>
                        <a:t>UPAYA PENYELESAIAN</a:t>
                      </a:r>
                      <a:endParaRPr lang="id-ID" sz="1700" b="0" strike="noStrike" spc="-1" dirty="0">
                        <a:latin typeface="Arial"/>
                      </a:endParaRPr>
                    </a:p>
                  </a:txBody>
                  <a:tcPr marL="100800" marR="100800" marT="64008" marB="64008">
                    <a:lnL w="12240">
                      <a:solidFill>
                        <a:srgbClr val="FFFFFF"/>
                      </a:solidFill>
                    </a:lnL>
                    <a:lnR w="12240">
                      <a:solidFill>
                        <a:srgbClr val="FFFFFF"/>
                      </a:solidFill>
                    </a:lnR>
                    <a:lnT w="12240">
                      <a:solidFill>
                        <a:srgbClr val="FFFFFF"/>
                      </a:solidFill>
                    </a:lnT>
                    <a:lnB w="38160">
                      <a:solidFill>
                        <a:srgbClr val="FFFFFF"/>
                      </a:solidFill>
                    </a:lnB>
                    <a:solidFill>
                      <a:srgbClr val="FE8637"/>
                    </a:solidFill>
                  </a:tcPr>
                </a:tc>
                <a:extLst>
                  <a:ext uri="{0D108BD9-81ED-4DB2-BD59-A6C34878D82A}">
                    <a16:rowId xmlns:a16="http://schemas.microsoft.com/office/drawing/2014/main" val="10000"/>
                  </a:ext>
                </a:extLst>
              </a:tr>
              <a:tr h="717696">
                <a:tc>
                  <a:txBody>
                    <a:bodyPr/>
                    <a:lstStyle/>
                    <a:p>
                      <a:pPr algn="ctr">
                        <a:lnSpc>
                          <a:spcPct val="100000"/>
                        </a:lnSpc>
                      </a:pPr>
                      <a:r>
                        <a:rPr lang="id-ID" sz="1700" b="0" strike="noStrike" spc="-1" dirty="0">
                          <a:solidFill>
                            <a:srgbClr val="000000"/>
                          </a:solidFill>
                          <a:latin typeface="Century Schoolbook"/>
                        </a:rPr>
                        <a:t>1.</a:t>
                      </a:r>
                    </a:p>
                    <a:p>
                      <a:pPr algn="ctr">
                        <a:lnSpc>
                          <a:spcPct val="100000"/>
                        </a:lnSpc>
                      </a:pPr>
                      <a:endParaRPr lang="id-ID" sz="1700" b="0" strike="noStrike" spc="-1" dirty="0">
                        <a:solidFill>
                          <a:srgbClr val="000000"/>
                        </a:solidFill>
                        <a:latin typeface="Century Schoolbook"/>
                      </a:endParaRPr>
                    </a:p>
                    <a:p>
                      <a:pPr algn="ctr">
                        <a:lnSpc>
                          <a:spcPct val="100000"/>
                        </a:lnSpc>
                      </a:pPr>
                      <a:endParaRPr lang="id-ID" sz="1700" b="0" strike="noStrike" spc="-1" dirty="0">
                        <a:solidFill>
                          <a:srgbClr val="000000"/>
                        </a:solidFill>
                        <a:latin typeface="Century Schoolbook"/>
                      </a:endParaRPr>
                    </a:p>
                    <a:p>
                      <a:pPr algn="ctr">
                        <a:lnSpc>
                          <a:spcPct val="100000"/>
                        </a:lnSpc>
                      </a:pPr>
                      <a:endParaRPr lang="id-ID" sz="1700" b="0" strike="noStrike" spc="-1" dirty="0">
                        <a:solidFill>
                          <a:srgbClr val="000000"/>
                        </a:solidFill>
                        <a:latin typeface="Century Schoolbook"/>
                      </a:endParaRPr>
                    </a:p>
                    <a:p>
                      <a:pPr algn="ctr">
                        <a:lnSpc>
                          <a:spcPct val="100000"/>
                        </a:lnSpc>
                      </a:pPr>
                      <a:endParaRPr lang="id-ID" sz="1700" b="0" strike="noStrike" spc="-1" dirty="0">
                        <a:solidFill>
                          <a:srgbClr val="000000"/>
                        </a:solidFill>
                        <a:latin typeface="Century Schoolbook"/>
                      </a:endParaRPr>
                    </a:p>
                    <a:p>
                      <a:pPr algn="ctr">
                        <a:lnSpc>
                          <a:spcPct val="100000"/>
                        </a:lnSpc>
                      </a:pPr>
                      <a:r>
                        <a:rPr lang="id-ID" sz="1700" b="0" strike="noStrike" spc="-1" dirty="0">
                          <a:solidFill>
                            <a:srgbClr val="000000"/>
                          </a:solidFill>
                          <a:latin typeface="Century Schoolbook"/>
                        </a:rPr>
                        <a:t>2.</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Pencetakan</a:t>
                      </a:r>
                      <a:r>
                        <a:rPr lang="en-US" sz="1700" b="0" strike="noStrike" spc="-1" dirty="0">
                          <a:latin typeface="Arial"/>
                        </a:rPr>
                        <a:t> SEP yang </a:t>
                      </a:r>
                      <a:r>
                        <a:rPr lang="en-US" sz="1700" b="0" strike="noStrike" spc="-1" dirty="0" err="1">
                          <a:latin typeface="Arial"/>
                        </a:rPr>
                        <a:t>tidak</a:t>
                      </a:r>
                      <a:r>
                        <a:rPr lang="en-US" sz="1700" b="0" strike="noStrike" spc="-1" dirty="0">
                          <a:latin typeface="Arial"/>
                        </a:rPr>
                        <a:t> </a:t>
                      </a:r>
                      <a:r>
                        <a:rPr lang="en-US" sz="1700" b="0" strike="noStrike" spc="-1" dirty="0" err="1">
                          <a:latin typeface="Arial"/>
                        </a:rPr>
                        <a:t>tersimpan</a:t>
                      </a:r>
                      <a:r>
                        <a:rPr lang="en-US" sz="1700" b="0" strike="noStrike" spc="-1" dirty="0">
                          <a:latin typeface="Arial"/>
                        </a:rPr>
                        <a:t> dan/ </a:t>
                      </a:r>
                      <a:r>
                        <a:rPr lang="en-US" sz="1700" b="0" strike="noStrike" spc="-1" dirty="0" err="1">
                          <a:latin typeface="Arial"/>
                        </a:rPr>
                        <a:t>atau</a:t>
                      </a:r>
                      <a:r>
                        <a:rPr lang="en-US" sz="1700" b="0" strike="noStrike" spc="-1" dirty="0">
                          <a:latin typeface="Arial"/>
                        </a:rPr>
                        <a:t> </a:t>
                      </a:r>
                      <a:r>
                        <a:rPr lang="en-US" sz="1700" b="0" strike="noStrike" spc="-1" dirty="0" err="1">
                          <a:latin typeface="Arial"/>
                        </a:rPr>
                        <a:t>tersimpan</a:t>
                      </a:r>
                      <a:r>
                        <a:rPr lang="en-US" sz="1700" b="0" strike="noStrike" spc="-1" dirty="0">
                          <a:latin typeface="Arial"/>
                        </a:rPr>
                        <a:t> </a:t>
                      </a:r>
                      <a:r>
                        <a:rPr lang="en-US" sz="1700" b="0" strike="noStrike" spc="-1" dirty="0" err="1">
                          <a:latin typeface="Arial"/>
                        </a:rPr>
                        <a:t>dengan</a:t>
                      </a:r>
                      <a:r>
                        <a:rPr lang="en-US" sz="1700" b="0" strike="noStrike" spc="-1" dirty="0">
                          <a:latin typeface="Arial"/>
                        </a:rPr>
                        <a:t> </a:t>
                      </a:r>
                      <a:r>
                        <a:rPr lang="en-US" sz="1700" b="0" strike="noStrike" spc="-1" dirty="0" err="1">
                          <a:latin typeface="Arial"/>
                        </a:rPr>
                        <a:t>identitas</a:t>
                      </a:r>
                      <a:r>
                        <a:rPr lang="en-US" sz="1700" b="0" strike="noStrike" spc="-1" dirty="0">
                          <a:latin typeface="Arial"/>
                        </a:rPr>
                        <a:t> </a:t>
                      </a:r>
                      <a:r>
                        <a:rPr lang="en-US" sz="1700" b="0" strike="noStrike" spc="-1" dirty="0" err="1">
                          <a:latin typeface="Arial"/>
                        </a:rPr>
                        <a:t>pasien</a:t>
                      </a:r>
                      <a:r>
                        <a:rPr lang="en-US" sz="1700" b="0" strike="noStrike" spc="-1" dirty="0">
                          <a:latin typeface="Arial"/>
                        </a:rPr>
                        <a:t> lain </a:t>
                      </a:r>
                      <a:r>
                        <a:rPr lang="en-US" sz="1700" b="0" strike="noStrike" spc="-1" dirty="0" err="1">
                          <a:latin typeface="Arial"/>
                        </a:rPr>
                        <a:t>masih</a:t>
                      </a:r>
                      <a:r>
                        <a:rPr lang="en-US" sz="1700" b="0" strike="noStrike" spc="-1" dirty="0">
                          <a:latin typeface="Arial"/>
                        </a:rPr>
                        <a:t> </a:t>
                      </a:r>
                      <a:r>
                        <a:rPr lang="en-US" sz="1700" b="0" strike="noStrike" spc="-1" dirty="0" err="1">
                          <a:latin typeface="Arial"/>
                        </a:rPr>
                        <a:t>beberapa</a:t>
                      </a:r>
                      <a:r>
                        <a:rPr lang="en-US" sz="1700" b="0" strike="noStrike" spc="-1" dirty="0">
                          <a:latin typeface="Arial"/>
                        </a:rPr>
                        <a:t> kali </a:t>
                      </a:r>
                      <a:r>
                        <a:rPr lang="en-US" sz="1700" b="0" strike="noStrike" spc="-1" dirty="0" err="1">
                          <a:latin typeface="Arial"/>
                        </a:rPr>
                        <a:t>terjadi</a:t>
                      </a:r>
                      <a:r>
                        <a:rPr lang="en-US" sz="1700" b="0" strike="noStrike" spc="-1" dirty="0">
                          <a:latin typeface="Arial"/>
                        </a:rPr>
                        <a:t>, dan </a:t>
                      </a:r>
                      <a:r>
                        <a:rPr lang="en-US" sz="1700" b="0" strike="noStrike" spc="-1" dirty="0" err="1">
                          <a:latin typeface="Arial"/>
                        </a:rPr>
                        <a:t>baru</a:t>
                      </a:r>
                      <a:r>
                        <a:rPr lang="en-US" sz="1700" b="0" strike="noStrike" spc="-1" dirty="0">
                          <a:latin typeface="Arial"/>
                        </a:rPr>
                        <a:t> </a:t>
                      </a:r>
                      <a:r>
                        <a:rPr lang="en-US" sz="1700" b="0" strike="noStrike" spc="-1" dirty="0" err="1">
                          <a:latin typeface="Arial"/>
                        </a:rPr>
                        <a:t>diketahui</a:t>
                      </a:r>
                      <a:r>
                        <a:rPr lang="en-US" sz="1700" b="0" strike="noStrike" spc="-1" dirty="0">
                          <a:latin typeface="Arial"/>
                        </a:rPr>
                        <a:t> </a:t>
                      </a:r>
                      <a:r>
                        <a:rPr lang="en-US" sz="1700" b="0" strike="noStrike" spc="-1" dirty="0" err="1">
                          <a:latin typeface="Arial"/>
                        </a:rPr>
                        <a:t>saat</a:t>
                      </a:r>
                      <a:r>
                        <a:rPr lang="en-US" sz="1700" b="0" strike="noStrike" spc="-1" dirty="0">
                          <a:latin typeface="Arial"/>
                        </a:rPr>
                        <a:t> </a:t>
                      </a:r>
                      <a:r>
                        <a:rPr lang="en-US" sz="1700" b="0" strike="noStrike" spc="-1" dirty="0" err="1">
                          <a:latin typeface="Arial"/>
                        </a:rPr>
                        <a:t>dilakukan</a:t>
                      </a:r>
                      <a:r>
                        <a:rPr lang="en-US" sz="1700" b="0" strike="noStrike" spc="-1" dirty="0">
                          <a:latin typeface="Arial"/>
                        </a:rPr>
                        <a:t> </a:t>
                      </a:r>
                      <a:r>
                        <a:rPr lang="en-US" sz="1700" b="0" strike="noStrike" spc="-1" dirty="0" err="1">
                          <a:latin typeface="Arial"/>
                        </a:rPr>
                        <a:t>pemberkasan</a:t>
                      </a:r>
                      <a:r>
                        <a:rPr lang="en-US" sz="1700" b="0" strike="noStrike" spc="-1" dirty="0">
                          <a:latin typeface="Arial"/>
                        </a:rPr>
                        <a:t>.</a:t>
                      </a:r>
                      <a:endParaRPr lang="id-ID" sz="1700" b="0" strike="noStrike" spc="-1" dirty="0">
                        <a:latin typeface="Arial"/>
                      </a:endParaRPr>
                    </a:p>
                    <a:p>
                      <a:pPr>
                        <a:lnSpc>
                          <a:spcPct val="100000"/>
                        </a:lnSpc>
                      </a:pPr>
                      <a:endParaRPr lang="id-ID" sz="1700" b="0" strike="noStrike" spc="-1" dirty="0">
                        <a:latin typeface="Arial"/>
                      </a:endParaRPr>
                    </a:p>
                    <a:p>
                      <a:pPr>
                        <a:lnSpc>
                          <a:spcPct val="100000"/>
                        </a:lnSpc>
                      </a:pPr>
                      <a:r>
                        <a:rPr lang="id-ID" sz="1700" b="0" strike="noStrike" spc="-1" baseline="0" dirty="0">
                          <a:latin typeface="Arial"/>
                        </a:rPr>
                        <a:t>Kasus JR yang sudah terbit Jaminan, pada aplikasi monitoring insiden, masih belum terupdate, sehingga belum dapat dijamin oleh BPJS Kesehatan saat plafon JR sudah habis, karena SEP masih terflaging JR, aplikasi monitoring insiden cenderung tidak terproses / tidak dapat di akses</a:t>
                      </a:r>
                      <a:endParaRPr lang="en-US" sz="1700" b="0" strike="noStrike" spc="-1" baseline="0"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err="1">
                          <a:latin typeface="Arial"/>
                        </a:rPr>
                        <a:t>Kepesertaan</a:t>
                      </a:r>
                      <a:endParaRPr lang="id-ID" sz="1700" b="0" strike="noStrike" spc="-1" dirty="0">
                        <a:latin typeface="Arial"/>
                      </a:endParaRPr>
                    </a:p>
                    <a:p>
                      <a:pPr algn="ctr">
                        <a:lnSpc>
                          <a:spcPct val="100000"/>
                        </a:lnSpc>
                      </a:pPr>
                      <a:endParaRPr lang="id-ID" sz="1700" b="0" strike="noStrike" spc="-1" dirty="0">
                        <a:latin typeface="Arial"/>
                      </a:endParaRPr>
                    </a:p>
                    <a:p>
                      <a:pPr algn="ctr">
                        <a:lnSpc>
                          <a:spcPct val="100000"/>
                        </a:lnSpc>
                      </a:pPr>
                      <a:endParaRPr lang="id-ID" sz="1700" b="0" strike="noStrike" spc="-1" dirty="0">
                        <a:latin typeface="Arial"/>
                      </a:endParaRPr>
                    </a:p>
                    <a:p>
                      <a:pPr algn="ctr">
                        <a:lnSpc>
                          <a:spcPct val="100000"/>
                        </a:lnSpc>
                      </a:pPr>
                      <a:endParaRPr lang="id-ID" sz="1700" b="0" strike="noStrike" spc="-1" dirty="0">
                        <a:latin typeface="Arial"/>
                      </a:endParaRPr>
                    </a:p>
                    <a:p>
                      <a:pPr algn="ctr">
                        <a:lnSpc>
                          <a:spcPct val="100000"/>
                        </a:lnSpc>
                      </a:pPr>
                      <a:endParaRPr lang="id-ID" sz="1700" b="0" strike="noStrike" spc="-1" dirty="0">
                        <a:latin typeface="Arial"/>
                      </a:endParaRPr>
                    </a:p>
                    <a:p>
                      <a:pPr algn="ctr">
                        <a:lnSpc>
                          <a:spcPct val="100000"/>
                        </a:lnSpc>
                      </a:pPr>
                      <a:r>
                        <a:rPr lang="id-ID" sz="1700" b="0" strike="noStrike" spc="-1" dirty="0">
                          <a:latin typeface="Arial"/>
                        </a:rPr>
                        <a:t>Kepesertaan</a:t>
                      </a: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Pengecekan</a:t>
                      </a:r>
                      <a:r>
                        <a:rPr lang="en-US" sz="1700" b="0" strike="noStrike" spc="-1" dirty="0">
                          <a:latin typeface="Arial"/>
                        </a:rPr>
                        <a:t> </a:t>
                      </a:r>
                      <a:r>
                        <a:rPr lang="en-US" sz="1700" b="0" strike="noStrike" spc="-1" dirty="0" err="1">
                          <a:latin typeface="Arial"/>
                        </a:rPr>
                        <a:t>ulang</a:t>
                      </a:r>
                      <a:r>
                        <a:rPr lang="en-US" sz="1700" b="0" strike="noStrike" spc="-1" dirty="0">
                          <a:latin typeface="Arial"/>
                        </a:rPr>
                        <a:t> </a:t>
                      </a:r>
                      <a:r>
                        <a:rPr lang="en-US" sz="1700" b="0" strike="noStrike" spc="-1" dirty="0" err="1">
                          <a:latin typeface="Arial"/>
                        </a:rPr>
                        <a:t>saat</a:t>
                      </a:r>
                      <a:r>
                        <a:rPr lang="en-US" sz="1700" b="0" strike="noStrike" spc="-1" dirty="0">
                          <a:latin typeface="Arial"/>
                        </a:rPr>
                        <a:t> </a:t>
                      </a:r>
                      <a:r>
                        <a:rPr lang="en-US" sz="1700" b="0" strike="noStrike" spc="-1" dirty="0" err="1">
                          <a:latin typeface="Arial"/>
                        </a:rPr>
                        <a:t>pencetakan</a:t>
                      </a:r>
                      <a:r>
                        <a:rPr lang="en-US" sz="1700" b="0" strike="noStrike" spc="-1" dirty="0">
                          <a:latin typeface="Arial"/>
                        </a:rPr>
                        <a:t> SEP (recheck oleh </a:t>
                      </a:r>
                      <a:r>
                        <a:rPr lang="en-US" sz="1700" b="0" strike="noStrike" spc="-1" dirty="0" err="1">
                          <a:latin typeface="Arial"/>
                        </a:rPr>
                        <a:t>petugas</a:t>
                      </a:r>
                      <a:r>
                        <a:rPr lang="en-US" sz="1700" b="0" strike="noStrike" spc="-1" dirty="0">
                          <a:latin typeface="Arial"/>
                        </a:rPr>
                        <a:t>).</a:t>
                      </a:r>
                      <a:endParaRPr lang="id-ID" sz="1700" b="0" strike="noStrike" spc="-1" dirty="0">
                        <a:latin typeface="Arial"/>
                      </a:endParaRPr>
                    </a:p>
                    <a:p>
                      <a:pPr>
                        <a:lnSpc>
                          <a:spcPct val="100000"/>
                        </a:lnSpc>
                      </a:pPr>
                      <a:endParaRPr lang="id-ID" sz="1700" b="0" strike="noStrike" spc="-1" dirty="0">
                        <a:latin typeface="Arial"/>
                      </a:endParaRPr>
                    </a:p>
                    <a:p>
                      <a:pPr>
                        <a:lnSpc>
                          <a:spcPct val="100000"/>
                        </a:lnSpc>
                      </a:pPr>
                      <a:endParaRPr lang="id-ID" sz="1700" b="0" strike="noStrike" spc="-1" dirty="0">
                        <a:latin typeface="Arial"/>
                      </a:endParaRPr>
                    </a:p>
                    <a:p>
                      <a:pPr>
                        <a:lnSpc>
                          <a:spcPct val="100000"/>
                        </a:lnSpc>
                      </a:pPr>
                      <a:endParaRPr lang="id-ID" sz="1700" b="0" strike="noStrike" spc="-1" dirty="0">
                        <a:latin typeface="Arial"/>
                      </a:endParaRPr>
                    </a:p>
                    <a:p>
                      <a:pPr>
                        <a:lnSpc>
                          <a:spcPct val="100000"/>
                        </a:lnSpc>
                      </a:pPr>
                      <a:r>
                        <a:rPr lang="id-ID" sz="1700" b="0" strike="noStrike" spc="-1" dirty="0">
                          <a:latin typeface="Arial"/>
                        </a:rPr>
                        <a:t>Meminta</a:t>
                      </a:r>
                      <a:r>
                        <a:rPr lang="id-ID" sz="1700" b="0" strike="noStrike" spc="-1" baseline="0" dirty="0">
                          <a:latin typeface="Arial"/>
                        </a:rPr>
                        <a:t> bantuan ke Verifikator BPJS Kesehatan untuk followup update status kepesertaan ke Jasa Raharja pada aplikasi Vklaim</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0002"/>
                  </a:ext>
                </a:extLst>
              </a:tr>
              <a:tr h="717696">
                <a:tc>
                  <a:txBody>
                    <a:bodyPr/>
                    <a:lstStyle/>
                    <a:p>
                      <a:pPr algn="ctr">
                        <a:lnSpc>
                          <a:spcPct val="100000"/>
                        </a:lnSpc>
                      </a:pPr>
                      <a:r>
                        <a:rPr lang="en-US" sz="1700" b="0" strike="noStrike" spc="-1" dirty="0">
                          <a:latin typeface="Arial"/>
                        </a:rPr>
                        <a:t>3.</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baseline="0" dirty="0" err="1">
                          <a:latin typeface="Arial"/>
                        </a:rPr>
                        <a:t>Sidik</a:t>
                      </a:r>
                      <a:r>
                        <a:rPr lang="en-US" sz="1700" b="0" strike="noStrike" spc="-1" baseline="0" dirty="0">
                          <a:latin typeface="Arial"/>
                        </a:rPr>
                        <a:t> </a:t>
                      </a:r>
                      <a:r>
                        <a:rPr lang="en-US" sz="1700" b="0" strike="noStrike" spc="-1" baseline="0" dirty="0" err="1">
                          <a:latin typeface="Arial"/>
                        </a:rPr>
                        <a:t>Jari</a:t>
                      </a:r>
                      <a:r>
                        <a:rPr lang="en-US" sz="1700" b="0" strike="noStrike" spc="-1" baseline="0" dirty="0">
                          <a:latin typeface="Arial"/>
                        </a:rPr>
                        <a:t> </a:t>
                      </a:r>
                      <a:r>
                        <a:rPr lang="en-US" sz="1700" b="0" strike="noStrike" spc="-1" baseline="0" dirty="0" err="1">
                          <a:latin typeface="Arial"/>
                        </a:rPr>
                        <a:t>Peserta</a:t>
                      </a:r>
                      <a:r>
                        <a:rPr lang="en-US" sz="1700" b="0" strike="noStrike" spc="-1" baseline="0" dirty="0">
                          <a:latin typeface="Arial"/>
                        </a:rPr>
                        <a:t> yang </a:t>
                      </a:r>
                      <a:r>
                        <a:rPr lang="en-US" sz="1700" b="0" strike="noStrike" spc="-1" baseline="0" dirty="0" err="1">
                          <a:latin typeface="Arial"/>
                        </a:rPr>
                        <a:t>sering</a:t>
                      </a:r>
                      <a:r>
                        <a:rPr lang="en-US" sz="1700" b="0" strike="noStrike" spc="-1" baseline="0" dirty="0">
                          <a:latin typeface="Arial"/>
                        </a:rPr>
                        <a:t> </a:t>
                      </a:r>
                      <a:r>
                        <a:rPr lang="en-US" sz="1700" b="0" strike="noStrike" spc="-1" baseline="0" dirty="0" err="1">
                          <a:latin typeface="Arial"/>
                        </a:rPr>
                        <a:t>tidak</a:t>
                      </a:r>
                      <a:r>
                        <a:rPr lang="en-US" sz="1700" b="0" strike="noStrike" spc="-1" baseline="0" dirty="0">
                          <a:latin typeface="Arial"/>
                        </a:rPr>
                        <a:t> </a:t>
                      </a:r>
                      <a:r>
                        <a:rPr lang="en-US" sz="1700" b="0" strike="noStrike" spc="-1" baseline="0" dirty="0" err="1">
                          <a:latin typeface="Arial"/>
                        </a:rPr>
                        <a:t>terbaca</a:t>
                      </a:r>
                      <a:r>
                        <a:rPr lang="en-US" sz="1700" b="0" strike="noStrike" spc="-1" baseline="0" dirty="0">
                          <a:latin typeface="Arial"/>
                        </a:rPr>
                        <a:t> di finger print</a:t>
                      </a: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err="1">
                          <a:latin typeface="Arial"/>
                        </a:rPr>
                        <a:t>Kepesertaan</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Menyediakan</a:t>
                      </a:r>
                      <a:r>
                        <a:rPr lang="en-US" sz="1700" b="0" strike="noStrike" spc="-1" dirty="0">
                          <a:latin typeface="Arial"/>
                        </a:rPr>
                        <a:t> Handrub dan </a:t>
                      </a:r>
                      <a:r>
                        <a:rPr lang="en-US" sz="1700" b="0" strike="noStrike" spc="-1" dirty="0" err="1">
                          <a:latin typeface="Arial"/>
                        </a:rPr>
                        <a:t>mengulang</a:t>
                      </a:r>
                      <a:r>
                        <a:rPr lang="en-US" sz="1700" b="0" strike="noStrike" spc="-1" dirty="0">
                          <a:latin typeface="Arial"/>
                        </a:rPr>
                        <a:t> proses finger.</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1965933155"/>
                  </a:ext>
                </a:extLst>
              </a:tr>
              <a:tr h="717696">
                <a:tc>
                  <a:txBody>
                    <a:bodyPr/>
                    <a:lstStyle/>
                    <a:p>
                      <a:pPr algn="ctr">
                        <a:lnSpc>
                          <a:spcPct val="100000"/>
                        </a:lnSpc>
                      </a:pPr>
                      <a:r>
                        <a:rPr lang="en-US" sz="1700" b="0" strike="noStrike" spc="-1" dirty="0">
                          <a:latin typeface="Arial"/>
                        </a:rPr>
                        <a:t>4.</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baseline="0" dirty="0">
                          <a:latin typeface="Arial"/>
                        </a:rPr>
                        <a:t>E SEP yang </a:t>
                      </a:r>
                      <a:r>
                        <a:rPr lang="en-US" sz="1700" b="0" strike="noStrike" spc="-1" baseline="0" dirty="0" err="1">
                          <a:latin typeface="Arial"/>
                        </a:rPr>
                        <a:t>masih</a:t>
                      </a:r>
                      <a:r>
                        <a:rPr lang="en-US" sz="1700" b="0" strike="noStrike" spc="-1" baseline="0" dirty="0">
                          <a:latin typeface="Arial"/>
                        </a:rPr>
                        <a:t> </a:t>
                      </a:r>
                      <a:r>
                        <a:rPr lang="en-US" sz="1700" b="0" strike="noStrike" spc="-1" baseline="0" dirty="0" err="1">
                          <a:latin typeface="Arial"/>
                        </a:rPr>
                        <a:t>belum</a:t>
                      </a:r>
                      <a:r>
                        <a:rPr lang="en-US" sz="1700" b="0" strike="noStrike" spc="-1" baseline="0" dirty="0">
                          <a:latin typeface="Arial"/>
                        </a:rPr>
                        <a:t> bridging </a:t>
                      </a:r>
                      <a:r>
                        <a:rPr lang="en-US" sz="1700" b="0" strike="noStrike" spc="-1" baseline="0" dirty="0" err="1">
                          <a:latin typeface="Arial"/>
                        </a:rPr>
                        <a:t>dengan</a:t>
                      </a:r>
                      <a:r>
                        <a:rPr lang="en-US" sz="1700" b="0" strike="noStrike" spc="-1" baseline="0" dirty="0">
                          <a:latin typeface="Arial"/>
                        </a:rPr>
                        <a:t> system RS</a:t>
                      </a: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err="1">
                          <a:latin typeface="Arial"/>
                        </a:rPr>
                        <a:t>Kepesertaan</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Sudah</a:t>
                      </a:r>
                      <a:r>
                        <a:rPr lang="en-US" sz="1700" b="0" strike="noStrike" spc="-1" dirty="0">
                          <a:latin typeface="Arial"/>
                        </a:rPr>
                        <a:t> </a:t>
                      </a:r>
                      <a:r>
                        <a:rPr lang="en-US" sz="1700" b="0" strike="noStrike" spc="-1" dirty="0" err="1">
                          <a:latin typeface="Arial"/>
                        </a:rPr>
                        <a:t>berkoordinasi</a:t>
                      </a:r>
                      <a:r>
                        <a:rPr lang="en-US" sz="1700" b="0" strike="noStrike" spc="-1" dirty="0">
                          <a:latin typeface="Arial"/>
                        </a:rPr>
                        <a:t> </a:t>
                      </a:r>
                      <a:r>
                        <a:rPr lang="en-US" sz="1700" b="0" strike="noStrike" spc="-1" dirty="0" err="1">
                          <a:latin typeface="Arial"/>
                        </a:rPr>
                        <a:t>dengan</a:t>
                      </a:r>
                      <a:r>
                        <a:rPr lang="en-US" sz="1700" b="0" strike="noStrike" spc="-1" dirty="0">
                          <a:latin typeface="Arial"/>
                        </a:rPr>
                        <a:t> IT BPJS </a:t>
                      </a:r>
                      <a:r>
                        <a:rPr lang="en-US" sz="1700" b="0" strike="noStrike" spc="-1" dirty="0" err="1">
                          <a:latin typeface="Arial"/>
                        </a:rPr>
                        <a:t>tetapi</a:t>
                      </a:r>
                      <a:r>
                        <a:rPr lang="en-US" sz="1700" b="0" strike="noStrike" spc="-1" dirty="0">
                          <a:latin typeface="Arial"/>
                        </a:rPr>
                        <a:t> </a:t>
                      </a:r>
                      <a:r>
                        <a:rPr lang="en-US" sz="1700" b="0" strike="noStrike" spc="-1" dirty="0" err="1">
                          <a:latin typeface="Arial"/>
                        </a:rPr>
                        <a:t>sampai</a:t>
                      </a:r>
                      <a:r>
                        <a:rPr lang="en-US" sz="1700" b="0" strike="noStrike" spc="-1" dirty="0">
                          <a:latin typeface="Arial"/>
                        </a:rPr>
                        <a:t> </a:t>
                      </a:r>
                      <a:r>
                        <a:rPr lang="en-US" sz="1700" b="0" strike="noStrike" spc="-1" dirty="0" err="1">
                          <a:latin typeface="Arial"/>
                        </a:rPr>
                        <a:t>saat</a:t>
                      </a:r>
                      <a:r>
                        <a:rPr lang="en-US" sz="1700" b="0" strike="noStrike" spc="-1" dirty="0">
                          <a:latin typeface="Arial"/>
                        </a:rPr>
                        <a:t> </a:t>
                      </a:r>
                      <a:r>
                        <a:rPr lang="en-US" sz="1700" b="0" strike="noStrike" spc="-1" dirty="0" err="1">
                          <a:latin typeface="Arial"/>
                        </a:rPr>
                        <a:t>ini</a:t>
                      </a:r>
                      <a:r>
                        <a:rPr lang="en-US" sz="1700" b="0" strike="noStrike" spc="-1" dirty="0">
                          <a:latin typeface="Arial"/>
                        </a:rPr>
                        <a:t> </a:t>
                      </a:r>
                      <a:r>
                        <a:rPr lang="en-US" sz="1700" b="0" strike="noStrike" spc="-1" dirty="0" err="1">
                          <a:latin typeface="Arial"/>
                        </a:rPr>
                        <a:t>belum</a:t>
                      </a:r>
                      <a:r>
                        <a:rPr lang="en-US" sz="1700" b="0" strike="noStrike" spc="-1" dirty="0">
                          <a:latin typeface="Arial"/>
                        </a:rPr>
                        <a:t> </a:t>
                      </a:r>
                      <a:r>
                        <a:rPr lang="en-US" sz="1700" b="0" strike="noStrike" spc="-1" dirty="0" err="1">
                          <a:latin typeface="Arial"/>
                        </a:rPr>
                        <a:t>ada</a:t>
                      </a:r>
                      <a:r>
                        <a:rPr lang="en-US" sz="1700" b="0" strike="noStrike" spc="-1" dirty="0">
                          <a:latin typeface="Arial"/>
                        </a:rPr>
                        <a:t> </a:t>
                      </a:r>
                      <a:r>
                        <a:rPr lang="en-US" sz="1700" b="0" strike="noStrike" spc="-1" dirty="0" err="1">
                          <a:latin typeface="Arial"/>
                        </a:rPr>
                        <a:t>tanggapan</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2685259329"/>
                  </a:ext>
                </a:extLst>
              </a:tr>
              <a:tr h="717696">
                <a:tc>
                  <a:txBody>
                    <a:bodyPr/>
                    <a:lstStyle/>
                    <a:p>
                      <a:pPr algn="ctr">
                        <a:lnSpc>
                          <a:spcPct val="100000"/>
                        </a:lnSpc>
                      </a:pPr>
                      <a:r>
                        <a:rPr lang="en-US" sz="1700" b="0" strike="noStrike" spc="-1" dirty="0">
                          <a:latin typeface="Arial"/>
                        </a:rPr>
                        <a:t>5.</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baseline="0" dirty="0" err="1">
                          <a:latin typeface="Arial"/>
                        </a:rPr>
                        <a:t>Perubahan</a:t>
                      </a:r>
                      <a:r>
                        <a:rPr lang="en-US" sz="1700" b="0" strike="noStrike" spc="-1" baseline="0" dirty="0">
                          <a:latin typeface="Arial"/>
                        </a:rPr>
                        <a:t> </a:t>
                      </a:r>
                      <a:r>
                        <a:rPr lang="en-US" sz="1700" b="0" strike="noStrike" spc="-1" baseline="0" dirty="0" err="1">
                          <a:latin typeface="Arial"/>
                        </a:rPr>
                        <a:t>jadwal</a:t>
                      </a:r>
                      <a:r>
                        <a:rPr lang="en-US" sz="1700" b="0" strike="noStrike" spc="-1" baseline="0" dirty="0">
                          <a:latin typeface="Arial"/>
                        </a:rPr>
                        <a:t> </a:t>
                      </a:r>
                      <a:r>
                        <a:rPr lang="en-US" sz="1700" b="0" strike="noStrike" spc="-1" baseline="0" dirty="0" err="1">
                          <a:latin typeface="Arial"/>
                        </a:rPr>
                        <a:t>dokter</a:t>
                      </a:r>
                      <a:r>
                        <a:rPr lang="en-US" sz="1700" b="0" strike="noStrike" spc="-1" baseline="0" dirty="0">
                          <a:latin typeface="Arial"/>
                        </a:rPr>
                        <a:t> d HFIS yang </a:t>
                      </a:r>
                      <a:r>
                        <a:rPr lang="en-US" sz="1700" b="0" strike="noStrike" spc="-1" baseline="0" dirty="0" err="1">
                          <a:latin typeface="Arial"/>
                        </a:rPr>
                        <a:t>berubah</a:t>
                      </a:r>
                      <a:r>
                        <a:rPr lang="en-US" sz="1700" b="0" strike="noStrike" spc="-1" baseline="0" dirty="0">
                          <a:latin typeface="Arial"/>
                        </a:rPr>
                        <a:t> </a:t>
                      </a:r>
                      <a:r>
                        <a:rPr lang="en-US" sz="1700" b="0" strike="noStrike" spc="-1" baseline="0" dirty="0" err="1">
                          <a:latin typeface="Arial"/>
                        </a:rPr>
                        <a:t>sendiri</a:t>
                      </a:r>
                      <a:endParaRPr lang="en-US" sz="1700" b="0" strike="noStrike" spc="-1" baseline="0"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a:latin typeface="Arial"/>
                        </a:rPr>
                        <a:t>HFIS</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Pengajuan</a:t>
                      </a:r>
                      <a:r>
                        <a:rPr lang="en-US" sz="1700" b="0" strike="noStrike" spc="-1" dirty="0">
                          <a:latin typeface="Arial"/>
                        </a:rPr>
                        <a:t> </a:t>
                      </a:r>
                      <a:r>
                        <a:rPr lang="en-US" sz="1700" b="0" strike="noStrike" spc="-1" dirty="0" err="1">
                          <a:latin typeface="Arial"/>
                        </a:rPr>
                        <a:t>ulang</a:t>
                      </a:r>
                      <a:r>
                        <a:rPr lang="en-US" sz="1700" b="0" strike="noStrike" spc="-1" dirty="0">
                          <a:latin typeface="Arial"/>
                        </a:rPr>
                        <a:t> </a:t>
                      </a:r>
                      <a:r>
                        <a:rPr lang="en-US" sz="1700" b="0" strike="noStrike" spc="-1" dirty="0" err="1">
                          <a:latin typeface="Arial"/>
                        </a:rPr>
                        <a:t>ke</a:t>
                      </a:r>
                      <a:r>
                        <a:rPr lang="en-US" sz="1700" b="0" strike="noStrike" spc="-1" dirty="0">
                          <a:latin typeface="Arial"/>
                        </a:rPr>
                        <a:t> PIC HFIS</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673321977"/>
                  </a:ext>
                </a:extLst>
              </a:tr>
              <a:tr h="717696">
                <a:tc>
                  <a:txBody>
                    <a:bodyPr/>
                    <a:lstStyle/>
                    <a:p>
                      <a:pPr algn="ctr">
                        <a:lnSpc>
                          <a:spcPct val="100000"/>
                        </a:lnSpc>
                      </a:pPr>
                      <a:r>
                        <a:rPr lang="en-US" sz="1700" b="0" strike="noStrike" spc="-1" dirty="0">
                          <a:latin typeface="Arial"/>
                        </a:rPr>
                        <a:t>6.</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baseline="0" dirty="0" err="1">
                          <a:latin typeface="Arial"/>
                        </a:rPr>
                        <a:t>Koordinasi</a:t>
                      </a:r>
                      <a:r>
                        <a:rPr lang="en-US" sz="1700" b="0" strike="noStrike" spc="-1" baseline="0" dirty="0">
                          <a:latin typeface="Arial"/>
                        </a:rPr>
                        <a:t> </a:t>
                      </a:r>
                      <a:r>
                        <a:rPr lang="en-US" sz="1700" b="0" strike="noStrike" spc="-1" baseline="0" dirty="0" err="1">
                          <a:latin typeface="Arial"/>
                        </a:rPr>
                        <a:t>Pengajuan</a:t>
                      </a:r>
                      <a:r>
                        <a:rPr lang="en-US" sz="1700" b="0" strike="noStrike" spc="-1" baseline="0" dirty="0">
                          <a:latin typeface="Arial"/>
                        </a:rPr>
                        <a:t> HFIS yang slow </a:t>
                      </a:r>
                      <a:r>
                        <a:rPr lang="en-US" sz="1700" b="0" strike="noStrike" spc="-1" baseline="0" dirty="0" err="1">
                          <a:latin typeface="Arial"/>
                        </a:rPr>
                        <a:t>respon</a:t>
                      </a:r>
                      <a:r>
                        <a:rPr lang="en-US" sz="1700" b="0" strike="noStrike" spc="-1" baseline="0" dirty="0">
                          <a:latin typeface="Arial"/>
                        </a:rPr>
                        <a:t> </a:t>
                      </a:r>
                      <a:r>
                        <a:rPr lang="en-US" sz="1700" b="0" strike="noStrike" spc="-1" baseline="0" dirty="0" err="1">
                          <a:latin typeface="Arial"/>
                        </a:rPr>
                        <a:t>dari</a:t>
                      </a:r>
                      <a:r>
                        <a:rPr lang="en-US" sz="1700" b="0" strike="noStrike" spc="-1" baseline="0" dirty="0">
                          <a:latin typeface="Arial"/>
                        </a:rPr>
                        <a:t> PIC BPJS</a:t>
                      </a: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a:latin typeface="Arial"/>
                        </a:rPr>
                        <a:t>HFIS</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a:latin typeface="Arial"/>
                        </a:rPr>
                        <a:t>Follow up </a:t>
                      </a:r>
                      <a:r>
                        <a:rPr lang="en-US" sz="1700" b="0" strike="noStrike" spc="-1" dirty="0" err="1">
                          <a:latin typeface="Arial"/>
                        </a:rPr>
                        <a:t>berulang</a:t>
                      </a:r>
                      <a:r>
                        <a:rPr lang="en-US" sz="1700" b="0" strike="noStrike" spc="-1" dirty="0">
                          <a:latin typeface="Arial"/>
                        </a:rPr>
                        <a:t> kali</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58682236"/>
                  </a:ext>
                </a:extLst>
              </a:tr>
              <a:tr h="717696">
                <a:tc>
                  <a:txBody>
                    <a:bodyPr/>
                    <a:lstStyle/>
                    <a:p>
                      <a:pPr algn="ctr">
                        <a:lnSpc>
                          <a:spcPct val="100000"/>
                        </a:lnSpc>
                      </a:pPr>
                      <a:r>
                        <a:rPr lang="en-US" sz="1700" b="0" strike="noStrike" spc="-1" dirty="0">
                          <a:latin typeface="Arial"/>
                        </a:rPr>
                        <a:t>7.</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baseline="0" dirty="0">
                          <a:latin typeface="Arial"/>
                        </a:rPr>
                        <a:t>Dashboard </a:t>
                      </a:r>
                      <a:r>
                        <a:rPr lang="en-US" sz="1700" b="0" strike="noStrike" spc="-1" baseline="0" dirty="0" err="1">
                          <a:latin typeface="Arial"/>
                        </a:rPr>
                        <a:t>nomor</a:t>
                      </a:r>
                      <a:r>
                        <a:rPr lang="en-US" sz="1700" b="0" strike="noStrike" spc="-1" baseline="0" dirty="0">
                          <a:latin typeface="Arial"/>
                        </a:rPr>
                        <a:t> </a:t>
                      </a:r>
                      <a:r>
                        <a:rPr lang="en-US" sz="1700" b="0" strike="noStrike" spc="-1" baseline="0" dirty="0" err="1">
                          <a:latin typeface="Arial"/>
                        </a:rPr>
                        <a:t>antrian</a:t>
                      </a:r>
                      <a:r>
                        <a:rPr lang="en-US" sz="1700" b="0" strike="noStrike" spc="-1" baseline="0" dirty="0">
                          <a:latin typeface="Arial"/>
                        </a:rPr>
                        <a:t> online yang </a:t>
                      </a:r>
                      <a:r>
                        <a:rPr lang="en-US" sz="1700" b="0" strike="noStrike" spc="-1" baseline="0" dirty="0" err="1">
                          <a:latin typeface="Arial"/>
                        </a:rPr>
                        <a:t>sering</a:t>
                      </a:r>
                      <a:r>
                        <a:rPr lang="en-US" sz="1700" b="0" strike="noStrike" spc="-1" baseline="0" dirty="0">
                          <a:latin typeface="Arial"/>
                        </a:rPr>
                        <a:t> </a:t>
                      </a:r>
                      <a:r>
                        <a:rPr lang="en-US" sz="1700" b="0" strike="noStrike" spc="-1" baseline="0" dirty="0" err="1">
                          <a:latin typeface="Arial"/>
                        </a:rPr>
                        <a:t>gagal</a:t>
                      </a:r>
                      <a:r>
                        <a:rPr lang="en-US" sz="1700" b="0" strike="noStrike" spc="-1" baseline="0" dirty="0">
                          <a:latin typeface="Arial"/>
                        </a:rPr>
                        <a:t> by </a:t>
                      </a:r>
                      <a:r>
                        <a:rPr lang="en-US" sz="1700" b="0" strike="noStrike" spc="-1" baseline="0" dirty="0" err="1">
                          <a:latin typeface="Arial"/>
                        </a:rPr>
                        <a:t>sistem</a:t>
                      </a:r>
                      <a:endParaRPr lang="en-US" sz="1700" b="0" strike="noStrike" spc="-1" baseline="0"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gn="ctr">
                        <a:lnSpc>
                          <a:spcPct val="100000"/>
                        </a:lnSpc>
                      </a:pPr>
                      <a:r>
                        <a:rPr lang="en-US" sz="1700" b="0" strike="noStrike" spc="-1" dirty="0" err="1">
                          <a:latin typeface="Arial"/>
                        </a:rPr>
                        <a:t>Antrian</a:t>
                      </a:r>
                      <a:r>
                        <a:rPr lang="en-US" sz="1700" b="0" strike="noStrike" spc="-1" dirty="0">
                          <a:latin typeface="Arial"/>
                        </a:rPr>
                        <a:t> online</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tc>
                  <a:txBody>
                    <a:bodyPr/>
                    <a:lstStyle/>
                    <a:p>
                      <a:pPr>
                        <a:lnSpc>
                          <a:spcPct val="100000"/>
                        </a:lnSpc>
                      </a:pPr>
                      <a:r>
                        <a:rPr lang="en-US" sz="1700" b="0" strike="noStrike" spc="-1" dirty="0" err="1">
                          <a:latin typeface="Arial"/>
                        </a:rPr>
                        <a:t>Koordinasi</a:t>
                      </a:r>
                      <a:r>
                        <a:rPr lang="en-US" sz="1700" b="0" strike="noStrike" spc="-1" dirty="0">
                          <a:latin typeface="Arial"/>
                        </a:rPr>
                        <a:t> </a:t>
                      </a:r>
                      <a:r>
                        <a:rPr lang="en-US" sz="1700" b="0" strike="noStrike" spc="-1" dirty="0" err="1">
                          <a:latin typeface="Arial"/>
                        </a:rPr>
                        <a:t>dengan</a:t>
                      </a:r>
                      <a:r>
                        <a:rPr lang="en-US" sz="1700" b="0" strike="noStrike" spc="-1" dirty="0">
                          <a:latin typeface="Arial"/>
                        </a:rPr>
                        <a:t> BPJS, </a:t>
                      </a:r>
                      <a:r>
                        <a:rPr lang="en-US" sz="1700" b="0" strike="noStrike" spc="-1" dirty="0" err="1">
                          <a:latin typeface="Arial"/>
                        </a:rPr>
                        <a:t>mohon</a:t>
                      </a:r>
                      <a:r>
                        <a:rPr lang="en-US" sz="1700" b="0" strike="noStrike" spc="-1" dirty="0">
                          <a:latin typeface="Arial"/>
                        </a:rPr>
                        <a:t> </a:t>
                      </a:r>
                      <a:r>
                        <a:rPr lang="en-US" sz="1700" b="0" strike="noStrike" spc="-1" dirty="0" err="1">
                          <a:latin typeface="Arial"/>
                        </a:rPr>
                        <a:t>arahan</a:t>
                      </a:r>
                      <a:r>
                        <a:rPr lang="en-US" sz="1700" b="0" strike="noStrike" spc="-1" dirty="0">
                          <a:latin typeface="Arial"/>
                        </a:rPr>
                        <a:t>.</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FEEDE8"/>
                    </a:solidFill>
                  </a:tcPr>
                </a:tc>
                <a:extLst>
                  <a:ext uri="{0D108BD9-81ED-4DB2-BD59-A6C34878D82A}">
                    <a16:rowId xmlns:a16="http://schemas.microsoft.com/office/drawing/2014/main" val="2702794566"/>
                  </a:ext>
                </a:extLst>
              </a:tr>
              <a:tr h="717696">
                <a:tc>
                  <a:txBody>
                    <a:bodyPr/>
                    <a:lstStyle/>
                    <a:p>
                      <a:pPr algn="ctr">
                        <a:lnSpc>
                          <a:spcPct val="100000"/>
                        </a:lnSpc>
                      </a:pPr>
                      <a:r>
                        <a:rPr lang="en-US" sz="1700" b="0" strike="noStrike" spc="-1" dirty="0">
                          <a:latin typeface="Arial"/>
                        </a:rPr>
                        <a:t>8.</a:t>
                      </a:r>
                      <a:endParaRPr lang="id-ID" sz="1700" b="0" strike="noStrike" spc="-1" dirty="0">
                        <a:latin typeface="Arial"/>
                      </a:endParaRPr>
                    </a:p>
                  </a:txBody>
                  <a:tcPr marL="100800" marR="100800" marT="64008" marB="64008">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EDE8"/>
                    </a:solidFill>
                  </a:tcPr>
                </a:tc>
                <a:tc>
                  <a:txBody>
                    <a:bodyPr/>
                    <a:lstStyle/>
                    <a:p>
                      <a:pPr>
                        <a:lnSpc>
                          <a:spcPct val="100000"/>
                        </a:lnSpc>
                      </a:pPr>
                      <a:r>
                        <a:rPr lang="en-US" sz="1700" b="0" strike="noStrike" spc="-1" baseline="0" dirty="0">
                          <a:latin typeface="Arial"/>
                        </a:rPr>
                        <a:t>Harga </a:t>
                      </a:r>
                      <a:r>
                        <a:rPr lang="en-US" sz="1700" b="0" strike="noStrike" spc="-1" baseline="0" dirty="0" err="1">
                          <a:latin typeface="Arial"/>
                        </a:rPr>
                        <a:t>Obat</a:t>
                      </a:r>
                      <a:r>
                        <a:rPr lang="en-US" sz="1700" b="0" strike="noStrike" spc="-1" baseline="0" dirty="0">
                          <a:latin typeface="Arial"/>
                        </a:rPr>
                        <a:t> </a:t>
                      </a:r>
                      <a:r>
                        <a:rPr lang="en-US" sz="1700" b="0" strike="noStrike" spc="-1" baseline="0" dirty="0" err="1">
                          <a:latin typeface="Arial"/>
                        </a:rPr>
                        <a:t>kronis</a:t>
                      </a:r>
                      <a:r>
                        <a:rPr lang="en-US" sz="1700" b="0" strike="noStrike" spc="-1" baseline="0" dirty="0">
                          <a:latin typeface="Arial"/>
                        </a:rPr>
                        <a:t> yang </a:t>
                      </a:r>
                      <a:r>
                        <a:rPr lang="en-US" sz="1700" b="0" strike="noStrike" spc="-1" baseline="0" dirty="0" err="1">
                          <a:latin typeface="Arial"/>
                        </a:rPr>
                        <a:t>dibawah</a:t>
                      </a:r>
                      <a:r>
                        <a:rPr lang="en-US" sz="1700" b="0" strike="noStrike" spc="-1" baseline="0" dirty="0">
                          <a:latin typeface="Arial"/>
                        </a:rPr>
                        <a:t> </a:t>
                      </a:r>
                      <a:r>
                        <a:rPr lang="en-US" sz="1700" b="0" strike="noStrike" spc="-1" baseline="0" dirty="0" err="1">
                          <a:latin typeface="Arial"/>
                        </a:rPr>
                        <a:t>harga</a:t>
                      </a:r>
                      <a:r>
                        <a:rPr lang="en-US" sz="1700" b="0" strike="noStrike" spc="-1" baseline="0" dirty="0">
                          <a:latin typeface="Arial"/>
                        </a:rPr>
                        <a:t> PBF</a:t>
                      </a: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EDE8"/>
                    </a:solidFill>
                  </a:tcPr>
                </a:tc>
                <a:tc>
                  <a:txBody>
                    <a:bodyPr/>
                    <a:lstStyle/>
                    <a:p>
                      <a:pPr algn="ctr">
                        <a:lnSpc>
                          <a:spcPct val="100000"/>
                        </a:lnSpc>
                      </a:pPr>
                      <a:r>
                        <a:rPr lang="en-US" sz="1700" b="0" strike="noStrike" spc="-1" dirty="0" err="1">
                          <a:latin typeface="Arial"/>
                        </a:rPr>
                        <a:t>Obat</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EEDE8"/>
                    </a:solidFill>
                  </a:tcPr>
                </a:tc>
                <a:tc>
                  <a:txBody>
                    <a:bodyPr/>
                    <a:lstStyle/>
                    <a:p>
                      <a:pPr>
                        <a:lnSpc>
                          <a:spcPct val="100000"/>
                        </a:lnSpc>
                      </a:pPr>
                      <a:r>
                        <a:rPr lang="en-US" sz="1700" b="0" strike="noStrike" spc="-1" dirty="0" err="1">
                          <a:latin typeface="Arial"/>
                        </a:rPr>
                        <a:t>Koordinasi</a:t>
                      </a:r>
                      <a:r>
                        <a:rPr lang="en-US" sz="1700" b="0" strike="noStrike" spc="-1" dirty="0">
                          <a:latin typeface="Arial"/>
                        </a:rPr>
                        <a:t> </a:t>
                      </a:r>
                      <a:r>
                        <a:rPr lang="en-US" sz="1700" b="0" strike="noStrike" spc="-1" dirty="0" err="1">
                          <a:latin typeface="Arial"/>
                        </a:rPr>
                        <a:t>dengan</a:t>
                      </a:r>
                      <a:r>
                        <a:rPr lang="en-US" sz="1700" b="0" strike="noStrike" spc="-1" dirty="0">
                          <a:latin typeface="Arial"/>
                        </a:rPr>
                        <a:t> BPJS</a:t>
                      </a:r>
                      <a:endParaRPr lang="id-ID" sz="1700" b="0" strike="noStrike" spc="-1" dirty="0">
                        <a:latin typeface="Arial"/>
                      </a:endParaRPr>
                    </a:p>
                  </a:txBody>
                  <a:tcPr marL="100800" marR="100800" marT="64008" marB="64008">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EEDE8"/>
                    </a:solidFill>
                  </a:tcPr>
                </a:tc>
                <a:extLst>
                  <a:ext uri="{0D108BD9-81ED-4DB2-BD59-A6C34878D82A}">
                    <a16:rowId xmlns:a16="http://schemas.microsoft.com/office/drawing/2014/main" val="3376735988"/>
                  </a:ext>
                </a:extLst>
              </a:tr>
            </a:tbl>
          </a:graphicData>
        </a:graphic>
      </p:graphicFrame>
    </p:spTree>
    <p:extLst>
      <p:ext uri="{BB962C8B-B14F-4D97-AF65-F5344CB8AC3E}">
        <p14:creationId xmlns:p14="http://schemas.microsoft.com/office/powerpoint/2010/main" val="3569505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1" y="4214272"/>
            <a:ext cx="6552728" cy="1600200"/>
          </a:xfrm>
        </p:spPr>
        <p:txBody>
          <a:bodyPr>
            <a:normAutofit/>
          </a:bodyPr>
          <a:lstStyle/>
          <a:p>
            <a:r>
              <a:rPr lang="id-ID" sz="6700" dirty="0"/>
              <a:t>Terima kasih</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3234" y="3994111"/>
            <a:ext cx="5396230" cy="380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549243">
            <a:off x="6016531" y="830111"/>
            <a:ext cx="5905234" cy="711299"/>
          </a:xfrm>
          <a:prstGeom prst="rect">
            <a:avLst/>
          </a:prstGeom>
          <a:noFill/>
        </p:spPr>
        <p:txBody>
          <a:bodyPr wrap="none" lIns="128016" tIns="64008" rIns="128016" bIns="64008">
            <a:prstTxWarp prst="textDeflateBottom">
              <a:avLst>
                <a:gd name="adj" fmla="val 6873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d-ID" sz="7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Kartu Indonesia Sehat</a:t>
            </a:r>
            <a:endParaRPr lang="en-US" sz="7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6" name="Rectangle 5"/>
          <p:cNvSpPr/>
          <p:nvPr/>
        </p:nvSpPr>
        <p:spPr>
          <a:xfrm rot="549243">
            <a:off x="5550592" y="1750003"/>
            <a:ext cx="6103194" cy="1206318"/>
          </a:xfrm>
          <a:prstGeom prst="rect">
            <a:avLst/>
          </a:prstGeom>
          <a:noFill/>
        </p:spPr>
        <p:txBody>
          <a:bodyPr wrap="none" lIns="128016" tIns="64008" rIns="128016" bIns="64008">
            <a:prstTxWarp prst="textDe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6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Dengan</a:t>
            </a:r>
            <a:r>
              <a:rPr lang="en-US" sz="7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a:t>
            </a:r>
            <a:r>
              <a:rPr lang="id-ID" sz="7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Gotong Royong, Semua Tertolong</a:t>
            </a:r>
            <a:endParaRPr lang="en-US" sz="7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640080" y="499968"/>
            <a:ext cx="10453464" cy="799344"/>
          </a:xfrm>
          <a:prstGeom prst="rect">
            <a:avLst/>
          </a:prstGeom>
          <a:noFill/>
          <a:ln>
            <a:noFill/>
          </a:ln>
        </p:spPr>
        <p:style>
          <a:lnRef idx="0">
            <a:scrgbClr r="0" g="0" b="0"/>
          </a:lnRef>
          <a:fillRef idx="0">
            <a:scrgbClr r="0" g="0" b="0"/>
          </a:fillRef>
          <a:effectRef idx="0">
            <a:scrgbClr r="0" g="0" b="0"/>
          </a:effectRef>
          <a:fontRef idx="minor"/>
        </p:style>
        <p:txBody>
          <a:bodyPr lIns="126000" tIns="63000" rIns="126000" bIns="63000">
            <a:noAutofit/>
          </a:bodyPr>
          <a:lstStyle/>
          <a:p>
            <a:pPr marL="384048" indent="-383040">
              <a:spcBef>
                <a:spcPts val="841"/>
              </a:spcBef>
              <a:buClr>
                <a:srgbClr val="FE8637"/>
              </a:buClr>
              <a:buSzPct val="70000"/>
              <a:buFont typeface="Wingdings" charset="2"/>
              <a:buChar char=""/>
            </a:pPr>
            <a:r>
              <a:rPr lang="id-ID" sz="3360" spc="-1" dirty="0">
                <a:latin typeface="Century Schoolbook"/>
              </a:rPr>
              <a:t>Ruang Rawat</a:t>
            </a:r>
            <a:r>
              <a:rPr lang="en-US" sz="3360" spc="-1" dirty="0">
                <a:latin typeface="Century Schoolbook"/>
              </a:rPr>
              <a:t> </a:t>
            </a:r>
            <a:r>
              <a:rPr lang="en-US" sz="3360" spc="-1" dirty="0" err="1">
                <a:latin typeface="Century Schoolbook"/>
              </a:rPr>
              <a:t>Inap</a:t>
            </a:r>
            <a:endParaRPr lang="id-ID" sz="3360" spc="-1" dirty="0">
              <a:latin typeface="Arial"/>
            </a:endParaRPr>
          </a:p>
          <a:p>
            <a:pPr>
              <a:spcBef>
                <a:spcPts val="841"/>
              </a:spcBef>
            </a:pPr>
            <a:endParaRPr lang="id-ID" sz="3360" spc="-1" dirty="0">
              <a:latin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870134836"/>
              </p:ext>
            </p:extLst>
          </p:nvPr>
        </p:nvGraphicFramePr>
        <p:xfrm>
          <a:off x="1216224" y="1632248"/>
          <a:ext cx="9505056" cy="5729190"/>
        </p:xfrm>
        <a:graphic>
          <a:graphicData uri="http://schemas.openxmlformats.org/drawingml/2006/table">
            <a:tbl>
              <a:tblPr firstRow="1" bandRow="1">
                <a:tableStyleId>{5C22544A-7EE6-4342-B048-85BDC9FD1C3A}</a:tableStyleId>
              </a:tblPr>
              <a:tblGrid>
                <a:gridCol w="1813942">
                  <a:extLst>
                    <a:ext uri="{9D8B030D-6E8A-4147-A177-3AD203B41FA5}">
                      <a16:colId xmlns:a16="http://schemas.microsoft.com/office/drawing/2014/main" val="2497822204"/>
                    </a:ext>
                  </a:extLst>
                </a:gridCol>
                <a:gridCol w="3845557">
                  <a:extLst>
                    <a:ext uri="{9D8B030D-6E8A-4147-A177-3AD203B41FA5}">
                      <a16:colId xmlns:a16="http://schemas.microsoft.com/office/drawing/2014/main" val="456654956"/>
                    </a:ext>
                  </a:extLst>
                </a:gridCol>
                <a:gridCol w="3845557">
                  <a:extLst>
                    <a:ext uri="{9D8B030D-6E8A-4147-A177-3AD203B41FA5}">
                      <a16:colId xmlns:a16="http://schemas.microsoft.com/office/drawing/2014/main" val="45143860"/>
                    </a:ext>
                  </a:extLst>
                </a:gridCol>
              </a:tblGrid>
              <a:tr h="725542">
                <a:tc>
                  <a:txBody>
                    <a:bodyPr/>
                    <a:lstStyle/>
                    <a:p>
                      <a:pPr algn="ctr" fontAlgn="b"/>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gridSpan="2">
                  <a:txBody>
                    <a:bodyPr/>
                    <a:lstStyle/>
                    <a:p>
                      <a:pPr algn="ctr" fontAlgn="b"/>
                      <a:r>
                        <a:rPr lang="en-US" sz="2400" b="1" i="0" u="none" strike="noStrike" dirty="0" err="1">
                          <a:solidFill>
                            <a:srgbClr val="000000"/>
                          </a:solidFill>
                          <a:effectLst/>
                          <a:latin typeface="Century Schoolbook" panose="02040604050505020304" pitchFamily="18" charset="0"/>
                        </a:rPr>
                        <a:t>Jumlah</a:t>
                      </a:r>
                      <a:r>
                        <a:rPr lang="en-US" sz="2400" b="1" i="0" u="none" strike="noStrike" dirty="0">
                          <a:solidFill>
                            <a:srgbClr val="000000"/>
                          </a:solidFill>
                          <a:effectLst/>
                          <a:latin typeface="Century Schoolbook" panose="02040604050505020304" pitchFamily="18" charset="0"/>
                        </a:rPr>
                        <a:t> </a:t>
                      </a:r>
                      <a:r>
                        <a:rPr lang="en-US" sz="2400" b="1" i="0" u="none" strike="noStrike" dirty="0" err="1">
                          <a:solidFill>
                            <a:srgbClr val="000000"/>
                          </a:solidFill>
                          <a:effectLst/>
                          <a:latin typeface="Century Schoolbook" panose="02040604050505020304" pitchFamily="18" charset="0"/>
                        </a:rPr>
                        <a:t>Tempat</a:t>
                      </a:r>
                      <a:r>
                        <a:rPr lang="en-US" sz="2400" b="1" i="0" u="none" strike="noStrike" dirty="0">
                          <a:solidFill>
                            <a:srgbClr val="000000"/>
                          </a:solidFill>
                          <a:effectLst/>
                          <a:latin typeface="Century Schoolbook" panose="02040604050505020304" pitchFamily="18" charset="0"/>
                        </a:rPr>
                        <a:t> </a:t>
                      </a:r>
                      <a:r>
                        <a:rPr lang="en-US" sz="2400" b="1" i="0" u="none" strike="noStrike" dirty="0" err="1">
                          <a:solidFill>
                            <a:srgbClr val="000000"/>
                          </a:solidFill>
                          <a:effectLst/>
                          <a:latin typeface="Century Schoolbook" panose="02040604050505020304" pitchFamily="18" charset="0"/>
                        </a:rPr>
                        <a:t>Tidur</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hMerge="1">
                  <a:txBody>
                    <a:bodyPr/>
                    <a:lstStyle/>
                    <a:p>
                      <a:pPr algn="ctr" fontAlgn="b"/>
                      <a:endParaRPr lang="id-ID" sz="2400" b="1"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4073587542"/>
                  </a:ext>
                </a:extLst>
              </a:tr>
              <a:tr h="725542">
                <a:tc>
                  <a:txBody>
                    <a:bodyPr/>
                    <a:lstStyle/>
                    <a:p>
                      <a:pPr algn="ctr" fontAlgn="b"/>
                      <a:r>
                        <a:rPr lang="id-ID" sz="2400" b="1" u="none" strike="noStrike" dirty="0">
                          <a:effectLst/>
                          <a:latin typeface="Century Schoolbook" panose="02040604050505020304" pitchFamily="18" charset="0"/>
                        </a:rPr>
                        <a:t>KELAS</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1" u="none" strike="noStrike" dirty="0">
                          <a:effectLst/>
                          <a:latin typeface="Century Schoolbook" panose="02040604050505020304" pitchFamily="18" charset="0"/>
                        </a:rPr>
                        <a:t>2022</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1" i="0" u="none" strike="noStrike" dirty="0">
                          <a:solidFill>
                            <a:srgbClr val="000000"/>
                          </a:solidFill>
                          <a:effectLst/>
                          <a:latin typeface="Century Schoolbook" panose="02040604050505020304" pitchFamily="18" charset="0"/>
                        </a:rPr>
                        <a:t>2023</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2722599504"/>
                  </a:ext>
                </a:extLst>
              </a:tr>
              <a:tr h="611158">
                <a:tc>
                  <a:txBody>
                    <a:bodyPr/>
                    <a:lstStyle/>
                    <a:p>
                      <a:pPr algn="ctr" fontAlgn="b"/>
                      <a:r>
                        <a:rPr lang="id-ID" sz="2400" b="1" i="0" u="none" strike="noStrike" dirty="0">
                          <a:solidFill>
                            <a:schemeClr val="dk1"/>
                          </a:solidFill>
                          <a:effectLst/>
                          <a:latin typeface="Century Schoolbook" panose="02040604050505020304" pitchFamily="18" charset="0"/>
                        </a:rPr>
                        <a:t>VVIP</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id-ID" sz="2400" b="0" i="0" u="none" strike="noStrike" dirty="0">
                          <a:solidFill>
                            <a:srgbClr val="000000"/>
                          </a:solidFill>
                          <a:effectLst/>
                          <a:latin typeface="Century Schoolbook" panose="02040604050505020304" pitchFamily="18" charset="0"/>
                        </a:rPr>
                        <a:t>1 TT</a:t>
                      </a:r>
                    </a:p>
                  </a:txBody>
                  <a:tcPr marL="13335" marR="13335" marT="13335" marB="0" anchor="ctr"/>
                </a:tc>
                <a:tc>
                  <a:txBody>
                    <a:bodyPr/>
                    <a:lstStyle/>
                    <a:p>
                      <a:pPr algn="ctr" fontAlgn="b"/>
                      <a:r>
                        <a:rPr lang="id-ID" sz="2400" b="0" i="0" u="none" strike="noStrike" dirty="0">
                          <a:solidFill>
                            <a:srgbClr val="000000"/>
                          </a:solidFill>
                          <a:effectLst/>
                          <a:latin typeface="Century Schoolbook" panose="02040604050505020304" pitchFamily="18" charset="0"/>
                        </a:rPr>
                        <a:t>1 TT</a:t>
                      </a:r>
                    </a:p>
                  </a:txBody>
                  <a:tcPr marL="13335" marR="13335" marT="13335" marB="0" anchor="ctr"/>
                </a:tc>
                <a:extLst>
                  <a:ext uri="{0D108BD9-81ED-4DB2-BD59-A6C34878D82A}">
                    <a16:rowId xmlns:a16="http://schemas.microsoft.com/office/drawing/2014/main" val="74798345"/>
                  </a:ext>
                </a:extLst>
              </a:tr>
              <a:tr h="611158">
                <a:tc>
                  <a:txBody>
                    <a:bodyPr/>
                    <a:lstStyle/>
                    <a:p>
                      <a:pPr algn="ctr" fontAlgn="b"/>
                      <a:r>
                        <a:rPr lang="id-ID" sz="2400" b="1" u="none" strike="noStrike" dirty="0">
                          <a:effectLst/>
                          <a:latin typeface="Century Schoolbook" panose="02040604050505020304" pitchFamily="18" charset="0"/>
                        </a:rPr>
                        <a:t> VIP</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6</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6</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563197933"/>
                  </a:ext>
                </a:extLst>
              </a:tr>
              <a:tr h="611158">
                <a:tc>
                  <a:txBody>
                    <a:bodyPr/>
                    <a:lstStyle/>
                    <a:p>
                      <a:pPr algn="ctr" fontAlgn="b"/>
                      <a:r>
                        <a:rPr lang="id-ID" sz="2400" b="1" i="0" u="none" strike="noStrike" dirty="0">
                          <a:solidFill>
                            <a:schemeClr val="dk1"/>
                          </a:solidFill>
                          <a:effectLst/>
                          <a:latin typeface="Century Schoolbook" panose="02040604050505020304" pitchFamily="18" charset="0"/>
                        </a:rPr>
                        <a:t>I</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8</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8</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1736498158"/>
                  </a:ext>
                </a:extLst>
              </a:tr>
              <a:tr h="611158">
                <a:tc>
                  <a:txBody>
                    <a:bodyPr/>
                    <a:lstStyle/>
                    <a:p>
                      <a:pPr algn="ctr" fontAlgn="b"/>
                      <a:r>
                        <a:rPr lang="id-ID" sz="2400" b="1" i="0" u="none" strike="noStrike" dirty="0">
                          <a:solidFill>
                            <a:schemeClr val="dk1"/>
                          </a:solidFill>
                          <a:effectLst/>
                          <a:latin typeface="Century Schoolbook" panose="02040604050505020304" pitchFamily="18" charset="0"/>
                        </a:rPr>
                        <a:t>II</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6</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6</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605479397"/>
                  </a:ext>
                </a:extLst>
              </a:tr>
              <a:tr h="611158">
                <a:tc>
                  <a:txBody>
                    <a:bodyPr/>
                    <a:lstStyle/>
                    <a:p>
                      <a:pPr algn="ctr" fontAlgn="b"/>
                      <a:r>
                        <a:rPr lang="id-ID" sz="2400" b="1" i="0" u="none" strike="noStrike" dirty="0">
                          <a:solidFill>
                            <a:schemeClr val="dk1"/>
                          </a:solidFill>
                          <a:effectLst/>
                          <a:latin typeface="Century Schoolbook" panose="02040604050505020304" pitchFamily="18" charset="0"/>
                        </a:rPr>
                        <a:t>III</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20</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en-US" sz="2400" b="0" i="0" u="none" strike="noStrike" baseline="0" dirty="0">
                          <a:solidFill>
                            <a:schemeClr val="dk1"/>
                          </a:solidFill>
                          <a:effectLst/>
                          <a:latin typeface="Century Schoolbook" panose="02040604050505020304" pitchFamily="18" charset="0"/>
                        </a:rPr>
                        <a:t>20</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1315815847"/>
                  </a:ext>
                </a:extLst>
              </a:tr>
              <a:tr h="611158">
                <a:tc>
                  <a:txBody>
                    <a:bodyPr/>
                    <a:lstStyle/>
                    <a:p>
                      <a:pPr algn="ctr" fontAlgn="b"/>
                      <a:r>
                        <a:rPr lang="id-ID" sz="2400" b="1" i="0" u="none" strike="noStrike" dirty="0">
                          <a:solidFill>
                            <a:schemeClr val="dk1"/>
                          </a:solidFill>
                          <a:effectLst/>
                          <a:latin typeface="Century Schoolbook" panose="02040604050505020304" pitchFamily="18" charset="0"/>
                        </a:rPr>
                        <a:t>ISOLASI</a:t>
                      </a:r>
                      <a:endParaRPr lang="id-ID" sz="2400" b="1"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id-ID" sz="2400" b="0" i="0" u="none" strike="noStrike" dirty="0">
                          <a:solidFill>
                            <a:schemeClr val="dk1"/>
                          </a:solidFill>
                          <a:effectLst/>
                          <a:latin typeface="Century Schoolbook" panose="02040604050505020304" pitchFamily="18" charset="0"/>
                        </a:rPr>
                        <a:t>4</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tc>
                  <a:txBody>
                    <a:bodyPr/>
                    <a:lstStyle/>
                    <a:p>
                      <a:pPr algn="ctr" fontAlgn="b"/>
                      <a:r>
                        <a:rPr lang="id-ID" sz="2400" b="0" i="0" u="none" strike="noStrike" dirty="0">
                          <a:solidFill>
                            <a:schemeClr val="dk1"/>
                          </a:solidFill>
                          <a:effectLst/>
                          <a:latin typeface="Century Schoolbook" panose="02040604050505020304" pitchFamily="18" charset="0"/>
                        </a:rPr>
                        <a:t>4</a:t>
                      </a:r>
                      <a:r>
                        <a:rPr lang="id-ID" sz="2400" b="0" i="0" u="none" strike="noStrike" baseline="0" dirty="0">
                          <a:solidFill>
                            <a:schemeClr val="dk1"/>
                          </a:solidFill>
                          <a:effectLst/>
                          <a:latin typeface="Century Schoolbook" panose="02040604050505020304" pitchFamily="18" charset="0"/>
                        </a:rPr>
                        <a:t> TT</a:t>
                      </a:r>
                      <a:endParaRPr lang="id-ID" sz="2400" b="0" i="0" u="none" strike="noStrike" dirty="0">
                        <a:solidFill>
                          <a:srgbClr val="000000"/>
                        </a:solidFill>
                        <a:effectLst/>
                        <a:latin typeface="Century Schoolbook" panose="02040604050505020304" pitchFamily="18" charset="0"/>
                      </a:endParaRPr>
                    </a:p>
                  </a:txBody>
                  <a:tcPr marL="13335" marR="13335" marT="13335" marB="0" anchor="ctr"/>
                </a:tc>
                <a:extLst>
                  <a:ext uri="{0D108BD9-81ED-4DB2-BD59-A6C34878D82A}">
                    <a16:rowId xmlns:a16="http://schemas.microsoft.com/office/drawing/2014/main" val="1747421993"/>
                  </a:ext>
                </a:extLst>
              </a:tr>
              <a:tr h="611158">
                <a:tc>
                  <a:txBody>
                    <a:bodyPr/>
                    <a:lstStyle/>
                    <a:p>
                      <a:pPr algn="ctr" fontAlgn="b"/>
                      <a:r>
                        <a:rPr lang="id-ID" sz="2400" b="1" i="0" u="none" strike="noStrike" dirty="0">
                          <a:solidFill>
                            <a:srgbClr val="000000"/>
                          </a:solidFill>
                          <a:effectLst/>
                          <a:latin typeface="Century Schoolbook" panose="02040604050505020304" pitchFamily="18" charset="0"/>
                        </a:rPr>
                        <a:t>TOTAL</a:t>
                      </a:r>
                    </a:p>
                  </a:txBody>
                  <a:tcPr marL="13335" marR="13335" marT="13335" marB="0" anchor="ctr">
                    <a:solidFill>
                      <a:schemeClr val="accent1">
                        <a:lumMod val="60000"/>
                        <a:lumOff val="40000"/>
                      </a:schemeClr>
                    </a:solidFill>
                  </a:tcPr>
                </a:tc>
                <a:tc>
                  <a:txBody>
                    <a:bodyPr/>
                    <a:lstStyle/>
                    <a:p>
                      <a:pPr algn="ctr" fontAlgn="b"/>
                      <a:r>
                        <a:rPr lang="en-US" sz="2400" b="1" i="0" u="none" strike="noStrike" dirty="0">
                          <a:solidFill>
                            <a:srgbClr val="000000"/>
                          </a:solidFill>
                          <a:effectLst/>
                          <a:latin typeface="Century Schoolbook" panose="02040604050505020304" pitchFamily="18" charset="0"/>
                        </a:rPr>
                        <a:t>45</a:t>
                      </a:r>
                      <a:r>
                        <a:rPr lang="id-ID" sz="2400" b="1" i="0" u="none" strike="noStrike" dirty="0">
                          <a:solidFill>
                            <a:srgbClr val="000000"/>
                          </a:solidFill>
                          <a:effectLst/>
                          <a:latin typeface="Century Schoolbook" panose="02040604050505020304" pitchFamily="18" charset="0"/>
                        </a:rPr>
                        <a:t> TT</a:t>
                      </a:r>
                    </a:p>
                  </a:txBody>
                  <a:tcPr marL="13335" marR="13335" marT="13335" marB="0" anchor="ctr">
                    <a:solidFill>
                      <a:schemeClr val="accent1">
                        <a:lumMod val="60000"/>
                        <a:lumOff val="40000"/>
                      </a:schemeClr>
                    </a:solidFill>
                  </a:tcPr>
                </a:tc>
                <a:tc>
                  <a:txBody>
                    <a:bodyPr/>
                    <a:lstStyle/>
                    <a:p>
                      <a:pPr algn="ctr" fontAlgn="b"/>
                      <a:r>
                        <a:rPr lang="en-US" sz="2400" b="1" i="0" u="none" strike="noStrike" dirty="0">
                          <a:solidFill>
                            <a:srgbClr val="000000"/>
                          </a:solidFill>
                          <a:effectLst/>
                          <a:latin typeface="Century Schoolbook" panose="02040604050505020304" pitchFamily="18" charset="0"/>
                        </a:rPr>
                        <a:t>45</a:t>
                      </a:r>
                      <a:r>
                        <a:rPr lang="id-ID" sz="2400" b="1" i="0" u="none" strike="noStrike" dirty="0">
                          <a:solidFill>
                            <a:srgbClr val="000000"/>
                          </a:solidFill>
                          <a:effectLst/>
                          <a:latin typeface="Century Schoolbook" panose="02040604050505020304" pitchFamily="18" charset="0"/>
                        </a:rPr>
                        <a:t> TT</a:t>
                      </a:r>
                    </a:p>
                  </a:txBody>
                  <a:tcPr marL="13335" marR="13335" marT="13335" marB="0" anchor="ctr">
                    <a:solidFill>
                      <a:schemeClr val="accent1">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7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4688" y="4154269"/>
            <a:ext cx="10052239" cy="1292662"/>
          </a:xfrm>
          <a:prstGeom prst="rect">
            <a:avLst/>
          </a:prstGeom>
        </p:spPr>
        <p:style>
          <a:lnRef idx="2">
            <a:schemeClr val="accent1"/>
          </a:lnRef>
          <a:fillRef idx="1">
            <a:schemeClr val="lt1"/>
          </a:fillRef>
          <a:effectRef idx="0">
            <a:schemeClr val="accent1"/>
          </a:effectRef>
          <a:fontRef idx="minor">
            <a:schemeClr val="dk1"/>
          </a:fontRef>
        </p:style>
        <p:txBody>
          <a:bodyPr wrap="none" lIns="128016" tIns="64008" rIns="128016" bIns="64008">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7600" b="1" dirty="0">
                <a:ln/>
                <a:solidFill>
                  <a:schemeClr val="accent3"/>
                </a:solidFill>
                <a:effectLst>
                  <a:outerShdw blurRad="38100" dist="38100" dir="2700000" algn="tl">
                    <a:srgbClr val="000000">
                      <a:alpha val="43137"/>
                    </a:srgbClr>
                  </a:outerShdw>
                </a:effectLst>
              </a:rPr>
              <a:t>PELAYANAN RJTL</a:t>
            </a:r>
            <a:endParaRPr lang="en-US" sz="7600" b="1" dirty="0">
              <a:ln/>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4"/>
            <a:ext cx="10454640" cy="1600200"/>
          </a:xfrm>
        </p:spPr>
        <p:txBody>
          <a:bodyPr>
            <a:normAutofit/>
          </a:bodyPr>
          <a:lstStyle/>
          <a:p>
            <a:r>
              <a:rPr lang="id-ID" sz="3600" dirty="0"/>
              <a:t>PERBANDINGAN PASIEN JKN,UMUM DAN LAIN-LAIN</a:t>
            </a:r>
          </a:p>
        </p:txBody>
      </p:sp>
      <p:graphicFrame>
        <p:nvGraphicFramePr>
          <p:cNvPr id="4" name="Chart 3"/>
          <p:cNvGraphicFramePr>
            <a:graphicFrameLocks/>
          </p:cNvGraphicFramePr>
          <p:nvPr>
            <p:extLst>
              <p:ext uri="{D42A27DB-BD31-4B8C-83A1-F6EECF244321}">
                <p14:modId xmlns:p14="http://schemas.microsoft.com/office/powerpoint/2010/main" val="2919005769"/>
              </p:ext>
            </p:extLst>
          </p:nvPr>
        </p:nvGraphicFramePr>
        <p:xfrm>
          <a:off x="352128" y="1600166"/>
          <a:ext cx="11665296" cy="76649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0454640" cy="959723"/>
          </a:xfrm>
        </p:spPr>
        <p:txBody>
          <a:bodyPr>
            <a:normAutofit/>
          </a:bodyPr>
          <a:lstStyle/>
          <a:p>
            <a:r>
              <a:rPr lang="id-ID" sz="3600" dirty="0"/>
              <a:t>Perkembangan kasus RJTL</a:t>
            </a:r>
          </a:p>
        </p:txBody>
      </p:sp>
      <p:graphicFrame>
        <p:nvGraphicFramePr>
          <p:cNvPr id="5" name="Chart 4"/>
          <p:cNvGraphicFramePr>
            <a:graphicFrameLocks/>
          </p:cNvGraphicFramePr>
          <p:nvPr>
            <p:extLst>
              <p:ext uri="{D42A27DB-BD31-4B8C-83A1-F6EECF244321}">
                <p14:modId xmlns:p14="http://schemas.microsoft.com/office/powerpoint/2010/main" val="2185897649"/>
              </p:ext>
            </p:extLst>
          </p:nvPr>
        </p:nvGraphicFramePr>
        <p:xfrm>
          <a:off x="640080" y="1704256"/>
          <a:ext cx="10945296" cy="7128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4693</TotalTime>
  <Words>3723</Words>
  <Application>Microsoft Office PowerPoint</Application>
  <PresentationFormat>A3 Paper (297x420 mm)</PresentationFormat>
  <Paragraphs>1492</Paragraphs>
  <Slides>58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Schoolbook</vt:lpstr>
      <vt:lpstr>Wingdings</vt:lpstr>
      <vt:lpstr>Wingdings 2</vt:lpstr>
      <vt:lpstr>Oriel</vt:lpstr>
      <vt:lpstr>Utilization review pelayanan bulan desember 2022 s.d mei 2023 rs mata undaan surabaya</vt:lpstr>
      <vt:lpstr>Dasar pelaksanaan UR</vt:lpstr>
      <vt:lpstr>Dasar pelaksanaan UR</vt:lpstr>
      <vt:lpstr>PowerPoint Presentation</vt:lpstr>
      <vt:lpstr>PowerPoint Presentation</vt:lpstr>
      <vt:lpstr>PowerPoint Presentation</vt:lpstr>
      <vt:lpstr>PowerPoint Presentation</vt:lpstr>
      <vt:lpstr>PERBANDINGAN PASIEN JKN,UMUM DAN LAIN-LAIN</vt:lpstr>
      <vt:lpstr>Perkembangan kasus RJTL</vt:lpstr>
      <vt:lpstr>Perkembangan Biaya RJTL</vt:lpstr>
      <vt:lpstr>Perbandingan Biaya RJTL Ina-Cbg’s  dengan Biaya Riil RS</vt:lpstr>
      <vt:lpstr>PowerPoint Presentation</vt:lpstr>
      <vt:lpstr>PowerPoint Presentation</vt:lpstr>
      <vt:lpstr>10 DIAGNOSA KASUS RJTL TERBANYAK Desember 2022 - Mei 2023</vt:lpstr>
      <vt:lpstr>PowerPoint Presentation</vt:lpstr>
      <vt:lpstr>PowerPoint Presentation</vt:lpstr>
      <vt:lpstr>10 prosedur terbanyak rjtl Desember 2022 - Mei 2023</vt:lpstr>
      <vt:lpstr>10 prosedur berbiaya terbesar rjtl Desember 2022 - Mei 2023</vt:lpstr>
      <vt:lpstr>10 prosedur berbiaya perkasus terbesar rjtl Desember 2022 - Mei 2023</vt:lpstr>
      <vt:lpstr>20 kunjungan faskes perujuk terbanyak Desember 2022 - Mei 2023</vt:lpstr>
      <vt:lpstr>PowerPoint Presentation</vt:lpstr>
      <vt:lpstr>PERBANDINGAN PASIEN JKN,UMUM DAN LAIN-LAIN</vt:lpstr>
      <vt:lpstr>Perkembangan kasus RITL</vt:lpstr>
      <vt:lpstr>Perkembangan Biaya RITL</vt:lpstr>
      <vt:lpstr>PowerPoint Presentation</vt:lpstr>
      <vt:lpstr>PowerPoint Presentation</vt:lpstr>
      <vt:lpstr>  </vt:lpstr>
      <vt:lpstr>Severity level DESEMBER 2022 – MEI 2023</vt:lpstr>
      <vt:lpstr>10 diagnosa terbanyak ritl DESEMBER 2022 – MEI 2023</vt:lpstr>
      <vt:lpstr>PowerPoint Presentation</vt:lpstr>
      <vt:lpstr>PowerPoint Presentation</vt:lpstr>
      <vt:lpstr>10 prosedur kasus terbanyak ritl DESEMBER 2022 – MEI 2023</vt:lpstr>
      <vt:lpstr>10 prosedur berbiaya terbesar ritl DESEMBER 2022 – MEI 2023</vt:lpstr>
      <vt:lpstr>10 prosedur berbiaya perkasus terbersar ritl Desember 2022 - Mei 2023</vt:lpstr>
      <vt:lpstr>PEMANFAATAN KELAS RAWAT DESEMBER 2022 – MEI 2023</vt:lpstr>
      <vt:lpstr>PEMANFAATAN NAIK KELAS DESEMBER 2022 – MEI 2023</vt:lpstr>
      <vt:lpstr>PEMANFAATAN COB (JASA RAHARJA DAN ASURANSI LAIN)</vt:lpstr>
      <vt:lpstr>KLAIM PENDING DAN DISPUTE</vt:lpstr>
      <vt:lpstr>PowerPoint Presentation</vt:lpstr>
      <vt:lpstr>WAKTU PEMBAYARAN KLAIM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Utilization review pelayanan bulan januari s.d maret 2016 rs...........</dc:title>
  <dc:creator>user</dc:creator>
  <cp:lastModifiedBy>Kabag Umum</cp:lastModifiedBy>
  <cp:revision>389</cp:revision>
  <cp:lastPrinted>2021-04-19T02:12:09Z</cp:lastPrinted>
  <dcterms:created xsi:type="dcterms:W3CDTF">2016-03-18T18:25:14Z</dcterms:created>
  <dcterms:modified xsi:type="dcterms:W3CDTF">2023-07-05T08:19:16Z</dcterms:modified>
</cp:coreProperties>
</file>