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  <p:sldMasterId id="2147483665" r:id="rId3"/>
  </p:sldMasterIdLst>
  <p:notesMasterIdLst>
    <p:notesMasterId r:id="rId17"/>
  </p:notesMasterIdLst>
  <p:handoutMasterIdLst>
    <p:handoutMasterId r:id="rId18"/>
  </p:handoutMasterIdLst>
  <p:sldIdLst>
    <p:sldId id="322" r:id="rId4"/>
    <p:sldId id="300" r:id="rId5"/>
    <p:sldId id="258" r:id="rId6"/>
    <p:sldId id="257" r:id="rId7"/>
    <p:sldId id="324" r:id="rId8"/>
    <p:sldId id="323" r:id="rId9"/>
    <p:sldId id="261" r:id="rId10"/>
    <p:sldId id="325" r:id="rId11"/>
    <p:sldId id="326" r:id="rId12"/>
    <p:sldId id="327" r:id="rId13"/>
    <p:sldId id="328" r:id="rId14"/>
    <p:sldId id="329" r:id="rId15"/>
    <p:sldId id="316" r:id="rId16"/>
  </p:sldIdLst>
  <p:sldSz cx="9144000" cy="5143500" type="screen16x9"/>
  <p:notesSz cx="7059613" cy="93440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4D3B"/>
    <a:srgbClr val="F2AC30"/>
    <a:srgbClr val="FE3FE4"/>
    <a:srgbClr val="2FC5FA"/>
    <a:srgbClr val="33E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-690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192" y="-72"/>
      </p:cViewPr>
      <p:guideLst>
        <p:guide orient="horz" pos="2943"/>
        <p:guide pos="2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9166" cy="467201"/>
          </a:xfrm>
          <a:prstGeom prst="rect">
            <a:avLst/>
          </a:prstGeom>
        </p:spPr>
        <p:txBody>
          <a:bodyPr vert="horz" lIns="93726" tIns="46863" rIns="93726" bIns="4686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8814" y="0"/>
            <a:ext cx="3059166" cy="467201"/>
          </a:xfrm>
          <a:prstGeom prst="rect">
            <a:avLst/>
          </a:prstGeom>
        </p:spPr>
        <p:txBody>
          <a:bodyPr vert="horz" lIns="93726" tIns="46863" rIns="93726" bIns="46863" rtlCol="0"/>
          <a:lstStyle>
            <a:lvl1pPr algn="r">
              <a:defRPr sz="1200"/>
            </a:lvl1pPr>
          </a:lstStyle>
          <a:p>
            <a:fld id="{73E6A9F2-3C09-406A-BE9B-6FF53D5EE53D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75203"/>
            <a:ext cx="3059166" cy="467201"/>
          </a:xfrm>
          <a:prstGeom prst="rect">
            <a:avLst/>
          </a:prstGeom>
        </p:spPr>
        <p:txBody>
          <a:bodyPr vert="horz" lIns="93726" tIns="46863" rIns="93726" bIns="4686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8814" y="8875203"/>
            <a:ext cx="3059166" cy="467201"/>
          </a:xfrm>
          <a:prstGeom prst="rect">
            <a:avLst/>
          </a:prstGeom>
        </p:spPr>
        <p:txBody>
          <a:bodyPr vert="horz" lIns="93726" tIns="46863" rIns="93726" bIns="46863" rtlCol="0" anchor="b"/>
          <a:lstStyle>
            <a:lvl1pPr algn="r">
              <a:defRPr sz="1200"/>
            </a:lvl1pPr>
          </a:lstStyle>
          <a:p>
            <a:fld id="{8D7A34FA-9674-4E4A-9898-DC5815357AE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4250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9166" cy="467201"/>
          </a:xfrm>
          <a:prstGeom prst="rect">
            <a:avLst/>
          </a:prstGeom>
        </p:spPr>
        <p:txBody>
          <a:bodyPr vert="horz" lIns="93726" tIns="46863" rIns="93726" bIns="4686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8814" y="0"/>
            <a:ext cx="3059166" cy="467201"/>
          </a:xfrm>
          <a:prstGeom prst="rect">
            <a:avLst/>
          </a:prstGeom>
        </p:spPr>
        <p:txBody>
          <a:bodyPr vert="horz" lIns="93726" tIns="46863" rIns="93726" bIns="46863" rtlCol="0"/>
          <a:lstStyle>
            <a:lvl1pPr algn="r">
              <a:defRPr sz="1200"/>
            </a:lvl1pPr>
          </a:lstStyle>
          <a:p>
            <a:fld id="{137B55AB-6DCB-4684-BEB9-B4896045B37D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4338" y="700088"/>
            <a:ext cx="6230937" cy="3505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26" tIns="46863" rIns="93726" bIns="46863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962" y="4438413"/>
            <a:ext cx="5647690" cy="4204811"/>
          </a:xfrm>
          <a:prstGeom prst="rect">
            <a:avLst/>
          </a:prstGeom>
        </p:spPr>
        <p:txBody>
          <a:bodyPr vert="horz" lIns="93726" tIns="46863" rIns="93726" bIns="46863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75203"/>
            <a:ext cx="3059166" cy="467201"/>
          </a:xfrm>
          <a:prstGeom prst="rect">
            <a:avLst/>
          </a:prstGeom>
        </p:spPr>
        <p:txBody>
          <a:bodyPr vert="horz" lIns="93726" tIns="46863" rIns="93726" bIns="4686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8814" y="8875203"/>
            <a:ext cx="3059166" cy="467201"/>
          </a:xfrm>
          <a:prstGeom prst="rect">
            <a:avLst/>
          </a:prstGeom>
        </p:spPr>
        <p:txBody>
          <a:bodyPr vert="horz" lIns="93726" tIns="46863" rIns="93726" bIns="46863" rtlCol="0" anchor="b"/>
          <a:lstStyle>
            <a:lvl1pPr algn="r">
              <a:defRPr sz="1200"/>
            </a:lvl1pPr>
          </a:lstStyle>
          <a:p>
            <a:fld id="{DABA2CFF-3AE3-4BFA-9DFB-02C4C132EE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84995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3210021" y="3003798"/>
            <a:ext cx="2880320" cy="432048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1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</a:t>
            </a:r>
          </a:p>
          <a:p>
            <a:pPr lvl="0"/>
            <a:r>
              <a:rPr lang="en-US" altLang="ko-KR" dirty="0"/>
              <a:t>OF YOUR PRESENTATION HERE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210021" y="1707654"/>
            <a:ext cx="2880320" cy="1296144"/>
          </a:xfrm>
          <a:prstGeom prst="rect">
            <a:avLst/>
          </a:prstGeom>
        </p:spPr>
        <p:txBody>
          <a:bodyPr anchor="ctr"/>
          <a:lstStyle>
            <a:lvl1pPr algn="ctr">
              <a:defRPr sz="2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</a:t>
            </a:r>
            <a:br>
              <a:rPr lang="en-US" altLang="ko-KR" dirty="0"/>
            </a:br>
            <a:r>
              <a:rPr lang="en-US" altLang="ko-KR" dirty="0"/>
              <a:t>PPT </a:t>
            </a:r>
            <a:br>
              <a:rPr lang="en-US" altLang="ko-KR" dirty="0"/>
            </a:br>
            <a:r>
              <a:rPr lang="en-US" altLang="ko-KR" dirty="0"/>
              <a:t>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168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177930"/>
            <a:ext cx="1828800" cy="18722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828800" y="3042333"/>
            <a:ext cx="1828800" cy="18722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1828800" y="1178138"/>
            <a:ext cx="1828800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657600" y="1177930"/>
            <a:ext cx="1828800" cy="18722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5486400" y="3042333"/>
            <a:ext cx="1828800" cy="18722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657600" y="3042333"/>
            <a:ext cx="1828800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0" y="3042333"/>
            <a:ext cx="1828800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5486400" y="1178138"/>
            <a:ext cx="1828800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7315200" y="3042333"/>
            <a:ext cx="1828800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7315200" y="1177930"/>
            <a:ext cx="1828800" cy="18722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Title 1">
            <a:extLst>
              <a:ext uri="{FF2B5EF4-FFF2-40B4-BE49-F238E27FC236}">
                <a16:creationId xmlns="" xmlns:a16="http://schemas.microsoft.com/office/drawing/2014/main" id="{BC411CE2-DDDA-4E92-AC47-8E2E7BFBD8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19" name="Text Placeholder 9">
            <a:extLst>
              <a:ext uri="{FF2B5EF4-FFF2-40B4-BE49-F238E27FC236}">
                <a16:creationId xmlns="" xmlns:a16="http://schemas.microsoft.com/office/drawing/2014/main" id="{C17BD2BE-B5DC-44EE-ADF8-C3DB99AFA2C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621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7415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sosceles Triangle 9"/>
          <p:cNvSpPr/>
          <p:nvPr userDrawn="1"/>
        </p:nvSpPr>
        <p:spPr>
          <a:xfrm rot="10800000">
            <a:off x="-1" y="-1"/>
            <a:ext cx="9143999" cy="5143499"/>
          </a:xfrm>
          <a:prstGeom prst="triangle">
            <a:avLst>
              <a:gd name="adj" fmla="val 28960"/>
            </a:avLst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그림 개체 틀 5">
            <a:extLst>
              <a:ext uri="{FF2B5EF4-FFF2-40B4-BE49-F238E27FC236}">
                <a16:creationId xmlns="" xmlns:a16="http://schemas.microsoft.com/office/drawing/2014/main" id="{FADE6738-9B24-46DC-A806-C322EE3B9BD7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2" y="-6529"/>
            <a:ext cx="9143998" cy="5070347"/>
          </a:xfrm>
          <a:custGeom>
            <a:avLst/>
            <a:gdLst>
              <a:gd name="connsiteX0" fmla="*/ 0 w 9143998"/>
              <a:gd name="connsiteY0" fmla="*/ 0 h 5070347"/>
              <a:gd name="connsiteX1" fmla="*/ 9143998 w 9143998"/>
              <a:gd name="connsiteY1" fmla="*/ 0 h 5070347"/>
              <a:gd name="connsiteX2" fmla="*/ 7095742 w 9143998"/>
              <a:gd name="connsiteY2" fmla="*/ 5070347 h 5070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3998" h="5070347">
                <a:moveTo>
                  <a:pt x="0" y="0"/>
                </a:moveTo>
                <a:lnTo>
                  <a:pt x="9143998" y="0"/>
                </a:lnTo>
                <a:lnTo>
                  <a:pt x="7095742" y="507034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30396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531095" y="2589087"/>
            <a:ext cx="3464841" cy="25544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570858" y="0"/>
            <a:ext cx="2377405" cy="25544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865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ame 2"/>
          <p:cNvSpPr/>
          <p:nvPr userDrawn="1"/>
        </p:nvSpPr>
        <p:spPr>
          <a:xfrm>
            <a:off x="540000" y="2427734"/>
            <a:ext cx="2591840" cy="2175766"/>
          </a:xfrm>
          <a:prstGeom prst="frame">
            <a:avLst>
              <a:gd name="adj1" fmla="val 157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Frame 12"/>
          <p:cNvSpPr/>
          <p:nvPr userDrawn="1"/>
        </p:nvSpPr>
        <p:spPr>
          <a:xfrm>
            <a:off x="3276080" y="2427734"/>
            <a:ext cx="2591840" cy="2175766"/>
          </a:xfrm>
          <a:prstGeom prst="frame">
            <a:avLst>
              <a:gd name="adj1" fmla="val 157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Frame 13"/>
          <p:cNvSpPr/>
          <p:nvPr userDrawn="1"/>
        </p:nvSpPr>
        <p:spPr>
          <a:xfrm>
            <a:off x="6012160" y="2427734"/>
            <a:ext cx="2591840" cy="2175766"/>
          </a:xfrm>
          <a:prstGeom prst="frame">
            <a:avLst>
              <a:gd name="adj1" fmla="val 157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753718" y="1498354"/>
            <a:ext cx="2164404" cy="18654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483054" y="1498354"/>
            <a:ext cx="2164404" cy="18654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225878" y="1498354"/>
            <a:ext cx="2164404" cy="18654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2" name="Title 1">
            <a:extLst>
              <a:ext uri="{FF2B5EF4-FFF2-40B4-BE49-F238E27FC236}">
                <a16:creationId xmlns="" xmlns:a16="http://schemas.microsoft.com/office/drawing/2014/main" id="{9CD0968B-C293-4E0A-879B-E1D7528644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15" name="Text Placeholder 9">
            <a:extLst>
              <a:ext uri="{FF2B5EF4-FFF2-40B4-BE49-F238E27FC236}">
                <a16:creationId xmlns="" xmlns:a16="http://schemas.microsoft.com/office/drawing/2014/main" id="{63404E90-4158-403D-A53D-4AECAC8931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4837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519682" y="1419623"/>
            <a:ext cx="4032000" cy="10081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19682" y="2499742"/>
            <a:ext cx="4032000" cy="10081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19682" y="3579862"/>
            <a:ext cx="4032000" cy="10081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551149" y="1419623"/>
            <a:ext cx="4068000" cy="1008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4551149" y="2499742"/>
            <a:ext cx="4068000" cy="1008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551149" y="3579862"/>
            <a:ext cx="4068000" cy="1008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4676958" y="1509679"/>
            <a:ext cx="108000" cy="8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4676958" y="2589798"/>
            <a:ext cx="108000" cy="8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4676958" y="3669917"/>
            <a:ext cx="108000" cy="8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Title 1">
            <a:extLst>
              <a:ext uri="{FF2B5EF4-FFF2-40B4-BE49-F238E27FC236}">
                <a16:creationId xmlns="" xmlns:a16="http://schemas.microsoft.com/office/drawing/2014/main" id="{D6FC884E-37FC-4F8B-B0AE-73C03E156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18" name="Text Placeholder 9">
            <a:extLst>
              <a:ext uri="{FF2B5EF4-FFF2-40B4-BE49-F238E27FC236}">
                <a16:creationId xmlns="" xmlns:a16="http://schemas.microsoft.com/office/drawing/2014/main" id="{D578CCDF-B86D-478C-B990-CBB1FB88088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5764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347614"/>
            <a:ext cx="9144000" cy="2304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147" name="Picture 3" descr="D:\KBM-정애\014-Fullppt\PNG이미지\탭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491" y="1101476"/>
            <a:ext cx="2443294" cy="300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D:\KBM-정애\014-Fullppt\PNG이미지\핸드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831" y="2063670"/>
            <a:ext cx="1841393" cy="223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671220" y="1404593"/>
            <a:ext cx="1702924" cy="2265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514680" y="2155596"/>
            <a:ext cx="1027522" cy="16182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32A023F0-0472-4D05-8356-F4D9C9FB7B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="" xmlns:a16="http://schemas.microsoft.com/office/drawing/2014/main" id="{F744C2FB-3B15-44C3-A8D1-15400687949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73382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3635896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8196" name="Picture 4" descr="D:\KBM-정애\014-Fullppt\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49099"/>
            <a:ext cx="6624736" cy="3369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843808" y="1384815"/>
            <a:ext cx="3168352" cy="2334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936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lt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Half Frame 15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44623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gradFill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6547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 userDrawn="1"/>
        </p:nvSpPr>
        <p:spPr>
          <a:xfrm rot="18846045">
            <a:off x="-137472" y="414397"/>
            <a:ext cx="3931058" cy="3388842"/>
          </a:xfrm>
          <a:prstGeom prst="triangle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1187624" y="1443924"/>
            <a:ext cx="2052000" cy="205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="" xmlns:a16="http://schemas.microsoft.com/office/drawing/2014/main" id="{441B99D2-420D-46C6-A410-C37693C29853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427984" y="2833286"/>
            <a:ext cx="4032448" cy="288000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marL="0" indent="0" algn="l">
              <a:buNone/>
            </a:pPr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itchFamily="34" charset="0"/>
              </a:rPr>
              <a:t>This text can be replaced with your own text</a:t>
            </a:r>
            <a:endParaRPr lang="ko-KR" altLang="en-US" sz="10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C6AD0303-FAF6-40B7-9DEB-08AFB34663A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427984" y="2285796"/>
            <a:ext cx="4032448" cy="540000"/>
          </a:xfrm>
          <a:prstGeom prst="rect">
            <a:avLst/>
          </a:prstGeom>
        </p:spPr>
        <p:txBody>
          <a:bodyPr anchor="ctr"/>
          <a:lstStyle>
            <a:lvl1pPr algn="l"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7536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518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="" xmlns:a16="http://schemas.microsoft.com/office/drawing/2014/main" id="{7EBCD8F5-B952-4024-B2F0-53E21A9D48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="" xmlns:a16="http://schemas.microsoft.com/office/drawing/2014/main" id="{CE2BB9C2-E1D2-4E0C-BFE1-64849A73E1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43973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63688" y="25735"/>
            <a:ext cx="7380312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4451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 userDrawn="1"/>
        </p:nvSpPr>
        <p:spPr>
          <a:xfrm rot="18846045">
            <a:off x="4183006" y="327638"/>
            <a:ext cx="3931058" cy="3388842"/>
          </a:xfrm>
          <a:prstGeom prst="triangle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580112" y="1340365"/>
            <a:ext cx="2016225" cy="24824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18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9144000" cy="25717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tIns="540000" anchor="t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2423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661159" y="1176822"/>
            <a:ext cx="1828800" cy="1727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3380" y="1176822"/>
            <a:ext cx="1828800" cy="1727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4653380" y="3011113"/>
            <a:ext cx="1828800" cy="1727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2661159" y="3011113"/>
            <a:ext cx="1828800" cy="1727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68938" y="1176822"/>
            <a:ext cx="1828800" cy="172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6645602" y="1176822"/>
            <a:ext cx="1828800" cy="172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6645602" y="3011109"/>
            <a:ext cx="1828800" cy="172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668938" y="3011109"/>
            <a:ext cx="1828800" cy="172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C04E2E11-A6E0-49CA-B50A-B4CE00AA51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18" name="Text Placeholder 9">
            <a:extLst>
              <a:ext uri="{FF2B5EF4-FFF2-40B4-BE49-F238E27FC236}">
                <a16:creationId xmlns="" xmlns:a16="http://schemas.microsoft.com/office/drawing/2014/main" id="{87C6EABD-F67F-49B4-A51B-E101FB5998F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80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KBM-정애\014-Fullppt\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36584"/>
            <a:ext cx="3672408" cy="366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947625" y="1297014"/>
            <a:ext cx="3325137" cy="23237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31A1507E-95E7-4D48-BBB7-ECCACC931B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6" name="Text Placeholder 9">
            <a:extLst>
              <a:ext uri="{FF2B5EF4-FFF2-40B4-BE49-F238E27FC236}">
                <a16:creationId xmlns="" xmlns:a16="http://schemas.microsoft.com/office/drawing/2014/main" id="{29D945A9-9C37-4202-A44A-216BEE4A5E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527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89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1" r:id="rId2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459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5" r:id="rId3"/>
    <p:sldLayoutId id="2147483667" r:id="rId4"/>
    <p:sldLayoutId id="2147483656" r:id="rId5"/>
    <p:sldLayoutId id="2147483670" r:id="rId6"/>
    <p:sldLayoutId id="2147483657" r:id="rId7"/>
    <p:sldLayoutId id="2147483658" r:id="rId8"/>
    <p:sldLayoutId id="2147483659" r:id="rId9"/>
    <p:sldLayoutId id="2147483662" r:id="rId10"/>
    <p:sldLayoutId id="2147483663" r:id="rId11"/>
    <p:sldLayoutId id="2147483660" r:id="rId12"/>
    <p:sldLayoutId id="2147483661" r:id="rId13"/>
    <p:sldLayoutId id="2147483664" r:id="rId14"/>
    <p:sldLayoutId id="2147483669" r:id="rId15"/>
    <p:sldLayoutId id="2147483672" r:id="rId16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4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ko-KR" dirty="0" smtClean="0"/>
              <a:t>PERSIAPAN AKREDITASI</a:t>
            </a:r>
            <a:endParaRPr lang="ko-KR" altLang="en-US" sz="2800" dirty="0"/>
          </a:p>
        </p:txBody>
      </p:sp>
      <p:sp>
        <p:nvSpPr>
          <p:cNvPr id="9" name="TextBox 8">
            <a:hlinkClick r:id="rId2"/>
          </p:cNvPr>
          <p:cNvSpPr txBox="1"/>
          <p:nvPr/>
        </p:nvSpPr>
        <p:spPr>
          <a:xfrm>
            <a:off x="-18256" y="4825165"/>
            <a:ext cx="91805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cs typeface="Arial" pitchFamily="34" charset="0"/>
                <a:hlinkClick r:id="rId2"/>
              </a:rPr>
              <a:t>http://www.free-powerpoint-templates-design.com</a:t>
            </a:r>
            <a:endParaRPr lang="ko-KR" alt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5219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396" y="267494"/>
            <a:ext cx="7380312" cy="776530"/>
          </a:xfrm>
        </p:spPr>
        <p:txBody>
          <a:bodyPr/>
          <a:lstStyle/>
          <a:p>
            <a:r>
              <a:rPr lang="id-ID" dirty="0" smtClean="0"/>
              <a:t>Kelompok Standar Program </a:t>
            </a:r>
            <a:br>
              <a:rPr lang="id-ID" dirty="0" smtClean="0"/>
            </a:br>
            <a:r>
              <a:rPr lang="id-ID" dirty="0" smtClean="0"/>
              <a:t>Nasional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1763688" y="1203598"/>
            <a:ext cx="6408712" cy="3456384"/>
          </a:xfrm>
          <a:prstGeom prst="rect">
            <a:avLst/>
          </a:prstGeom>
          <a:solidFill>
            <a:srgbClr val="FE3F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14350" indent="-514350">
              <a:buAutoNum type="alphaLcPeriod"/>
            </a:pPr>
            <a:r>
              <a:rPr lang="id-ID" sz="2800" dirty="0"/>
              <a:t>PONEK </a:t>
            </a:r>
            <a:r>
              <a:rPr lang="id-ID" sz="2800" dirty="0" smtClean="0"/>
              <a:t>: IGD</a:t>
            </a:r>
            <a:endParaRPr lang="id-ID" sz="2800" dirty="0"/>
          </a:p>
          <a:p>
            <a:pPr marL="514350" indent="-514350">
              <a:buAutoNum type="alphaLcPeriod"/>
            </a:pPr>
            <a:r>
              <a:rPr lang="id-ID" sz="2800" dirty="0" smtClean="0"/>
              <a:t>HIV/AIDS : Ranap, Rajal, PPI, IGD </a:t>
            </a:r>
            <a:endParaRPr lang="id-ID" sz="2800" dirty="0"/>
          </a:p>
          <a:p>
            <a:pPr marL="514350" indent="-514350">
              <a:buAutoNum type="alphaLcPeriod"/>
            </a:pPr>
            <a:r>
              <a:rPr lang="id-ID" sz="2800" dirty="0"/>
              <a:t>TB </a:t>
            </a:r>
            <a:r>
              <a:rPr lang="id-ID" sz="2800" dirty="0" smtClean="0"/>
              <a:t>: Rajal, Ranap, PPI, IGD</a:t>
            </a:r>
            <a:endParaRPr lang="id-ID" sz="2800" dirty="0"/>
          </a:p>
          <a:p>
            <a:pPr marL="514350" indent="-514350">
              <a:buAutoNum type="alphaLcPeriod"/>
            </a:pPr>
            <a:r>
              <a:rPr lang="id-ID" sz="2800" dirty="0"/>
              <a:t>PPRA : PPI, </a:t>
            </a:r>
            <a:r>
              <a:rPr lang="id-ID" sz="2800" dirty="0" smtClean="0"/>
              <a:t>PKPO </a:t>
            </a:r>
            <a:endParaRPr lang="id-ID" sz="2800" dirty="0"/>
          </a:p>
          <a:p>
            <a:pPr marL="514350" indent="-514350">
              <a:buAutoNum type="alphaLcPeriod"/>
            </a:pPr>
            <a:r>
              <a:rPr lang="id-ID" sz="2800" dirty="0"/>
              <a:t>Geriatri : Ranap, Rajal</a:t>
            </a:r>
            <a:r>
              <a:rPr lang="id-ID" sz="2800" dirty="0" smtClean="0"/>
              <a:t>, </a:t>
            </a:r>
            <a:r>
              <a:rPr lang="id-ID" sz="2800" dirty="0"/>
              <a:t>IGD </a:t>
            </a:r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97680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Penyelenggaraan RS </a:t>
            </a:r>
          </a:p>
        </p:txBody>
      </p:sp>
      <p:sp>
        <p:nvSpPr>
          <p:cNvPr id="4" name="Rectangle 3"/>
          <p:cNvSpPr/>
          <p:nvPr/>
        </p:nvSpPr>
        <p:spPr>
          <a:xfrm>
            <a:off x="1475656" y="1131590"/>
            <a:ext cx="70567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/>
              <a:t>RS sebagai fasyankes menyelenggarakan </a:t>
            </a:r>
            <a:endParaRPr lang="id-ID" sz="2800" dirty="0" smtClean="0"/>
          </a:p>
          <a:p>
            <a:r>
              <a:rPr lang="id-ID" sz="2800" dirty="0" smtClean="0"/>
              <a:t>fungsi</a:t>
            </a:r>
            <a:r>
              <a:rPr lang="id-ID" sz="2800" dirty="0"/>
              <a:t>:</a:t>
            </a:r>
          </a:p>
          <a:p>
            <a:pPr marL="514350" indent="-514350">
              <a:buAutoNum type="arabicPeriod"/>
            </a:pPr>
            <a:r>
              <a:rPr lang="id-ID" sz="2800" dirty="0"/>
              <a:t>Pelayanan berfokus pada pasien </a:t>
            </a:r>
          </a:p>
          <a:p>
            <a:pPr marL="514350" indent="-514350">
              <a:buAutoNum type="arabicPeriod"/>
            </a:pPr>
            <a:r>
              <a:rPr lang="id-ID" sz="2800" dirty="0"/>
              <a:t>Manajemen RS </a:t>
            </a:r>
          </a:p>
          <a:p>
            <a:pPr marL="514350" indent="-514350">
              <a:buAutoNum type="arabicPeriod"/>
            </a:pPr>
            <a:r>
              <a:rPr lang="id-ID" sz="2800" dirty="0"/>
              <a:t>Penyelenggaraan program nasional </a:t>
            </a:r>
          </a:p>
          <a:p>
            <a:pPr marL="514350" indent="-514350">
              <a:buAutoNum type="arabicPeriod"/>
            </a:pPr>
            <a:r>
              <a:rPr lang="id-ID" sz="2800" dirty="0"/>
              <a:t>(Penyelenggaraan pendidikan)</a:t>
            </a:r>
          </a:p>
        </p:txBody>
      </p:sp>
    </p:spTree>
    <p:extLst>
      <p:ext uri="{BB962C8B-B14F-4D97-AF65-F5344CB8AC3E}">
        <p14:creationId xmlns:p14="http://schemas.microsoft.com/office/powerpoint/2010/main" val="66730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5734"/>
            <a:ext cx="7668344" cy="1105855"/>
          </a:xfrm>
        </p:spPr>
        <p:txBody>
          <a:bodyPr/>
          <a:lstStyle/>
          <a:p>
            <a:r>
              <a:rPr lang="id-ID" sz="2400" dirty="0"/>
              <a:t>Untuk menyelenggarakan fungsi diatas, direktur </a:t>
            </a:r>
            <a:r>
              <a:rPr lang="id-ID" sz="2400" dirty="0" smtClean="0"/>
              <a:t/>
            </a:r>
            <a:br>
              <a:rPr lang="id-ID" sz="2400" dirty="0" smtClean="0"/>
            </a:br>
            <a:r>
              <a:rPr lang="id-ID" sz="2400" dirty="0" smtClean="0"/>
              <a:t>membentuk </a:t>
            </a:r>
            <a:r>
              <a:rPr lang="id-ID" sz="2400" dirty="0"/>
              <a:t>organisasi fungsional yang membantu</a:t>
            </a:r>
          </a:p>
        </p:txBody>
      </p:sp>
      <p:sp>
        <p:nvSpPr>
          <p:cNvPr id="4" name="Rectangle 3"/>
          <p:cNvSpPr/>
          <p:nvPr/>
        </p:nvSpPr>
        <p:spPr>
          <a:xfrm>
            <a:off x="1475656" y="1131590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id-ID" sz="2400" dirty="0"/>
              <a:t>Pembinaan Staf, dilakukan oleh </a:t>
            </a:r>
            <a:r>
              <a:rPr lang="id-ID" sz="2400" dirty="0">
                <a:solidFill>
                  <a:srgbClr val="FF0000"/>
                </a:solidFill>
              </a:rPr>
              <a:t>komite profesi </a:t>
            </a:r>
          </a:p>
          <a:p>
            <a:pPr marL="514350" indent="-514350">
              <a:buAutoNum type="arabicPeriod"/>
            </a:pPr>
            <a:r>
              <a:rPr lang="id-ID" sz="2400" dirty="0"/>
              <a:t>Penyelenggaraan etik dan hukum (etik pelayanan dan etik organisasi RS), dilakukan oleh </a:t>
            </a:r>
            <a:r>
              <a:rPr lang="id-ID" sz="2400" dirty="0">
                <a:solidFill>
                  <a:srgbClr val="FF0000"/>
                </a:solidFill>
              </a:rPr>
              <a:t>komite etik dan hukum </a:t>
            </a:r>
          </a:p>
          <a:p>
            <a:pPr marL="514350" indent="-514350">
              <a:buAutoNum type="arabicPeriod"/>
            </a:pPr>
            <a:r>
              <a:rPr lang="id-ID" sz="2400" dirty="0"/>
              <a:t>Penyelenggaraan program wajib (Tim/Komite) terdiri dari </a:t>
            </a:r>
            <a:r>
              <a:rPr lang="id-ID" sz="2400" dirty="0">
                <a:solidFill>
                  <a:srgbClr val="FF0000"/>
                </a:solidFill>
              </a:rPr>
              <a:t>PPI, K3RS, PKRS, Mutu, PPRA, RM, </a:t>
            </a:r>
            <a:r>
              <a:rPr lang="id-ID" sz="2400" dirty="0" smtClean="0">
                <a:solidFill>
                  <a:srgbClr val="FF0000"/>
                </a:solidFill>
              </a:rPr>
              <a:t>     Prognas</a:t>
            </a:r>
            <a:r>
              <a:rPr lang="id-ID" sz="2400" dirty="0">
                <a:solidFill>
                  <a:srgbClr val="FF0000"/>
                </a:solidFill>
              </a:rPr>
              <a:t>, KFT. </a:t>
            </a:r>
          </a:p>
          <a:p>
            <a:pPr marL="514350" indent="-514350">
              <a:buAutoNum type="arabicPeriod"/>
            </a:pPr>
            <a:r>
              <a:rPr lang="id-ID" sz="2400" dirty="0"/>
              <a:t>Efisiensi kinerja sesuai dengan tujuan organisasi </a:t>
            </a:r>
            <a:r>
              <a:rPr lang="id-ID" sz="2400" dirty="0" smtClean="0"/>
              <a:t> terkait </a:t>
            </a:r>
            <a:r>
              <a:rPr lang="id-ID" sz="2400" dirty="0"/>
              <a:t>capaian target pelayanan dan </a:t>
            </a:r>
            <a:r>
              <a:rPr lang="id-ID" sz="2400" dirty="0" smtClean="0"/>
              <a:t>keuangan</a:t>
            </a:r>
            <a:r>
              <a:rPr lang="id-ID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6553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A4C1245A-59DF-48CC-8F07-2127CE1A6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>
                <a:solidFill>
                  <a:schemeClr val="accent4"/>
                </a:solidFill>
              </a:rPr>
              <a:t>Thank you</a:t>
            </a:r>
            <a:endParaRPr lang="ko-KR" altLang="en-US" sz="3600" dirty="0">
              <a:solidFill>
                <a:schemeClr val="accent4"/>
              </a:solidFill>
            </a:endParaRPr>
          </a:p>
        </p:txBody>
      </p:sp>
      <p:sp>
        <p:nvSpPr>
          <p:cNvPr id="7" name="그림 개체 틀 6">
            <a:extLst>
              <a:ext uri="{FF2B5EF4-FFF2-40B4-BE49-F238E27FC236}">
                <a16:creationId xmlns="" xmlns:a16="http://schemas.microsoft.com/office/drawing/2014/main" id="{7932B2B2-C767-40B5-8D6C-2D9A8107E2E2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242853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/>
          </p:cNvSpPr>
          <p:nvPr/>
        </p:nvSpPr>
        <p:spPr>
          <a:xfrm>
            <a:off x="827584" y="2571750"/>
            <a:ext cx="7560840" cy="54207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36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id-ID" altLang="ko-KR" dirty="0" smtClean="0">
                <a:solidFill>
                  <a:schemeClr val="accent3"/>
                </a:solidFill>
                <a:latin typeface="+mj-lt"/>
              </a:rPr>
              <a:t>Permenkes No 12 Tahun 2020 tentang Akreditasi RS </a:t>
            </a:r>
            <a:r>
              <a:rPr lang="id-ID" altLang="ko-KR" dirty="0" smtClean="0">
                <a:solidFill>
                  <a:srgbClr val="FE4D3B"/>
                </a:solidFill>
                <a:latin typeface="+mj-lt"/>
              </a:rPr>
              <a:t>bahwa RS wajib melaksanakan akreditasi </a:t>
            </a:r>
            <a:endParaRPr lang="ko-KR" altLang="en-US" dirty="0">
              <a:solidFill>
                <a:srgbClr val="FE4D3B"/>
              </a:solidFill>
              <a:latin typeface="+mj-lt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214000" y="843558"/>
            <a:ext cx="4716000" cy="3456384"/>
            <a:chOff x="2214000" y="935688"/>
            <a:chExt cx="4716000" cy="2392143"/>
          </a:xfrm>
        </p:grpSpPr>
        <p:grpSp>
          <p:nvGrpSpPr>
            <p:cNvPr id="12" name="Group 11"/>
            <p:cNvGrpSpPr/>
            <p:nvPr/>
          </p:nvGrpSpPr>
          <p:grpSpPr>
            <a:xfrm>
              <a:off x="2214000" y="1275606"/>
              <a:ext cx="4716000" cy="2052225"/>
              <a:chOff x="2096689" y="1167589"/>
              <a:chExt cx="4716000" cy="2052225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096689" y="1167589"/>
                <a:ext cx="1656184" cy="7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156505" y="1187715"/>
                <a:ext cx="1656184" cy="7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096689" y="3147814"/>
                <a:ext cx="4716000" cy="7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15" name="Oval 14"/>
            <p:cNvSpPr/>
            <p:nvPr/>
          </p:nvSpPr>
          <p:spPr>
            <a:xfrm>
              <a:off x="4175956" y="935688"/>
              <a:ext cx="792088" cy="79208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Isosceles Triangle 5"/>
            <p:cNvSpPr/>
            <p:nvPr/>
          </p:nvSpPr>
          <p:spPr>
            <a:xfrm>
              <a:off x="4378686" y="1174627"/>
              <a:ext cx="386628" cy="386210"/>
            </a:xfrm>
            <a:custGeom>
              <a:avLst/>
              <a:gdLst/>
              <a:ahLst/>
              <a:cxnLst/>
              <a:rect l="l" t="t" r="r" b="b"/>
              <a:pathLst>
                <a:path w="3229104" h="3225610">
                  <a:moveTo>
                    <a:pt x="2311104" y="907633"/>
                  </a:moveTo>
                  <a:lnTo>
                    <a:pt x="3229104" y="907633"/>
                  </a:lnTo>
                  <a:lnTo>
                    <a:pt x="1769979" y="3097491"/>
                  </a:lnTo>
                  <a:close/>
                  <a:moveTo>
                    <a:pt x="823" y="907633"/>
                  </a:moveTo>
                  <a:lnTo>
                    <a:pt x="918823" y="907633"/>
                  </a:lnTo>
                  <a:lnTo>
                    <a:pt x="1498048" y="3135591"/>
                  </a:lnTo>
                  <a:close/>
                  <a:moveTo>
                    <a:pt x="1036980" y="907632"/>
                  </a:moveTo>
                  <a:lnTo>
                    <a:pt x="2192122" y="907632"/>
                  </a:lnTo>
                  <a:lnTo>
                    <a:pt x="1614551" y="3225610"/>
                  </a:lnTo>
                  <a:close/>
                  <a:moveTo>
                    <a:pt x="2769693" y="0"/>
                  </a:moveTo>
                  <a:lnTo>
                    <a:pt x="3229104" y="792088"/>
                  </a:lnTo>
                  <a:lnTo>
                    <a:pt x="2310282" y="792088"/>
                  </a:lnTo>
                  <a:close/>
                  <a:moveTo>
                    <a:pt x="1732713" y="0"/>
                  </a:moveTo>
                  <a:lnTo>
                    <a:pt x="2651535" y="0"/>
                  </a:lnTo>
                  <a:lnTo>
                    <a:pt x="2192124" y="792088"/>
                  </a:lnTo>
                  <a:close/>
                  <a:moveTo>
                    <a:pt x="1614553" y="0"/>
                  </a:moveTo>
                  <a:lnTo>
                    <a:pt x="2073964" y="792088"/>
                  </a:lnTo>
                  <a:lnTo>
                    <a:pt x="1155142" y="792088"/>
                  </a:lnTo>
                  <a:close/>
                  <a:moveTo>
                    <a:pt x="577571" y="0"/>
                  </a:moveTo>
                  <a:lnTo>
                    <a:pt x="1496393" y="0"/>
                  </a:lnTo>
                  <a:lnTo>
                    <a:pt x="1036982" y="792088"/>
                  </a:lnTo>
                  <a:close/>
                  <a:moveTo>
                    <a:pt x="459411" y="0"/>
                  </a:moveTo>
                  <a:lnTo>
                    <a:pt x="918822" y="792088"/>
                  </a:lnTo>
                  <a:lnTo>
                    <a:pt x="0" y="7920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628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Akreditasi 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1619672" y="1971586"/>
            <a:ext cx="70567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200" dirty="0"/>
              <a:t>Adalah proses pengukuran/penilaian penyelenggaraan RS sesuai dengan standar yang telah ditetapkan dalam bentuk grading (%) pemenuhan. </a:t>
            </a:r>
          </a:p>
        </p:txBody>
      </p:sp>
    </p:spTree>
    <p:extLst>
      <p:ext uri="{BB962C8B-B14F-4D97-AF65-F5344CB8AC3E}">
        <p14:creationId xmlns:p14="http://schemas.microsoft.com/office/powerpoint/2010/main" val="3948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ko-KR" dirty="0" smtClean="0">
                <a:solidFill>
                  <a:schemeClr val="accent3"/>
                </a:solidFill>
              </a:rPr>
              <a:t>Tujuan 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sp>
        <p:nvSpPr>
          <p:cNvPr id="6" name="Parallelogram 5"/>
          <p:cNvSpPr/>
          <p:nvPr/>
        </p:nvSpPr>
        <p:spPr>
          <a:xfrm>
            <a:off x="2811277" y="1126223"/>
            <a:ext cx="5832430" cy="504000"/>
          </a:xfrm>
          <a:prstGeom prst="parallelogram">
            <a:avLst>
              <a:gd name="adj" fmla="val 2606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Parallelogram 10"/>
          <p:cNvSpPr/>
          <p:nvPr/>
        </p:nvSpPr>
        <p:spPr>
          <a:xfrm>
            <a:off x="2625377" y="1869542"/>
            <a:ext cx="5832430" cy="504000"/>
          </a:xfrm>
          <a:prstGeom prst="parallelogram">
            <a:avLst>
              <a:gd name="adj" fmla="val 2606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Parallelogram 11"/>
          <p:cNvSpPr/>
          <p:nvPr/>
        </p:nvSpPr>
        <p:spPr>
          <a:xfrm>
            <a:off x="2439476" y="2612861"/>
            <a:ext cx="5832430" cy="504000"/>
          </a:xfrm>
          <a:prstGeom prst="parallelogram">
            <a:avLst>
              <a:gd name="adj" fmla="val 2606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Parallelogram 12"/>
          <p:cNvSpPr/>
          <p:nvPr/>
        </p:nvSpPr>
        <p:spPr>
          <a:xfrm>
            <a:off x="2253575" y="3356180"/>
            <a:ext cx="5832430" cy="504000"/>
          </a:xfrm>
          <a:prstGeom prst="parallelogram">
            <a:avLst>
              <a:gd name="adj" fmla="val 2606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Parallelogram 14"/>
          <p:cNvSpPr/>
          <p:nvPr/>
        </p:nvSpPr>
        <p:spPr>
          <a:xfrm>
            <a:off x="2883492" y="1180223"/>
            <a:ext cx="5688000" cy="396000"/>
          </a:xfrm>
          <a:prstGeom prst="parallelogram">
            <a:avLst>
              <a:gd name="adj" fmla="val 26069"/>
            </a:avLst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Parallelogram 15"/>
          <p:cNvSpPr/>
          <p:nvPr/>
        </p:nvSpPr>
        <p:spPr>
          <a:xfrm>
            <a:off x="2697592" y="1923542"/>
            <a:ext cx="5688000" cy="396000"/>
          </a:xfrm>
          <a:prstGeom prst="parallelogram">
            <a:avLst>
              <a:gd name="adj" fmla="val 26069"/>
            </a:avLst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Parallelogram 16"/>
          <p:cNvSpPr/>
          <p:nvPr/>
        </p:nvSpPr>
        <p:spPr>
          <a:xfrm>
            <a:off x="2511692" y="2666861"/>
            <a:ext cx="5688000" cy="396000"/>
          </a:xfrm>
          <a:prstGeom prst="parallelogram">
            <a:avLst>
              <a:gd name="adj" fmla="val 26069"/>
            </a:avLst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Parallelogram 17"/>
          <p:cNvSpPr/>
          <p:nvPr/>
        </p:nvSpPr>
        <p:spPr>
          <a:xfrm>
            <a:off x="2325792" y="3410180"/>
            <a:ext cx="5688000" cy="396000"/>
          </a:xfrm>
          <a:prstGeom prst="parallelogram">
            <a:avLst>
              <a:gd name="adj" fmla="val 26069"/>
            </a:avLst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Parallelogram 18"/>
          <p:cNvSpPr/>
          <p:nvPr/>
        </p:nvSpPr>
        <p:spPr>
          <a:xfrm>
            <a:off x="2139892" y="4153499"/>
            <a:ext cx="5688000" cy="396000"/>
          </a:xfrm>
          <a:prstGeom prst="parallelogram">
            <a:avLst>
              <a:gd name="adj" fmla="val 26069"/>
            </a:avLst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 Placeholder 12"/>
          <p:cNvSpPr txBox="1">
            <a:spLocks/>
          </p:cNvSpPr>
          <p:nvPr/>
        </p:nvSpPr>
        <p:spPr>
          <a:xfrm>
            <a:off x="3008754" y="1143484"/>
            <a:ext cx="485630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cs typeface="Arial" pitchFamily="34" charset="0"/>
              </a:rPr>
              <a:t>01</a:t>
            </a:r>
          </a:p>
        </p:txBody>
      </p:sp>
      <p:sp>
        <p:nvSpPr>
          <p:cNvPr id="21" name="Text Placeholder 12"/>
          <p:cNvSpPr txBox="1">
            <a:spLocks/>
          </p:cNvSpPr>
          <p:nvPr/>
        </p:nvSpPr>
        <p:spPr>
          <a:xfrm>
            <a:off x="2821181" y="1891988"/>
            <a:ext cx="485630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cs typeface="Arial" pitchFamily="34" charset="0"/>
              </a:rPr>
              <a:t>02</a:t>
            </a:r>
          </a:p>
        </p:txBody>
      </p:sp>
      <p:sp>
        <p:nvSpPr>
          <p:cNvPr id="22" name="Text Placeholder 12"/>
          <p:cNvSpPr txBox="1">
            <a:spLocks/>
          </p:cNvSpPr>
          <p:nvPr/>
        </p:nvSpPr>
        <p:spPr>
          <a:xfrm>
            <a:off x="2633608" y="2640492"/>
            <a:ext cx="485630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cs typeface="Arial" pitchFamily="34" charset="0"/>
              </a:rPr>
              <a:t>03</a:t>
            </a:r>
          </a:p>
        </p:txBody>
      </p:sp>
      <p:sp>
        <p:nvSpPr>
          <p:cNvPr id="23" name="Text Placeholder 12"/>
          <p:cNvSpPr txBox="1">
            <a:spLocks/>
          </p:cNvSpPr>
          <p:nvPr/>
        </p:nvSpPr>
        <p:spPr>
          <a:xfrm>
            <a:off x="2446035" y="3388996"/>
            <a:ext cx="485630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cs typeface="Arial" pitchFamily="34" charset="0"/>
              </a:rPr>
              <a:t>04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29370" y="1241843"/>
            <a:ext cx="504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dirty="0"/>
              <a:t>Meningkatkan mutu pelayanan dan melindungi keselamatan pasien </a:t>
            </a:r>
          </a:p>
          <a:p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51792" y="1869542"/>
            <a:ext cx="5206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dirty="0"/>
              <a:t>Meningkatkan perlindungan bagi masyarakat, sumber daya RS, RS </a:t>
            </a:r>
            <a:endParaRPr lang="id-ID" sz="1200" dirty="0" smtClean="0"/>
          </a:p>
          <a:p>
            <a:r>
              <a:rPr lang="id-ID" sz="1200" dirty="0" smtClean="0"/>
              <a:t>sebagai institusi</a:t>
            </a:r>
            <a:endParaRPr lang="id-ID" sz="1200" dirty="0"/>
          </a:p>
          <a:p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48219" y="2731169"/>
            <a:ext cx="46940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dirty="0"/>
              <a:t>Meningkatkan tata kelola RS dan tata kelola klinis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57643" y="3475832"/>
            <a:ext cx="46940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dirty="0"/>
              <a:t>Mendukung Program pemerintah dibidang kesehatan</a:t>
            </a:r>
          </a:p>
        </p:txBody>
      </p:sp>
    </p:spTree>
    <p:extLst>
      <p:ext uri="{BB962C8B-B14F-4D97-AF65-F5344CB8AC3E}">
        <p14:creationId xmlns:p14="http://schemas.microsoft.com/office/powerpoint/2010/main" val="154879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Sasaran 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1619672" y="1971586"/>
            <a:ext cx="70567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200" dirty="0" smtClean="0"/>
              <a:t>RS terakreditasi ..................????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60070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d-ID" altLang="ko-KR" dirty="0" smtClean="0">
                <a:solidFill>
                  <a:schemeClr val="accent3"/>
                </a:solidFill>
              </a:rPr>
              <a:t>Pelaksanaan 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824" y="1110748"/>
            <a:ext cx="1829700" cy="1172992"/>
            <a:chOff x="0" y="1564834"/>
            <a:chExt cx="1829700" cy="1368174"/>
          </a:xfrm>
          <a:solidFill>
            <a:schemeClr val="accent1"/>
          </a:solidFill>
        </p:grpSpPr>
        <p:sp>
          <p:nvSpPr>
            <p:cNvPr id="3" name="Rectangle 2"/>
            <p:cNvSpPr/>
            <p:nvPr/>
          </p:nvSpPr>
          <p:spPr>
            <a:xfrm>
              <a:off x="0" y="1564834"/>
              <a:ext cx="1825200" cy="10804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Isosceles Triangle 9"/>
            <p:cNvSpPr/>
            <p:nvPr/>
          </p:nvSpPr>
          <p:spPr>
            <a:xfrm rot="10800000" flipH="1">
              <a:off x="907984" y="2625770"/>
              <a:ext cx="921716" cy="30723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0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402336 w 1060704"/>
                <a:gd name="connsiteY0" fmla="*/ 921715 h 921715"/>
                <a:gd name="connsiteX1" fmla="*/ 0 w 1060704"/>
                <a:gd name="connsiteY1" fmla="*/ 0 h 921715"/>
                <a:gd name="connsiteX2" fmla="*/ 1060704 w 1060704"/>
                <a:gd name="connsiteY2" fmla="*/ 914400 h 921715"/>
                <a:gd name="connsiteX3" fmla="*/ 402336 w 1060704"/>
                <a:gd name="connsiteY3" fmla="*/ 921715 h 921715"/>
                <a:gd name="connsiteX0" fmla="*/ 263348 w 921716"/>
                <a:gd name="connsiteY0" fmla="*/ 307238 h 307238"/>
                <a:gd name="connsiteX1" fmla="*/ 0 w 921716"/>
                <a:gd name="connsiteY1" fmla="*/ 0 h 307238"/>
                <a:gd name="connsiteX2" fmla="*/ 921716 w 921716"/>
                <a:gd name="connsiteY2" fmla="*/ 299923 h 307238"/>
                <a:gd name="connsiteX3" fmla="*/ 263348 w 921716"/>
                <a:gd name="connsiteY3" fmla="*/ 307238 h 30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1716" h="307238">
                  <a:moveTo>
                    <a:pt x="263348" y="307238"/>
                  </a:moveTo>
                  <a:lnTo>
                    <a:pt x="0" y="0"/>
                  </a:lnTo>
                  <a:lnTo>
                    <a:pt x="921716" y="299923"/>
                  </a:lnTo>
                  <a:lnTo>
                    <a:pt x="263348" y="3072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612794" y="1165039"/>
            <a:ext cx="1825200" cy="1134084"/>
            <a:chOff x="1829700" y="1564833"/>
            <a:chExt cx="1825200" cy="1368175"/>
          </a:xfrm>
          <a:solidFill>
            <a:schemeClr val="accent2"/>
          </a:solidFill>
        </p:grpSpPr>
        <p:sp>
          <p:nvSpPr>
            <p:cNvPr id="4" name="Rectangle 3"/>
            <p:cNvSpPr/>
            <p:nvPr/>
          </p:nvSpPr>
          <p:spPr>
            <a:xfrm>
              <a:off x="1829700" y="1564833"/>
              <a:ext cx="1825200" cy="10804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Isosceles Triangle 9"/>
            <p:cNvSpPr/>
            <p:nvPr/>
          </p:nvSpPr>
          <p:spPr>
            <a:xfrm rot="10800000" flipH="1">
              <a:off x="2733184" y="2625770"/>
              <a:ext cx="921716" cy="30723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0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402336 w 1060704"/>
                <a:gd name="connsiteY0" fmla="*/ 921715 h 921715"/>
                <a:gd name="connsiteX1" fmla="*/ 0 w 1060704"/>
                <a:gd name="connsiteY1" fmla="*/ 0 h 921715"/>
                <a:gd name="connsiteX2" fmla="*/ 1060704 w 1060704"/>
                <a:gd name="connsiteY2" fmla="*/ 914400 h 921715"/>
                <a:gd name="connsiteX3" fmla="*/ 402336 w 1060704"/>
                <a:gd name="connsiteY3" fmla="*/ 921715 h 921715"/>
                <a:gd name="connsiteX0" fmla="*/ 263348 w 921716"/>
                <a:gd name="connsiteY0" fmla="*/ 307238 h 307238"/>
                <a:gd name="connsiteX1" fmla="*/ 0 w 921716"/>
                <a:gd name="connsiteY1" fmla="*/ 0 h 307238"/>
                <a:gd name="connsiteX2" fmla="*/ 921716 w 921716"/>
                <a:gd name="connsiteY2" fmla="*/ 299923 h 307238"/>
                <a:gd name="connsiteX3" fmla="*/ 263348 w 921716"/>
                <a:gd name="connsiteY3" fmla="*/ 307238 h 30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1716" h="307238">
                  <a:moveTo>
                    <a:pt x="263348" y="307238"/>
                  </a:moveTo>
                  <a:lnTo>
                    <a:pt x="0" y="0"/>
                  </a:lnTo>
                  <a:lnTo>
                    <a:pt x="921716" y="299923"/>
                  </a:lnTo>
                  <a:lnTo>
                    <a:pt x="263348" y="3072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740682" y="1211261"/>
            <a:ext cx="1825200" cy="1087863"/>
            <a:chOff x="3659400" y="1564832"/>
            <a:chExt cx="1825200" cy="1368176"/>
          </a:xfrm>
          <a:solidFill>
            <a:schemeClr val="accent3"/>
          </a:solidFill>
        </p:grpSpPr>
        <p:sp>
          <p:nvSpPr>
            <p:cNvPr id="5" name="Rectangle 4"/>
            <p:cNvSpPr/>
            <p:nvPr/>
          </p:nvSpPr>
          <p:spPr>
            <a:xfrm>
              <a:off x="3659400" y="1564832"/>
              <a:ext cx="1825200" cy="10804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Isosceles Triangle 9"/>
            <p:cNvSpPr/>
            <p:nvPr/>
          </p:nvSpPr>
          <p:spPr>
            <a:xfrm rot="10800000" flipH="1">
              <a:off x="4558384" y="2625770"/>
              <a:ext cx="921716" cy="30723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0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402336 w 1060704"/>
                <a:gd name="connsiteY0" fmla="*/ 921715 h 921715"/>
                <a:gd name="connsiteX1" fmla="*/ 0 w 1060704"/>
                <a:gd name="connsiteY1" fmla="*/ 0 h 921715"/>
                <a:gd name="connsiteX2" fmla="*/ 1060704 w 1060704"/>
                <a:gd name="connsiteY2" fmla="*/ 914400 h 921715"/>
                <a:gd name="connsiteX3" fmla="*/ 402336 w 1060704"/>
                <a:gd name="connsiteY3" fmla="*/ 921715 h 921715"/>
                <a:gd name="connsiteX0" fmla="*/ 263348 w 921716"/>
                <a:gd name="connsiteY0" fmla="*/ 307238 h 307238"/>
                <a:gd name="connsiteX1" fmla="*/ 0 w 921716"/>
                <a:gd name="connsiteY1" fmla="*/ 0 h 307238"/>
                <a:gd name="connsiteX2" fmla="*/ 921716 w 921716"/>
                <a:gd name="connsiteY2" fmla="*/ 299923 h 307238"/>
                <a:gd name="connsiteX3" fmla="*/ 263348 w 921716"/>
                <a:gd name="connsiteY3" fmla="*/ 307238 h 30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1716" h="307238">
                  <a:moveTo>
                    <a:pt x="263348" y="307238"/>
                  </a:moveTo>
                  <a:lnTo>
                    <a:pt x="0" y="0"/>
                  </a:lnTo>
                  <a:lnTo>
                    <a:pt x="921716" y="299923"/>
                  </a:lnTo>
                  <a:lnTo>
                    <a:pt x="263348" y="3072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297491" y="1272225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ko-KR" alt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7191" y="1564535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ko-KR" alt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6891" y="1362906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altLang="ko-KR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ko-KR" alt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67541" y="1536739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altLang="ko-KR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ko-KR" alt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16291" y="1563638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ko-KR" alt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352" y="1622477"/>
            <a:ext cx="1416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Tugas 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74696" y="1749499"/>
            <a:ext cx="1416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Tanggung Jawab 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54900" y="1699046"/>
            <a:ext cx="1416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Tanggung Jawab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93523" y="2105055"/>
            <a:ext cx="1416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Simple PowerPoint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15046" y="1687977"/>
            <a:ext cx="1416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Wewenang 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5154" y="2225975"/>
            <a:ext cx="27930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lphaLcPeriod"/>
            </a:pPr>
            <a:r>
              <a:rPr lang="id-ID" altLang="ko-KR" dirty="0" smtClean="0">
                <a:latin typeface="+mj-lt"/>
                <a:cs typeface="Arial" pitchFamily="34" charset="0"/>
              </a:rPr>
              <a:t>Menyusun Pedoman Penyelenggaraan </a:t>
            </a:r>
          </a:p>
          <a:p>
            <a:pPr marL="228600" indent="-228600">
              <a:buAutoNum type="alphaLcPeriod"/>
            </a:pPr>
            <a:r>
              <a:rPr lang="id-ID" altLang="ko-KR" dirty="0" smtClean="0">
                <a:latin typeface="+mj-lt"/>
                <a:cs typeface="Arial" pitchFamily="34" charset="0"/>
              </a:rPr>
              <a:t>Menyusun Program Kerja Penyelenggaraan Akreditasi </a:t>
            </a:r>
          </a:p>
          <a:p>
            <a:pPr marL="228600" indent="-228600">
              <a:buAutoNum type="alphaLcPeriod"/>
            </a:pPr>
            <a:r>
              <a:rPr lang="id-ID" altLang="ko-KR" dirty="0" smtClean="0">
                <a:latin typeface="+mj-lt"/>
                <a:cs typeface="Arial" pitchFamily="34" charset="0"/>
              </a:rPr>
              <a:t>Melakukan Monitoring dan Evaluasi </a:t>
            </a:r>
          </a:p>
          <a:p>
            <a:pPr marL="228600" indent="-228600">
              <a:buAutoNum type="alphaLcPeriod"/>
            </a:pPr>
            <a:r>
              <a:rPr lang="id-ID" altLang="ko-KR" dirty="0" smtClean="0">
                <a:latin typeface="+mj-lt"/>
                <a:cs typeface="Arial" pitchFamily="34" charset="0"/>
              </a:rPr>
              <a:t>Melaporkan hasil kegiatan akreditasi </a:t>
            </a:r>
            <a:endParaRPr lang="en-US" altLang="ko-KR" dirty="0">
              <a:latin typeface="+mj-lt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16216" y="2394635"/>
            <a:ext cx="23639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>
                <a:latin typeface="+mj-lt"/>
              </a:rPr>
              <a:t>Memberikan rekomendasi pada direktur </a:t>
            </a:r>
            <a:r>
              <a:rPr lang="id-ID" dirty="0" smtClean="0">
                <a:latin typeface="+mj-lt"/>
              </a:rPr>
              <a:t>  terkait                       penyelenggaraan     akreditasi</a:t>
            </a:r>
            <a:r>
              <a:rPr lang="id-ID" dirty="0">
                <a:latin typeface="+mj-lt"/>
              </a:rPr>
              <a:t>.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391045" y="2328040"/>
            <a:ext cx="26931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>
                <a:latin typeface="+mj-lt"/>
              </a:rPr>
              <a:t>Terlaksananya kegiatan akreditasi meliputi </a:t>
            </a:r>
            <a:r>
              <a:rPr lang="id-ID" dirty="0" smtClean="0">
                <a:latin typeface="+mj-lt"/>
              </a:rPr>
              <a:t>        persiapan</a:t>
            </a:r>
            <a:r>
              <a:rPr lang="id-ID" dirty="0">
                <a:latin typeface="+mj-lt"/>
              </a:rPr>
              <a:t>, pelaksanaan dan </a:t>
            </a:r>
            <a:r>
              <a:rPr lang="id-ID" dirty="0" smtClean="0">
                <a:latin typeface="+mj-lt"/>
              </a:rPr>
              <a:t> tindak </a:t>
            </a:r>
            <a:r>
              <a:rPr lang="id-ID" dirty="0">
                <a:latin typeface="+mj-lt"/>
              </a:rPr>
              <a:t>lanjut paska akreditasi.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376086" y="772194"/>
            <a:ext cx="4364596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altLang="ko-K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Membentuk Tim Akreditasi </a:t>
            </a:r>
            <a:endParaRPr lang="en-US" altLang="ko-KR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84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2863508"/>
            <a:ext cx="9144000" cy="15240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1471"/>
            <a:ext cx="9144000" cy="1008111"/>
          </a:xfrm>
          <a:prstGeom prst="rect">
            <a:avLst/>
          </a:prstGeom>
        </p:spPr>
        <p:txBody>
          <a:bodyPr/>
          <a:lstStyle/>
          <a:p>
            <a:r>
              <a:rPr lang="id-ID" altLang="ko-KR" sz="2800" dirty="0" smtClean="0">
                <a:solidFill>
                  <a:schemeClr val="accent3"/>
                </a:solidFill>
              </a:rPr>
              <a:t>Standarisasi Penyelenggaraan Kegiatan RS </a:t>
            </a:r>
            <a:br>
              <a:rPr lang="id-ID" altLang="ko-KR" sz="2800" dirty="0" smtClean="0">
                <a:solidFill>
                  <a:schemeClr val="accent3"/>
                </a:solidFill>
              </a:rPr>
            </a:br>
            <a:r>
              <a:rPr lang="id-ID" altLang="ko-KR" sz="2800" dirty="0" smtClean="0">
                <a:solidFill>
                  <a:schemeClr val="accent3"/>
                </a:solidFill>
              </a:rPr>
              <a:t>sesuai SNARS ed 1.1 </a:t>
            </a:r>
            <a:endParaRPr lang="ko-KR" altLang="en-US" sz="2800" dirty="0">
              <a:solidFill>
                <a:schemeClr val="accent2"/>
              </a:solidFill>
            </a:endParaRPr>
          </a:p>
        </p:txBody>
      </p:sp>
      <p:sp>
        <p:nvSpPr>
          <p:cNvPr id="3" name="Pentagon 2"/>
          <p:cNvSpPr/>
          <p:nvPr/>
        </p:nvSpPr>
        <p:spPr>
          <a:xfrm rot="16200000">
            <a:off x="830722" y="1989909"/>
            <a:ext cx="1224000" cy="82800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cs typeface="Arial" pitchFamily="34" charset="0"/>
            </a:endParaRPr>
          </a:p>
        </p:txBody>
      </p:sp>
      <p:sp>
        <p:nvSpPr>
          <p:cNvPr id="4" name="Pentagon 3"/>
          <p:cNvSpPr/>
          <p:nvPr/>
        </p:nvSpPr>
        <p:spPr>
          <a:xfrm rot="5400000">
            <a:off x="2391729" y="3061509"/>
            <a:ext cx="1224000" cy="828000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cs typeface="Arial" pitchFamily="34" charset="0"/>
            </a:endParaRPr>
          </a:p>
        </p:txBody>
      </p:sp>
      <p:sp>
        <p:nvSpPr>
          <p:cNvPr id="5" name="Pentagon 4"/>
          <p:cNvSpPr/>
          <p:nvPr/>
        </p:nvSpPr>
        <p:spPr>
          <a:xfrm rot="16200000">
            <a:off x="3952736" y="1989909"/>
            <a:ext cx="1224000" cy="828000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cs typeface="Arial" pitchFamily="34" charset="0"/>
            </a:endParaRPr>
          </a:p>
        </p:txBody>
      </p:sp>
      <p:sp>
        <p:nvSpPr>
          <p:cNvPr id="6" name="Pentagon 5"/>
          <p:cNvSpPr/>
          <p:nvPr/>
        </p:nvSpPr>
        <p:spPr>
          <a:xfrm rot="5400000">
            <a:off x="5513743" y="3061508"/>
            <a:ext cx="1224000" cy="828000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cs typeface="Arial" pitchFamily="34" charset="0"/>
            </a:endParaRPr>
          </a:p>
        </p:txBody>
      </p:sp>
      <p:sp>
        <p:nvSpPr>
          <p:cNvPr id="7" name="Pentagon 6"/>
          <p:cNvSpPr/>
          <p:nvPr/>
        </p:nvSpPr>
        <p:spPr>
          <a:xfrm rot="16200000">
            <a:off x="7074750" y="1989910"/>
            <a:ext cx="1224000" cy="828000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cs typeface="Arial" pitchFamily="34" charset="0"/>
            </a:endParaRPr>
          </a:p>
        </p:txBody>
      </p:sp>
      <p:sp>
        <p:nvSpPr>
          <p:cNvPr id="8" name="Text Placeholder 12"/>
          <p:cNvSpPr txBox="1">
            <a:spLocks/>
          </p:cNvSpPr>
          <p:nvPr/>
        </p:nvSpPr>
        <p:spPr>
          <a:xfrm>
            <a:off x="1046298" y="2287309"/>
            <a:ext cx="792848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d-ID" sz="2000" dirty="0" smtClean="0">
                <a:solidFill>
                  <a:schemeClr val="bg1"/>
                </a:solidFill>
                <a:cs typeface="Arial" pitchFamily="34" charset="0"/>
              </a:rPr>
              <a:t>I</a:t>
            </a:r>
            <a:endParaRPr lang="en-US" sz="2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 Placeholder 12"/>
          <p:cNvSpPr txBox="1">
            <a:spLocks/>
          </p:cNvSpPr>
          <p:nvPr/>
        </p:nvSpPr>
        <p:spPr>
          <a:xfrm>
            <a:off x="2607305" y="3196353"/>
            <a:ext cx="792848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d-ID" sz="2000" dirty="0" smtClean="0">
                <a:solidFill>
                  <a:schemeClr val="bg1"/>
                </a:solidFill>
                <a:cs typeface="Arial" pitchFamily="34" charset="0"/>
              </a:rPr>
              <a:t>II</a:t>
            </a:r>
            <a:endParaRPr lang="en-US" sz="2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Text Placeholder 12"/>
          <p:cNvSpPr txBox="1">
            <a:spLocks/>
          </p:cNvSpPr>
          <p:nvPr/>
        </p:nvSpPr>
        <p:spPr>
          <a:xfrm>
            <a:off x="4168312" y="2287309"/>
            <a:ext cx="792848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d-ID" sz="2000" dirty="0" smtClean="0">
                <a:solidFill>
                  <a:schemeClr val="bg1"/>
                </a:solidFill>
                <a:cs typeface="Arial" pitchFamily="34" charset="0"/>
              </a:rPr>
              <a:t>III</a:t>
            </a:r>
            <a:endParaRPr lang="en-US" sz="2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ext Placeholder 12"/>
          <p:cNvSpPr txBox="1">
            <a:spLocks/>
          </p:cNvSpPr>
          <p:nvPr/>
        </p:nvSpPr>
        <p:spPr>
          <a:xfrm>
            <a:off x="5729319" y="3196353"/>
            <a:ext cx="792848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d-ID" sz="2000" dirty="0" smtClean="0">
                <a:solidFill>
                  <a:schemeClr val="bg1"/>
                </a:solidFill>
                <a:cs typeface="Arial" pitchFamily="34" charset="0"/>
              </a:rPr>
              <a:t>IV</a:t>
            </a:r>
            <a:endParaRPr lang="en-US" sz="2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Text Placeholder 12"/>
          <p:cNvSpPr txBox="1">
            <a:spLocks/>
          </p:cNvSpPr>
          <p:nvPr/>
        </p:nvSpPr>
        <p:spPr>
          <a:xfrm>
            <a:off x="7290326" y="2287309"/>
            <a:ext cx="792848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d-ID" sz="2000" dirty="0" smtClean="0">
                <a:solidFill>
                  <a:schemeClr val="bg1"/>
                </a:solidFill>
                <a:cs typeface="Arial" pitchFamily="34" charset="0"/>
              </a:rPr>
              <a:t>V</a:t>
            </a:r>
            <a:endParaRPr lang="en-US" sz="2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8087" y="3227686"/>
            <a:ext cx="15492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Kelompok Sasaran Keselamatan Pasien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12115" y="3227686"/>
            <a:ext cx="1549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Integrasi Pendidikan dalam Pelayanan RS (IPKP) oleh Bakordik dan Diklat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40830" y="1791908"/>
            <a:ext cx="15492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Kelompok Standar Pelayanan Berfokus Pada Pasien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66995" y="2218593"/>
            <a:ext cx="1549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Kelompok Program Nasional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90101" y="3227686"/>
            <a:ext cx="1549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Kelompok Manajemen RS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60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396" y="267494"/>
            <a:ext cx="7380312" cy="776530"/>
          </a:xfrm>
        </p:spPr>
        <p:txBody>
          <a:bodyPr/>
          <a:lstStyle/>
          <a:p>
            <a:r>
              <a:rPr lang="id-ID" dirty="0" smtClean="0"/>
              <a:t>Kelompok Standar Berfokus </a:t>
            </a:r>
            <a:br>
              <a:rPr lang="id-ID" dirty="0" smtClean="0"/>
            </a:br>
            <a:r>
              <a:rPr lang="id-ID" dirty="0" smtClean="0"/>
              <a:t>Pada Pasien 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1763688" y="1203598"/>
            <a:ext cx="6408712" cy="3456384"/>
          </a:xfrm>
          <a:prstGeom prst="rect">
            <a:avLst/>
          </a:prstGeom>
          <a:solidFill>
            <a:srgbClr val="FE3F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14350" indent="-514350">
              <a:buAutoNum type="alphaLcPeriod"/>
            </a:pPr>
            <a:r>
              <a:rPr lang="id-ID" sz="2400" dirty="0"/>
              <a:t>ARK : wadiryan/pelayanan </a:t>
            </a:r>
          </a:p>
          <a:p>
            <a:pPr marL="514350" indent="-514350">
              <a:buAutoNum type="alphaLcPeriod"/>
            </a:pPr>
            <a:r>
              <a:rPr lang="id-ID" sz="2400" dirty="0"/>
              <a:t>HPK : komite etik dan hukum </a:t>
            </a:r>
          </a:p>
          <a:p>
            <a:pPr marL="514350" indent="-514350">
              <a:buAutoNum type="alphaLcPeriod"/>
            </a:pPr>
            <a:r>
              <a:rPr lang="id-ID" sz="2400" dirty="0"/>
              <a:t>AP : KSM, Komite terkait </a:t>
            </a:r>
          </a:p>
          <a:p>
            <a:pPr marL="514350" indent="-514350">
              <a:buAutoNum type="alphaLcPeriod"/>
            </a:pPr>
            <a:r>
              <a:rPr lang="id-ID" sz="2400" dirty="0"/>
              <a:t>PAP : KSM, komite keperawatan </a:t>
            </a:r>
          </a:p>
          <a:p>
            <a:pPr marL="514350" indent="-514350">
              <a:buAutoNum type="alphaLcPeriod"/>
            </a:pPr>
            <a:r>
              <a:rPr lang="id-ID" sz="2400" dirty="0"/>
              <a:t>PAB : instalasi kamar operasi, KSM </a:t>
            </a:r>
          </a:p>
          <a:p>
            <a:pPr marL="514350" indent="-514350">
              <a:buAutoNum type="alphaLcPeriod"/>
            </a:pPr>
            <a:r>
              <a:rPr lang="id-ID" sz="2400" dirty="0"/>
              <a:t>PKPO : TFT dan instalasi farmasi </a:t>
            </a:r>
          </a:p>
          <a:p>
            <a:pPr marL="514350" indent="-514350">
              <a:buAutoNum type="alphaLcPeriod"/>
            </a:pPr>
            <a:r>
              <a:rPr lang="id-ID" sz="2400" dirty="0"/>
              <a:t>MKE : Tim PKRS </a:t>
            </a:r>
          </a:p>
        </p:txBody>
      </p:sp>
    </p:spTree>
    <p:extLst>
      <p:ext uri="{BB962C8B-B14F-4D97-AF65-F5344CB8AC3E}">
        <p14:creationId xmlns:p14="http://schemas.microsoft.com/office/powerpoint/2010/main" val="363498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396" y="267494"/>
            <a:ext cx="7380312" cy="776530"/>
          </a:xfrm>
        </p:spPr>
        <p:txBody>
          <a:bodyPr/>
          <a:lstStyle/>
          <a:p>
            <a:r>
              <a:rPr lang="id-ID" dirty="0" smtClean="0"/>
              <a:t>Kelompok Standar Manajemen </a:t>
            </a:r>
            <a:br>
              <a:rPr lang="id-ID" dirty="0" smtClean="0"/>
            </a:br>
            <a:r>
              <a:rPr lang="id-ID" dirty="0" smtClean="0"/>
              <a:t>RS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1763688" y="1203598"/>
            <a:ext cx="6408712" cy="3456384"/>
          </a:xfrm>
          <a:prstGeom prst="rect">
            <a:avLst/>
          </a:prstGeom>
          <a:solidFill>
            <a:srgbClr val="FE3F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14350" indent="-514350">
              <a:buAutoNum type="alphaLcPeriod"/>
            </a:pPr>
            <a:r>
              <a:rPr lang="id-ID" sz="2400" dirty="0"/>
              <a:t>PMKP : sub komite mutu, KP dan manajemen risiko. </a:t>
            </a:r>
          </a:p>
          <a:p>
            <a:pPr marL="514350" indent="-514350">
              <a:buAutoNum type="alphaLcPeriod"/>
            </a:pPr>
            <a:r>
              <a:rPr lang="id-ID" sz="2400" dirty="0"/>
              <a:t>TKRS : manajemen RS</a:t>
            </a:r>
          </a:p>
          <a:p>
            <a:pPr marL="514350" indent="-514350">
              <a:buAutoNum type="alphaLcPeriod"/>
            </a:pPr>
            <a:r>
              <a:rPr lang="id-ID" sz="2400" dirty="0"/>
              <a:t>MFK : K3RS</a:t>
            </a:r>
          </a:p>
          <a:p>
            <a:pPr marL="514350" indent="-514350">
              <a:buAutoNum type="alphaLcPeriod"/>
            </a:pPr>
            <a:r>
              <a:rPr lang="id-ID" sz="2400" dirty="0"/>
              <a:t>KKS : SDM dan komite terkait </a:t>
            </a:r>
          </a:p>
          <a:p>
            <a:pPr marL="514350" indent="-514350">
              <a:buAutoNum type="alphaLcPeriod"/>
            </a:pPr>
            <a:r>
              <a:rPr lang="id-ID" sz="2400" dirty="0"/>
              <a:t>MIRM : Tim RM, unit PPRM, SIRS, umum </a:t>
            </a:r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69848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0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3E97C"/>
      </a:accent1>
      <a:accent2>
        <a:srgbClr val="2FC5FA"/>
      </a:accent2>
      <a:accent3>
        <a:srgbClr val="F2AC30"/>
      </a:accent3>
      <a:accent4>
        <a:srgbClr val="FE3FE4"/>
      </a:accent4>
      <a:accent5>
        <a:srgbClr val="FE4D3B"/>
      </a:accent5>
      <a:accent6>
        <a:srgbClr val="CBCBCB"/>
      </a:accent6>
      <a:hlink>
        <a:srgbClr val="000000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3E97C"/>
      </a:accent1>
      <a:accent2>
        <a:srgbClr val="2FC5FA"/>
      </a:accent2>
      <a:accent3>
        <a:srgbClr val="F2AC30"/>
      </a:accent3>
      <a:accent4>
        <a:srgbClr val="FE3FE4"/>
      </a:accent4>
      <a:accent5>
        <a:srgbClr val="FE4D3B"/>
      </a:accent5>
      <a:accent6>
        <a:srgbClr val="CBCBCB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E3FE4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3E97C"/>
      </a:accent1>
      <a:accent2>
        <a:srgbClr val="2FC5FA"/>
      </a:accent2>
      <a:accent3>
        <a:srgbClr val="F2AC30"/>
      </a:accent3>
      <a:accent4>
        <a:srgbClr val="FE3FE4"/>
      </a:accent4>
      <a:accent5>
        <a:srgbClr val="FE4D3B"/>
      </a:accent5>
      <a:accent6>
        <a:srgbClr val="CBCBCB"/>
      </a:accent6>
      <a:hlink>
        <a:srgbClr val="000000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374</Words>
  <Application>Microsoft Office PowerPoint</Application>
  <PresentationFormat>On-screen Show (16:9)</PresentationFormat>
  <Paragraphs>79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Cover and End Slide Master</vt:lpstr>
      <vt:lpstr>Contents Slide Master</vt:lpstr>
      <vt:lpstr>Section Break Slide Master</vt:lpstr>
      <vt:lpstr>PERSIAPAN AKREDITASI</vt:lpstr>
      <vt:lpstr>PowerPoint Presentation</vt:lpstr>
      <vt:lpstr>Akreditasi </vt:lpstr>
      <vt:lpstr>Tujuan </vt:lpstr>
      <vt:lpstr>Sasaran </vt:lpstr>
      <vt:lpstr>Pelaksanaan </vt:lpstr>
      <vt:lpstr>Standarisasi Penyelenggaraan Kegiatan RS  sesuai SNARS ed 1.1 </vt:lpstr>
      <vt:lpstr>Kelompok Standar Berfokus  Pada Pasien </vt:lpstr>
      <vt:lpstr>Kelompok Standar Manajemen  RS</vt:lpstr>
      <vt:lpstr>Kelompok Standar Program  Nasional</vt:lpstr>
      <vt:lpstr>Penyelenggaraan RS </vt:lpstr>
      <vt:lpstr>Untuk menyelenggarakan fungsi diatas, direktur  membentuk organisasi fungsional yang membantu</vt:lpstr>
      <vt:lpstr>Thank you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KOMITE-MEDIK</cp:lastModifiedBy>
  <cp:revision>95</cp:revision>
  <dcterms:created xsi:type="dcterms:W3CDTF">2016-11-30T01:15:48Z</dcterms:created>
  <dcterms:modified xsi:type="dcterms:W3CDTF">2021-05-07T01:43:27Z</dcterms:modified>
</cp:coreProperties>
</file>